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Ex1.xml" ContentType="application/vnd.ms-office.chartex+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charts/chartEx2.xml" ContentType="application/vnd.ms-office.chartex+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2.xml" ContentType="application/vnd.openxmlformats-officedocument.drawingml.chart+xml"/>
  <Override PartName="/ppt/theme/themeOverride5.xml" ContentType="application/vnd.openxmlformats-officedocument.themeOverride+xml"/>
  <Override PartName="/ppt/charts/chart13.xml" ContentType="application/vnd.openxmlformats-officedocument.drawingml.chart+xml"/>
  <Override PartName="/ppt/theme/themeOverride6.xml" ContentType="application/vnd.openxmlformats-officedocument.themeOverride+xml"/>
  <Override PartName="/ppt/notesSlides/notesSlide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0.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theme/themeOverride7.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80" r:id="rId6"/>
  </p:sldMasterIdLst>
  <p:notesMasterIdLst>
    <p:notesMasterId r:id="rId43"/>
  </p:notesMasterIdLst>
  <p:sldIdLst>
    <p:sldId id="256" r:id="rId7"/>
    <p:sldId id="257" r:id="rId8"/>
    <p:sldId id="258" r:id="rId9"/>
    <p:sldId id="259" r:id="rId10"/>
    <p:sldId id="2144446562" r:id="rId11"/>
    <p:sldId id="2144446563" r:id="rId12"/>
    <p:sldId id="2144446564" r:id="rId13"/>
    <p:sldId id="2144446565" r:id="rId14"/>
    <p:sldId id="262" r:id="rId15"/>
    <p:sldId id="2144446498" r:id="rId16"/>
    <p:sldId id="296" r:id="rId17"/>
    <p:sldId id="2144446566" r:id="rId18"/>
    <p:sldId id="2144446496" r:id="rId19"/>
    <p:sldId id="2144446497" r:id="rId20"/>
    <p:sldId id="295" r:id="rId21"/>
    <p:sldId id="2144446555" r:id="rId22"/>
    <p:sldId id="2144446556" r:id="rId23"/>
    <p:sldId id="267" r:id="rId24"/>
    <p:sldId id="2144446557" r:id="rId25"/>
    <p:sldId id="270" r:id="rId26"/>
    <p:sldId id="272" r:id="rId27"/>
    <p:sldId id="268" r:id="rId28"/>
    <p:sldId id="289" r:id="rId29"/>
    <p:sldId id="2144446558" r:id="rId30"/>
    <p:sldId id="2144446559" r:id="rId31"/>
    <p:sldId id="2144446560" r:id="rId32"/>
    <p:sldId id="2144446561" r:id="rId33"/>
    <p:sldId id="277" r:id="rId34"/>
    <p:sldId id="2144446513" r:id="rId35"/>
    <p:sldId id="2144446516" r:id="rId36"/>
    <p:sldId id="2144446517" r:id="rId37"/>
    <p:sldId id="2144446514" r:id="rId38"/>
    <p:sldId id="2144446515" r:id="rId39"/>
    <p:sldId id="282" r:id="rId40"/>
    <p:sldId id="2144446519" r:id="rId41"/>
    <p:sldId id="292" r:id="rId42"/>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506DCE-35C2-8490-421F-1FD65B0276B9}" name="Jodie James" initials="JJ" userId="S::JodieJ@arb.org.uk::bf59d4d6-5234-46b5-9969-0ed67a4f61d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4420C-B5A2-487E-AD0E-300B474405F0}" v="409" dt="2025-10-03T08:33:49.467"/>
    <p1510:client id="{8BE5F275-B9EC-4CA1-9608-759282AA496D}" v="20" dt="2025-10-02T14:17:59.877"/>
    <p1510:client id="{F2070263-3CA1-4C8A-B738-8C6CDD246DA0}" v="18" dt="2025-10-02T10:12:12.53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e James" userId="bf59d4d6-5234-46b5-9969-0ed67a4f61db" providerId="ADAL" clId="{C68DD5EF-6A42-4886-B963-072FE65F35B9}"/>
    <pc:docChg chg="custSel delSld modSld">
      <pc:chgData name="Jodie James" userId="bf59d4d6-5234-46b5-9969-0ed67a4f61db" providerId="ADAL" clId="{C68DD5EF-6A42-4886-B963-072FE65F35B9}" dt="2025-09-04T08:55:23.748" v="84" actId="47"/>
      <pc:docMkLst>
        <pc:docMk/>
      </pc:docMkLst>
      <pc:sldChg chg="modSp mod">
        <pc:chgData name="Jodie James" userId="bf59d4d6-5234-46b5-9969-0ed67a4f61db" providerId="ADAL" clId="{C68DD5EF-6A42-4886-B963-072FE65F35B9}" dt="2025-09-04T08:51:05.468" v="1" actId="20577"/>
        <pc:sldMkLst>
          <pc:docMk/>
          <pc:sldMk cId="0" sldId="256"/>
        </pc:sldMkLst>
        <pc:spChg chg="mod">
          <ac:chgData name="Jodie James" userId="bf59d4d6-5234-46b5-9969-0ed67a4f61db" providerId="ADAL" clId="{C68DD5EF-6A42-4886-B963-072FE65F35B9}" dt="2025-09-04T08:51:05.468" v="1" actId="20577"/>
          <ac:spMkLst>
            <pc:docMk/>
            <pc:sldMk cId="0" sldId="256"/>
            <ac:spMk id="12" creationId="{00000000-0000-0000-0000-000000000000}"/>
          </ac:spMkLst>
        </pc:spChg>
      </pc:sldChg>
      <pc:sldChg chg="modSp mod">
        <pc:chgData name="Jodie James" userId="bf59d4d6-5234-46b5-9969-0ed67a4f61db" providerId="ADAL" clId="{C68DD5EF-6A42-4886-B963-072FE65F35B9}" dt="2025-09-04T08:54:10.770" v="66" actId="20577"/>
        <pc:sldMkLst>
          <pc:docMk/>
          <pc:sldMk cId="0" sldId="257"/>
        </pc:sldMkLst>
        <pc:spChg chg="mod">
          <ac:chgData name="Jodie James" userId="bf59d4d6-5234-46b5-9969-0ed67a4f61db" providerId="ADAL" clId="{C68DD5EF-6A42-4886-B963-072FE65F35B9}" dt="2025-09-04T08:54:10.770" v="66" actId="20577"/>
          <ac:spMkLst>
            <pc:docMk/>
            <pc:sldMk cId="0" sldId="257"/>
            <ac:spMk id="6" creationId="{00000000-0000-0000-0000-000000000000}"/>
          </ac:spMkLst>
        </pc:spChg>
      </pc:sldChg>
      <pc:sldChg chg="addSp delSp modSp mod">
        <pc:chgData name="Jodie James" userId="bf59d4d6-5234-46b5-9969-0ed67a4f61db" providerId="ADAL" clId="{C68DD5EF-6A42-4886-B963-072FE65F35B9}" dt="2025-09-04T08:53:01.145" v="35" actId="478"/>
        <pc:sldMkLst>
          <pc:docMk/>
          <pc:sldMk cId="3416266598" sldId="261"/>
        </pc:sldMkLst>
      </pc:sldChg>
      <pc:sldChg chg="addSp delSp modSp mod">
        <pc:chgData name="Jodie James" userId="bf59d4d6-5234-46b5-9969-0ed67a4f61db" providerId="ADAL" clId="{C68DD5EF-6A42-4886-B963-072FE65F35B9}" dt="2025-09-04T08:53:16.731" v="40" actId="478"/>
        <pc:sldMkLst>
          <pc:docMk/>
          <pc:sldMk cId="3584131913" sldId="285"/>
        </pc:sldMkLst>
      </pc:sldChg>
      <pc:sldChg chg="delSp mod">
        <pc:chgData name="Jodie James" userId="bf59d4d6-5234-46b5-9969-0ed67a4f61db" providerId="ADAL" clId="{C68DD5EF-6A42-4886-B963-072FE65F35B9}" dt="2025-09-04T08:53:26.018" v="43" actId="478"/>
        <pc:sldMkLst>
          <pc:docMk/>
          <pc:sldMk cId="666910741" sldId="286"/>
        </pc:sldMkLst>
      </pc:sldChg>
      <pc:sldChg chg="addSp delSp modSp mod">
        <pc:chgData name="Jodie James" userId="bf59d4d6-5234-46b5-9969-0ed67a4f61db" providerId="ADAL" clId="{C68DD5EF-6A42-4886-B963-072FE65F35B9}" dt="2025-09-04T08:52:03.621" v="18" actId="478"/>
        <pc:sldMkLst>
          <pc:docMk/>
          <pc:sldMk cId="2874744882" sldId="288"/>
        </pc:sldMkLst>
        <pc:spChg chg="add mod">
          <ac:chgData name="Jodie James" userId="bf59d4d6-5234-46b5-9969-0ed67a4f61db" providerId="ADAL" clId="{C68DD5EF-6A42-4886-B963-072FE65F35B9}" dt="2025-09-04T08:51:58.555" v="16" actId="478"/>
          <ac:spMkLst>
            <pc:docMk/>
            <pc:sldMk cId="2874744882" sldId="288"/>
            <ac:spMk id="7" creationId="{FDA0EA92-17D2-068B-6C17-FCC29B41EFDE}"/>
          </ac:spMkLst>
        </pc:spChg>
      </pc:sldChg>
      <pc:sldChg chg="delSp mod">
        <pc:chgData name="Jodie James" userId="bf59d4d6-5234-46b5-9969-0ed67a4f61db" providerId="ADAL" clId="{C68DD5EF-6A42-4886-B963-072FE65F35B9}" dt="2025-09-04T08:51:27.259" v="5" actId="478"/>
        <pc:sldMkLst>
          <pc:docMk/>
          <pc:sldMk cId="3915076377" sldId="293"/>
        </pc:sldMkLst>
      </pc:sldChg>
      <pc:sldChg chg="addSp delSp modSp mod">
        <pc:chgData name="Jodie James" userId="bf59d4d6-5234-46b5-9969-0ed67a4f61db" providerId="ADAL" clId="{C68DD5EF-6A42-4886-B963-072FE65F35B9}" dt="2025-09-04T08:52:22.016" v="22" actId="478"/>
        <pc:sldMkLst>
          <pc:docMk/>
          <pc:sldMk cId="2521221790" sldId="2144446499"/>
        </pc:sldMkLst>
        <pc:spChg chg="add mod">
          <ac:chgData name="Jodie James" userId="bf59d4d6-5234-46b5-9969-0ed67a4f61db" providerId="ADAL" clId="{C68DD5EF-6A42-4886-B963-072FE65F35B9}" dt="2025-09-04T08:52:18.876" v="21" actId="478"/>
          <ac:spMkLst>
            <pc:docMk/>
            <pc:sldMk cId="2521221790" sldId="2144446499"/>
            <ac:spMk id="7" creationId="{74E52285-DA8B-976B-6D59-5D8E45B828C5}"/>
          </ac:spMkLst>
        </pc:spChg>
      </pc:sldChg>
      <pc:sldChg chg="delSp mod">
        <pc:chgData name="Jodie James" userId="bf59d4d6-5234-46b5-9969-0ed67a4f61db" providerId="ADAL" clId="{C68DD5EF-6A42-4886-B963-072FE65F35B9}" dt="2025-09-04T08:54:43.742" v="71" actId="478"/>
        <pc:sldMkLst>
          <pc:docMk/>
          <pc:sldMk cId="2744777845" sldId="2144446516"/>
        </pc:sldMkLst>
      </pc:sldChg>
      <pc:sldChg chg="delSp mod">
        <pc:chgData name="Jodie James" userId="bf59d4d6-5234-46b5-9969-0ed67a4f61db" providerId="ADAL" clId="{C68DD5EF-6A42-4886-B963-072FE65F35B9}" dt="2025-09-04T08:54:52.138" v="74" actId="478"/>
        <pc:sldMkLst>
          <pc:docMk/>
          <pc:sldMk cId="2842243090" sldId="2144446517"/>
        </pc:sldMkLst>
      </pc:sldChg>
      <pc:sldChg chg="addSp delSp modSp mod">
        <pc:chgData name="Jodie James" userId="bf59d4d6-5234-46b5-9969-0ed67a4f61db" providerId="ADAL" clId="{C68DD5EF-6A42-4886-B963-072FE65F35B9}" dt="2025-09-04T08:55:17.919" v="83" actId="478"/>
        <pc:sldMkLst>
          <pc:docMk/>
          <pc:sldMk cId="3339545574" sldId="2144446519"/>
        </pc:sldMkLst>
        <pc:spChg chg="add mod">
          <ac:chgData name="Jodie James" userId="bf59d4d6-5234-46b5-9969-0ed67a4f61db" providerId="ADAL" clId="{C68DD5EF-6A42-4886-B963-072FE65F35B9}" dt="2025-09-04T08:55:16.332" v="82" actId="478"/>
          <ac:spMkLst>
            <pc:docMk/>
            <pc:sldMk cId="3339545574" sldId="2144446519"/>
            <ac:spMk id="6" creationId="{9AB63D45-18F2-035D-8F32-494C13285DD4}"/>
          </ac:spMkLst>
        </pc:spChg>
      </pc:sldChg>
      <pc:sldChg chg="delSp mod">
        <pc:chgData name="Jodie James" userId="bf59d4d6-5234-46b5-9969-0ed67a4f61db" providerId="ADAL" clId="{C68DD5EF-6A42-4886-B963-072FE65F35B9}" dt="2025-09-04T08:52:15.169" v="20" actId="478"/>
        <pc:sldMkLst>
          <pc:docMk/>
          <pc:sldMk cId="2174271571" sldId="2144446532"/>
        </pc:sldMkLst>
      </pc:sldChg>
      <pc:sldChg chg="addSp delSp modSp mod">
        <pc:chgData name="Jodie James" userId="bf59d4d6-5234-46b5-9969-0ed67a4f61db" providerId="ADAL" clId="{C68DD5EF-6A42-4886-B963-072FE65F35B9}" dt="2025-09-04T08:52:31.383" v="25" actId="478"/>
        <pc:sldMkLst>
          <pc:docMk/>
          <pc:sldMk cId="2497020883" sldId="2144446534"/>
        </pc:sldMkLst>
        <pc:spChg chg="add mod">
          <ac:chgData name="Jodie James" userId="bf59d4d6-5234-46b5-9969-0ed67a4f61db" providerId="ADAL" clId="{C68DD5EF-6A42-4886-B963-072FE65F35B9}" dt="2025-09-04T08:52:26.450" v="23" actId="478"/>
          <ac:spMkLst>
            <pc:docMk/>
            <pc:sldMk cId="2497020883" sldId="2144446534"/>
            <ac:spMk id="8" creationId="{7B8F1083-5C6F-5487-E3A9-722AE57B97ED}"/>
          </ac:spMkLst>
        </pc:spChg>
      </pc:sldChg>
      <pc:sldChg chg="addSp delSp modSp mod">
        <pc:chgData name="Jodie James" userId="bf59d4d6-5234-46b5-9969-0ed67a4f61db" providerId="ADAL" clId="{C68DD5EF-6A42-4886-B963-072FE65F35B9}" dt="2025-09-04T08:52:38.207" v="27" actId="478"/>
        <pc:sldMkLst>
          <pc:docMk/>
          <pc:sldMk cId="4267341592" sldId="2144446535"/>
        </pc:sldMkLst>
        <pc:spChg chg="add mod">
          <ac:chgData name="Jodie James" userId="bf59d4d6-5234-46b5-9969-0ed67a4f61db" providerId="ADAL" clId="{C68DD5EF-6A42-4886-B963-072FE65F35B9}" dt="2025-09-04T08:52:36.096" v="26" actId="478"/>
          <ac:spMkLst>
            <pc:docMk/>
            <pc:sldMk cId="4267341592" sldId="2144446535"/>
            <ac:spMk id="6" creationId="{144E4373-2B42-5018-57B9-7AEFB64C35AD}"/>
          </ac:spMkLst>
        </pc:spChg>
      </pc:sldChg>
      <pc:sldChg chg="delSp modSp mod">
        <pc:chgData name="Jodie James" userId="bf59d4d6-5234-46b5-9969-0ed67a4f61db" providerId="ADAL" clId="{C68DD5EF-6A42-4886-B963-072FE65F35B9}" dt="2025-09-04T08:52:48.530" v="32" actId="478"/>
        <pc:sldMkLst>
          <pc:docMk/>
          <pc:sldMk cId="2525835288" sldId="2144446536"/>
        </pc:sldMkLst>
      </pc:sldChg>
      <pc:sldChg chg="delSp modSp mod">
        <pc:chgData name="Jodie James" userId="bf59d4d6-5234-46b5-9969-0ed67a4f61db" providerId="ADAL" clId="{C68DD5EF-6A42-4886-B963-072FE65F35B9}" dt="2025-09-04T08:51:35.191" v="9" actId="478"/>
        <pc:sldMkLst>
          <pc:docMk/>
          <pc:sldMk cId="3606516746" sldId="2144446540"/>
        </pc:sldMkLst>
      </pc:sldChg>
      <pc:sldChg chg="delSp mod">
        <pc:chgData name="Jodie James" userId="bf59d4d6-5234-46b5-9969-0ed67a4f61db" providerId="ADAL" clId="{C68DD5EF-6A42-4886-B963-072FE65F35B9}" dt="2025-09-04T08:51:52.423" v="15" actId="478"/>
        <pc:sldMkLst>
          <pc:docMk/>
          <pc:sldMk cId="3221250397" sldId="2144446545"/>
        </pc:sldMkLst>
      </pc:sldChg>
      <pc:sldChg chg="delSp mod">
        <pc:chgData name="Jodie James" userId="bf59d4d6-5234-46b5-9969-0ed67a4f61db" providerId="ADAL" clId="{C68DD5EF-6A42-4886-B963-072FE65F35B9}" dt="2025-09-04T08:51:44.231" v="12" actId="478"/>
        <pc:sldMkLst>
          <pc:docMk/>
          <pc:sldMk cId="2007099185" sldId="2144446546"/>
        </pc:sldMkLst>
      </pc:sldChg>
      <pc:sldChg chg="addSp delSp modSp mod">
        <pc:chgData name="Jodie James" userId="bf59d4d6-5234-46b5-9969-0ed67a4f61db" providerId="ADAL" clId="{C68DD5EF-6A42-4886-B963-072FE65F35B9}" dt="2025-09-04T08:53:10.603" v="38" actId="478"/>
        <pc:sldMkLst>
          <pc:docMk/>
          <pc:sldMk cId="64157792" sldId="2144446547"/>
        </pc:sldMkLst>
      </pc:sldChg>
      <pc:sldChg chg="delSp mod">
        <pc:chgData name="Jodie James" userId="bf59d4d6-5234-46b5-9969-0ed67a4f61db" providerId="ADAL" clId="{C68DD5EF-6A42-4886-B963-072FE65F35B9}" dt="2025-09-04T08:53:43.349" v="49" actId="478"/>
        <pc:sldMkLst>
          <pc:docMk/>
          <pc:sldMk cId="390403854" sldId="2144446548"/>
        </pc:sldMkLst>
      </pc:sldChg>
      <pc:sldChg chg="delSp mod">
        <pc:chgData name="Jodie James" userId="bf59d4d6-5234-46b5-9969-0ed67a4f61db" providerId="ADAL" clId="{C68DD5EF-6A42-4886-B963-072FE65F35B9}" dt="2025-09-04T08:54:37.638" v="69" actId="478"/>
        <pc:sldMkLst>
          <pc:docMk/>
          <pc:sldMk cId="682252476" sldId="2144446552"/>
        </pc:sldMkLst>
      </pc:sldChg>
      <pc:sldChg chg="delSp modSp mod">
        <pc:chgData name="Jodie James" userId="bf59d4d6-5234-46b5-9969-0ed67a4f61db" providerId="ADAL" clId="{C68DD5EF-6A42-4886-B963-072FE65F35B9}" dt="2025-09-04T08:54:59.629" v="78" actId="478"/>
        <pc:sldMkLst>
          <pc:docMk/>
          <pc:sldMk cId="2315139134" sldId="2144446553"/>
        </pc:sldMkLst>
      </pc:sldChg>
      <pc:sldChg chg="delSp mod">
        <pc:chgData name="Jodie James" userId="bf59d4d6-5234-46b5-9969-0ed67a4f61db" providerId="ADAL" clId="{C68DD5EF-6A42-4886-B963-072FE65F35B9}" dt="2025-09-04T08:55:07.690" v="81" actId="478"/>
        <pc:sldMkLst>
          <pc:docMk/>
          <pc:sldMk cId="1103487111" sldId="2144446554"/>
        </pc:sldMkLst>
      </pc:sldChg>
    </pc:docChg>
  </pc:docChgLst>
  <pc:docChgLst>
    <pc:chgData name="Rebecca Roberts-Hughes" userId="e7f6c0d7-f479-4e9f-b84d-dbfdc569017c" providerId="ADAL" clId="{F2070263-3CA1-4C8A-B738-8C6CDD246DA0}"/>
    <pc:docChg chg="undo custSel addSld delSld modSld">
      <pc:chgData name="Rebecca Roberts-Hughes" userId="e7f6c0d7-f479-4e9f-b84d-dbfdc569017c" providerId="ADAL" clId="{F2070263-3CA1-4C8A-B738-8C6CDD246DA0}" dt="2025-10-02T10:12:12.533" v="60" actId="27918"/>
      <pc:docMkLst>
        <pc:docMk/>
      </pc:docMkLst>
      <pc:sldChg chg="del">
        <pc:chgData name="Rebecca Roberts-Hughes" userId="e7f6c0d7-f479-4e9f-b84d-dbfdc569017c" providerId="ADAL" clId="{F2070263-3CA1-4C8A-B738-8C6CDD246DA0}" dt="2025-10-01T15:15:09.702" v="7" actId="2696"/>
        <pc:sldMkLst>
          <pc:docMk/>
          <pc:sldMk cId="3416266598" sldId="261"/>
        </pc:sldMkLst>
      </pc:sldChg>
      <pc:sldChg chg="del">
        <pc:chgData name="Rebecca Roberts-Hughes" userId="e7f6c0d7-f479-4e9f-b84d-dbfdc569017c" providerId="ADAL" clId="{F2070263-3CA1-4C8A-B738-8C6CDD246DA0}" dt="2025-10-01T15:15:17.318" v="8" actId="2696"/>
        <pc:sldMkLst>
          <pc:docMk/>
          <pc:sldMk cId="3584131913" sldId="285"/>
        </pc:sldMkLst>
      </pc:sldChg>
      <pc:sldChg chg="del">
        <pc:chgData name="Rebecca Roberts-Hughes" userId="e7f6c0d7-f479-4e9f-b84d-dbfdc569017c" providerId="ADAL" clId="{F2070263-3CA1-4C8A-B738-8C6CDD246DA0}" dt="2025-10-01T15:15:17.318" v="8" actId="2696"/>
        <pc:sldMkLst>
          <pc:docMk/>
          <pc:sldMk cId="666910741" sldId="286"/>
        </pc:sldMkLst>
      </pc:sldChg>
      <pc:sldChg chg="modSp add del mod">
        <pc:chgData name="Rebecca Roberts-Hughes" userId="e7f6c0d7-f479-4e9f-b84d-dbfdc569017c" providerId="ADAL" clId="{F2070263-3CA1-4C8A-B738-8C6CDD246DA0}" dt="2025-10-01T15:15:05.562" v="6"/>
        <pc:sldMkLst>
          <pc:docMk/>
          <pc:sldMk cId="2078188308" sldId="289"/>
        </pc:sldMkLst>
        <pc:spChg chg="mod">
          <ac:chgData name="Rebecca Roberts-Hughes" userId="e7f6c0d7-f479-4e9f-b84d-dbfdc569017c" providerId="ADAL" clId="{F2070263-3CA1-4C8A-B738-8C6CDD246DA0}" dt="2025-10-01T15:15:00.150" v="5"/>
          <ac:spMkLst>
            <pc:docMk/>
            <pc:sldMk cId="2078188308" sldId="289"/>
            <ac:spMk id="6" creationId="{AC7038BE-A108-FCAC-6272-340E25102A6C}"/>
          </ac:spMkLst>
        </pc:spChg>
      </pc:sldChg>
      <pc:sldChg chg="del">
        <pc:chgData name="Rebecca Roberts-Hughes" userId="e7f6c0d7-f479-4e9f-b84d-dbfdc569017c" providerId="ADAL" clId="{F2070263-3CA1-4C8A-B738-8C6CDD246DA0}" dt="2025-10-01T15:15:17.318" v="8" actId="2696"/>
        <pc:sldMkLst>
          <pc:docMk/>
          <pc:sldMk cId="64157792" sldId="2144446547"/>
        </pc:sldMkLst>
      </pc:sldChg>
      <pc:sldChg chg="del">
        <pc:chgData name="Rebecca Roberts-Hughes" userId="e7f6c0d7-f479-4e9f-b84d-dbfdc569017c" providerId="ADAL" clId="{F2070263-3CA1-4C8A-B738-8C6CDD246DA0}" dt="2025-10-01T15:15:17.318" v="8" actId="2696"/>
        <pc:sldMkLst>
          <pc:docMk/>
          <pc:sldMk cId="390403854" sldId="2144446548"/>
        </pc:sldMkLst>
      </pc:sldChg>
      <pc:sldChg chg="modSp add del mod">
        <pc:chgData name="Rebecca Roberts-Hughes" userId="e7f6c0d7-f479-4e9f-b84d-dbfdc569017c" providerId="ADAL" clId="{F2070263-3CA1-4C8A-B738-8C6CDD246DA0}" dt="2025-10-01T15:15:05.562" v="6"/>
        <pc:sldMkLst>
          <pc:docMk/>
          <pc:sldMk cId="1578073137" sldId="2144446558"/>
        </pc:sldMkLst>
        <pc:spChg chg="mod">
          <ac:chgData name="Rebecca Roberts-Hughes" userId="e7f6c0d7-f479-4e9f-b84d-dbfdc569017c" providerId="ADAL" clId="{F2070263-3CA1-4C8A-B738-8C6CDD246DA0}" dt="2025-10-01T15:15:00.150" v="5"/>
          <ac:spMkLst>
            <pc:docMk/>
            <pc:sldMk cId="1578073137" sldId="2144446558"/>
            <ac:spMk id="8" creationId="{D84FBE24-5BE2-430B-D2D4-8E356F132C33}"/>
          </ac:spMkLst>
        </pc:spChg>
      </pc:sldChg>
      <pc:sldChg chg="modSp add del mod">
        <pc:chgData name="Rebecca Roberts-Hughes" userId="e7f6c0d7-f479-4e9f-b84d-dbfdc569017c" providerId="ADAL" clId="{F2070263-3CA1-4C8A-B738-8C6CDD246DA0}" dt="2025-10-02T09:15:51.841" v="57"/>
        <pc:sldMkLst>
          <pc:docMk/>
          <pc:sldMk cId="4165437781" sldId="2144446559"/>
        </pc:sldMkLst>
        <pc:spChg chg="mod">
          <ac:chgData name="Rebecca Roberts-Hughes" userId="e7f6c0d7-f479-4e9f-b84d-dbfdc569017c" providerId="ADAL" clId="{F2070263-3CA1-4C8A-B738-8C6CDD246DA0}" dt="2025-10-01T15:15:00.150" v="5"/>
          <ac:spMkLst>
            <pc:docMk/>
            <pc:sldMk cId="4165437781" sldId="2144446559"/>
            <ac:spMk id="8" creationId="{D84FBE24-5BE2-430B-D2D4-8E356F132C33}"/>
          </ac:spMkLst>
        </pc:spChg>
        <pc:graphicFrameChg chg="mod">
          <ac:chgData name="Rebecca Roberts-Hughes" userId="e7f6c0d7-f479-4e9f-b84d-dbfdc569017c" providerId="ADAL" clId="{F2070263-3CA1-4C8A-B738-8C6CDD246DA0}" dt="2025-10-02T09:15:51.841" v="57"/>
          <ac:graphicFrameMkLst>
            <pc:docMk/>
            <pc:sldMk cId="4165437781" sldId="2144446559"/>
            <ac:graphicFrameMk id="3" creationId="{DE4CCF62-BEC2-1EF1-C5B7-25CB75C4F00D}"/>
          </ac:graphicFrameMkLst>
        </pc:graphicFrameChg>
      </pc:sldChg>
      <pc:sldChg chg="add del">
        <pc:chgData name="Rebecca Roberts-Hughes" userId="e7f6c0d7-f479-4e9f-b84d-dbfdc569017c" providerId="ADAL" clId="{F2070263-3CA1-4C8A-B738-8C6CDD246DA0}" dt="2025-10-01T15:15:05.562" v="6"/>
        <pc:sldMkLst>
          <pc:docMk/>
          <pc:sldMk cId="1912327323" sldId="2144446560"/>
        </pc:sldMkLst>
      </pc:sldChg>
      <pc:sldChg chg="addSp delSp modSp add del mod">
        <pc:chgData name="Rebecca Roberts-Hughes" userId="e7f6c0d7-f479-4e9f-b84d-dbfdc569017c" providerId="ADAL" clId="{F2070263-3CA1-4C8A-B738-8C6CDD246DA0}" dt="2025-10-02T10:12:12.533" v="60" actId="27918"/>
        <pc:sldMkLst>
          <pc:docMk/>
          <pc:sldMk cId="1928593183" sldId="2144446561"/>
        </pc:sldMkLst>
        <pc:spChg chg="del mod">
          <ac:chgData name="Rebecca Roberts-Hughes" userId="e7f6c0d7-f479-4e9f-b84d-dbfdc569017c" providerId="ADAL" clId="{F2070263-3CA1-4C8A-B738-8C6CDD246DA0}" dt="2025-10-02T08:05:46.823" v="46" actId="478"/>
          <ac:spMkLst>
            <pc:docMk/>
            <pc:sldMk cId="1928593183" sldId="2144446561"/>
            <ac:spMk id="8" creationId="{08622D3C-EF8A-F741-91C5-5C9E545A9896}"/>
          </ac:spMkLst>
        </pc:spChg>
        <pc:spChg chg="del">
          <ac:chgData name="Rebecca Roberts-Hughes" userId="e7f6c0d7-f479-4e9f-b84d-dbfdc569017c" providerId="ADAL" clId="{F2070263-3CA1-4C8A-B738-8C6CDD246DA0}" dt="2025-10-02T08:05:03.871" v="20" actId="478"/>
          <ac:spMkLst>
            <pc:docMk/>
            <pc:sldMk cId="1928593183" sldId="2144446561"/>
            <ac:spMk id="10" creationId="{73B45082-E008-FDD6-A26B-DD12DDF7AD88}"/>
          </ac:spMkLst>
        </pc:spChg>
        <pc:spChg chg="mod">
          <ac:chgData name="Rebecca Roberts-Hughes" userId="e7f6c0d7-f479-4e9f-b84d-dbfdc569017c" providerId="ADAL" clId="{F2070263-3CA1-4C8A-B738-8C6CDD246DA0}" dt="2025-10-02T08:05:44.227" v="45" actId="1076"/>
          <ac:spMkLst>
            <pc:docMk/>
            <pc:sldMk cId="1928593183" sldId="2144446561"/>
            <ac:spMk id="11" creationId="{D245D7B0-7324-7A67-E612-CC02E48B4D4E}"/>
          </ac:spMkLst>
        </pc:spChg>
        <pc:spChg chg="add mod">
          <ac:chgData name="Rebecca Roberts-Hughes" userId="e7f6c0d7-f479-4e9f-b84d-dbfdc569017c" providerId="ADAL" clId="{F2070263-3CA1-4C8A-B738-8C6CDD246DA0}" dt="2025-10-02T08:07:07.258" v="56" actId="1076"/>
          <ac:spMkLst>
            <pc:docMk/>
            <pc:sldMk cId="1928593183" sldId="2144446561"/>
            <ac:spMk id="14" creationId="{CCBB1302-5CCA-3489-B12F-D97CD3BC2B45}"/>
          </ac:spMkLst>
        </pc:spChg>
        <pc:graphicFrameChg chg="mod">
          <ac:chgData name="Rebecca Roberts-Hughes" userId="e7f6c0d7-f479-4e9f-b84d-dbfdc569017c" providerId="ADAL" clId="{F2070263-3CA1-4C8A-B738-8C6CDD246DA0}" dt="2025-10-02T08:06:08.216" v="49" actId="1076"/>
          <ac:graphicFrameMkLst>
            <pc:docMk/>
            <pc:sldMk cId="1928593183" sldId="2144446561"/>
            <ac:graphicFrameMk id="5" creationId="{3180D09B-FE71-6B63-C95E-6310ECB7DE05}"/>
          </ac:graphicFrameMkLst>
        </pc:graphicFrameChg>
        <pc:cxnChg chg="add mod">
          <ac:chgData name="Rebecca Roberts-Hughes" userId="e7f6c0d7-f479-4e9f-b84d-dbfdc569017c" providerId="ADAL" clId="{F2070263-3CA1-4C8A-B738-8C6CDD246DA0}" dt="2025-10-02T08:06:46.791" v="54" actId="1076"/>
          <ac:cxnSpMkLst>
            <pc:docMk/>
            <pc:sldMk cId="1928593183" sldId="2144446561"/>
            <ac:cxnSpMk id="12" creationId="{77A75371-DDC8-6E86-4D74-FD5DE92702F0}"/>
          </ac:cxnSpMkLst>
        </pc:cxnChg>
        <pc:cxnChg chg="add mod">
          <ac:chgData name="Rebecca Roberts-Hughes" userId="e7f6c0d7-f479-4e9f-b84d-dbfdc569017c" providerId="ADAL" clId="{F2070263-3CA1-4C8A-B738-8C6CDD246DA0}" dt="2025-10-02T08:07:07.258" v="56" actId="1076"/>
          <ac:cxnSpMkLst>
            <pc:docMk/>
            <pc:sldMk cId="1928593183" sldId="2144446561"/>
            <ac:cxnSpMk id="15" creationId="{AF785445-F0C7-1937-072F-2C6C2A593CC0}"/>
          </ac:cxnSpMkLst>
        </pc:cxnChg>
      </pc:sldChg>
    </pc:docChg>
  </pc:docChgLst>
  <pc:docChgLst>
    <pc:chgData name="Charlotte Gellatly" userId="S::charlotteg@arb.org.uk::532541f0-b98b-4934-9eea-057e3bbedf93" providerId="AD" clId="Web-{B42FB05A-9B8E-7D0E-3957-40423C9016F9}"/>
    <pc:docChg chg="modSld">
      <pc:chgData name="Charlotte Gellatly" userId="S::charlotteg@arb.org.uk::532541f0-b98b-4934-9eea-057e3bbedf93" providerId="AD" clId="Web-{B42FB05A-9B8E-7D0E-3957-40423C9016F9}" dt="2025-09-30T13:21:47.148" v="3" actId="1076"/>
      <pc:docMkLst>
        <pc:docMk/>
      </pc:docMkLst>
      <pc:sldChg chg="addSp modSp">
        <pc:chgData name="Charlotte Gellatly" userId="S::charlotteg@arb.org.uk::532541f0-b98b-4934-9eea-057e3bbedf93" providerId="AD" clId="Web-{B42FB05A-9B8E-7D0E-3957-40423C9016F9}" dt="2025-09-30T13:21:47.148" v="3" actId="1076"/>
        <pc:sldMkLst>
          <pc:docMk/>
          <pc:sldMk cId="3339545574" sldId="2144446519"/>
        </pc:sldMkLst>
        <pc:spChg chg="mod">
          <ac:chgData name="Charlotte Gellatly" userId="S::charlotteg@arb.org.uk::532541f0-b98b-4934-9eea-057e3bbedf93" providerId="AD" clId="Web-{B42FB05A-9B8E-7D0E-3957-40423C9016F9}" dt="2025-09-30T13:21:42.725" v="1" actId="20577"/>
          <ac:spMkLst>
            <pc:docMk/>
            <pc:sldMk cId="3339545574" sldId="2144446519"/>
            <ac:spMk id="6" creationId="{9AB63D45-18F2-035D-8F32-494C13285DD4}"/>
          </ac:spMkLst>
        </pc:spChg>
      </pc:sldChg>
    </pc:docChg>
  </pc:docChgLst>
  <pc:docChgLst>
    <pc:chgData name="Emma Matthews" userId="966ab615-2154-4dad-b3c5-0676e3677207" providerId="ADAL" clId="{3634420C-B5A2-487E-AD0E-300B474405F0}"/>
    <pc:docChg chg="custSel modSld">
      <pc:chgData name="Emma Matthews" userId="966ab615-2154-4dad-b3c5-0676e3677207" providerId="ADAL" clId="{3634420C-B5A2-487E-AD0E-300B474405F0}" dt="2025-10-03T08:33:49.468" v="408" actId="20577"/>
      <pc:docMkLst>
        <pc:docMk/>
      </pc:docMkLst>
      <pc:sldChg chg="modSp mod">
        <pc:chgData name="Emma Matthews" userId="966ab615-2154-4dad-b3c5-0676e3677207" providerId="ADAL" clId="{3634420C-B5A2-487E-AD0E-300B474405F0}" dt="2025-10-03T08:33:49.468" v="408" actId="20577"/>
        <pc:sldMkLst>
          <pc:docMk/>
          <pc:sldMk cId="1081194051" sldId="272"/>
        </pc:sldMkLst>
        <pc:graphicFrameChg chg="modGraphic">
          <ac:chgData name="Emma Matthews" userId="966ab615-2154-4dad-b3c5-0676e3677207" providerId="ADAL" clId="{3634420C-B5A2-487E-AD0E-300B474405F0}" dt="2025-10-03T08:33:49.468" v="408" actId="20577"/>
          <ac:graphicFrameMkLst>
            <pc:docMk/>
            <pc:sldMk cId="1081194051" sldId="272"/>
            <ac:graphicFrameMk id="3" creationId="{FFC0DCAD-80EE-47F5-591E-CD1DBD1D6121}"/>
          </ac:graphicFrameMkLst>
        </pc:graphicFrameChg>
      </pc:sldChg>
    </pc:docChg>
  </pc:docChgLst>
  <pc:docChgLst>
    <pc:chgData name="Charlotte Gellatly" userId="S::charlotteg@arb.org.uk::532541f0-b98b-4934-9eea-057e3bbedf93" providerId="AD" clId="Web-{BBD15EB5-14EA-1E59-72B1-A06BE7858E74}"/>
    <pc:docChg chg="modSld">
      <pc:chgData name="Charlotte Gellatly" userId="S::charlotteg@arb.org.uk::532541f0-b98b-4934-9eea-057e3bbedf93" providerId="AD" clId="Web-{BBD15EB5-14EA-1E59-72B1-A06BE7858E74}" dt="2025-09-30T13:35:06.143" v="49" actId="20577"/>
      <pc:docMkLst>
        <pc:docMk/>
      </pc:docMkLst>
      <pc:sldChg chg="modSp">
        <pc:chgData name="Charlotte Gellatly" userId="S::charlotteg@arb.org.uk::532541f0-b98b-4934-9eea-057e3bbedf93" providerId="AD" clId="Web-{BBD15EB5-14EA-1E59-72B1-A06BE7858E74}" dt="2025-09-30T13:35:06.143" v="49" actId="20577"/>
        <pc:sldMkLst>
          <pc:docMk/>
          <pc:sldMk cId="3339545574" sldId="2144446519"/>
        </pc:sldMkLst>
        <pc:spChg chg="mod">
          <ac:chgData name="Charlotte Gellatly" userId="S::charlotteg@arb.org.uk::532541f0-b98b-4934-9eea-057e3bbedf93" providerId="AD" clId="Web-{BBD15EB5-14EA-1E59-72B1-A06BE7858E74}" dt="2025-09-30T13:35:06.143" v="49" actId="20577"/>
          <ac:spMkLst>
            <pc:docMk/>
            <pc:sldMk cId="3339545574" sldId="2144446519"/>
            <ac:spMk id="6" creationId="{9AB63D45-18F2-035D-8F32-494C13285DD4}"/>
          </ac:spMkLst>
        </pc:spChg>
      </pc:sldChg>
    </pc:docChg>
  </pc:docChgLst>
  <pc:docChgLst>
    <pc:chgData name="Charlotte Gellatly" userId="532541f0-b98b-4934-9eea-057e3bbedf93" providerId="ADAL" clId="{472C8722-2C0F-4AD2-85FD-E5309F3E6EF0}"/>
    <pc:docChg chg="custSel modSld">
      <pc:chgData name="Charlotte Gellatly" userId="532541f0-b98b-4934-9eea-057e3bbedf93" providerId="ADAL" clId="{472C8722-2C0F-4AD2-85FD-E5309F3E6EF0}" dt="2025-09-30T13:31:11.785" v="420" actId="20577"/>
      <pc:docMkLst>
        <pc:docMk/>
      </pc:docMkLst>
      <pc:sldChg chg="addSp delSp modSp mod">
        <pc:chgData name="Charlotte Gellatly" userId="532541f0-b98b-4934-9eea-057e3bbedf93" providerId="ADAL" clId="{472C8722-2C0F-4AD2-85FD-E5309F3E6EF0}" dt="2025-09-30T13:31:11.785" v="420" actId="20577"/>
        <pc:sldMkLst>
          <pc:docMk/>
          <pc:sldMk cId="3339545574" sldId="2144446519"/>
        </pc:sldMkLst>
        <pc:spChg chg="mod">
          <ac:chgData name="Charlotte Gellatly" userId="532541f0-b98b-4934-9eea-057e3bbedf93" providerId="ADAL" clId="{472C8722-2C0F-4AD2-85FD-E5309F3E6EF0}" dt="2025-09-30T13:31:11.785" v="420" actId="20577"/>
          <ac:spMkLst>
            <pc:docMk/>
            <pc:sldMk cId="3339545574" sldId="2144446519"/>
            <ac:spMk id="6" creationId="{9AB63D45-18F2-035D-8F32-494C13285DD4}"/>
          </ac:spMkLst>
        </pc:spChg>
        <pc:picChg chg="add mod">
          <ac:chgData name="Charlotte Gellatly" userId="532541f0-b98b-4934-9eea-057e3bbedf93" providerId="ADAL" clId="{472C8722-2C0F-4AD2-85FD-E5309F3E6EF0}" dt="2025-09-30T13:26:33.041" v="14" actId="14100"/>
          <ac:picMkLst>
            <pc:docMk/>
            <pc:sldMk cId="3339545574" sldId="2144446519"/>
            <ac:picMk id="1025" creationId="{4560CB7C-FA22-EC5C-4648-C896F07CD9AB}"/>
          </ac:picMkLst>
        </pc:picChg>
      </pc:sldChg>
    </pc:docChg>
  </pc:docChgLst>
  <pc:docChgLst>
    <pc:chgData name="Jodie James" userId="bf59d4d6-5234-46b5-9969-0ed67a4f61db" providerId="ADAL" clId="{8BE5F275-B9EC-4CA1-9608-759282AA496D}"/>
    <pc:docChg chg="undo custSel addSld delSld modSld sldOrd delMainMaster">
      <pc:chgData name="Jodie James" userId="bf59d4d6-5234-46b5-9969-0ed67a4f61db" providerId="ADAL" clId="{8BE5F275-B9EC-4CA1-9608-759282AA496D}" dt="2025-10-02T14:18:42.911" v="188" actId="20577"/>
      <pc:docMkLst>
        <pc:docMk/>
      </pc:docMkLst>
      <pc:sldChg chg="modSp mod">
        <pc:chgData name="Jodie James" userId="bf59d4d6-5234-46b5-9969-0ed67a4f61db" providerId="ADAL" clId="{8BE5F275-B9EC-4CA1-9608-759282AA496D}" dt="2025-10-01T14:48:04.538" v="34" actId="20577"/>
        <pc:sldMkLst>
          <pc:docMk/>
          <pc:sldMk cId="0" sldId="257"/>
        </pc:sldMkLst>
        <pc:spChg chg="mod">
          <ac:chgData name="Jodie James" userId="bf59d4d6-5234-46b5-9969-0ed67a4f61db" providerId="ADAL" clId="{8BE5F275-B9EC-4CA1-9608-759282AA496D}" dt="2025-10-01T14:48:04.538" v="34" actId="20577"/>
          <ac:spMkLst>
            <pc:docMk/>
            <pc:sldMk cId="0" sldId="257"/>
            <ac:spMk id="6" creationId="{00000000-0000-0000-0000-000000000000}"/>
          </ac:spMkLst>
        </pc:spChg>
      </pc:sldChg>
      <pc:sldChg chg="modSp add del mod">
        <pc:chgData name="Jodie James" userId="bf59d4d6-5234-46b5-9969-0ed67a4f61db" providerId="ADAL" clId="{8BE5F275-B9EC-4CA1-9608-759282AA496D}" dt="2025-10-02T13:04:55.745" v="152" actId="1076"/>
        <pc:sldMkLst>
          <pc:docMk/>
          <pc:sldMk cId="1564822450" sldId="267"/>
        </pc:sldMkLst>
        <pc:spChg chg="mod">
          <ac:chgData name="Jodie James" userId="bf59d4d6-5234-46b5-9969-0ed67a4f61db" providerId="ADAL" clId="{8BE5F275-B9EC-4CA1-9608-759282AA496D}" dt="2025-10-01T14:49:30.115" v="46" actId="113"/>
          <ac:spMkLst>
            <pc:docMk/>
            <pc:sldMk cId="1564822450" sldId="267"/>
            <ac:spMk id="2" creationId="{C046134C-F3BC-1625-9295-74121FA80EBF}"/>
          </ac:spMkLst>
        </pc:spChg>
        <pc:spChg chg="mod">
          <ac:chgData name="Jodie James" userId="bf59d4d6-5234-46b5-9969-0ed67a4f61db" providerId="ADAL" clId="{8BE5F275-B9EC-4CA1-9608-759282AA496D}" dt="2025-10-01T14:49:11.298" v="43"/>
          <ac:spMkLst>
            <pc:docMk/>
            <pc:sldMk cId="1564822450" sldId="267"/>
            <ac:spMk id="4" creationId="{B0C776D2-324F-70CC-FA21-FAA7C315511F}"/>
          </ac:spMkLst>
        </pc:spChg>
        <pc:spChg chg="mod">
          <ac:chgData name="Jodie James" userId="bf59d4d6-5234-46b5-9969-0ed67a4f61db" providerId="ADAL" clId="{8BE5F275-B9EC-4CA1-9608-759282AA496D}" dt="2025-10-02T13:04:52.750" v="151" actId="255"/>
          <ac:spMkLst>
            <pc:docMk/>
            <pc:sldMk cId="1564822450" sldId="267"/>
            <ac:spMk id="9" creationId="{A295A42A-D757-95C5-E952-9F45E9791F95}"/>
          </ac:spMkLst>
        </pc:spChg>
        <pc:picChg chg="mod">
          <ac:chgData name="Jodie James" userId="bf59d4d6-5234-46b5-9969-0ed67a4f61db" providerId="ADAL" clId="{8BE5F275-B9EC-4CA1-9608-759282AA496D}" dt="2025-10-02T13:04:55.745" v="152" actId="1076"/>
          <ac:picMkLst>
            <pc:docMk/>
            <pc:sldMk cId="1564822450" sldId="267"/>
            <ac:picMk id="7" creationId="{5E53F5ED-C1AB-0F14-13B0-CA221AE5D906}"/>
          </ac:picMkLst>
        </pc:picChg>
      </pc:sldChg>
      <pc:sldChg chg="modSp add del mod">
        <pc:chgData name="Jodie James" userId="bf59d4d6-5234-46b5-9969-0ed67a4f61db" providerId="ADAL" clId="{8BE5F275-B9EC-4CA1-9608-759282AA496D}" dt="2025-10-02T13:05:22.008" v="154" actId="2711"/>
        <pc:sldMkLst>
          <pc:docMk/>
          <pc:sldMk cId="3196207108" sldId="270"/>
        </pc:sldMkLst>
        <pc:spChg chg="mod">
          <ac:chgData name="Jodie James" userId="bf59d4d6-5234-46b5-9969-0ed67a4f61db" providerId="ADAL" clId="{8BE5F275-B9EC-4CA1-9608-759282AA496D}" dt="2025-10-01T14:49:48.841" v="50" actId="113"/>
          <ac:spMkLst>
            <pc:docMk/>
            <pc:sldMk cId="3196207108" sldId="270"/>
            <ac:spMk id="2" creationId="{78292952-FE33-7C06-83DA-73D54B9523FA}"/>
          </ac:spMkLst>
        </pc:spChg>
        <pc:spChg chg="mod">
          <ac:chgData name="Jodie James" userId="bf59d4d6-5234-46b5-9969-0ed67a4f61db" providerId="ADAL" clId="{8BE5F275-B9EC-4CA1-9608-759282AA496D}" dt="2025-10-02T13:05:22.008" v="154" actId="2711"/>
          <ac:spMkLst>
            <pc:docMk/>
            <pc:sldMk cId="3196207108" sldId="270"/>
            <ac:spMk id="4" creationId="{6F64D663-4534-B29E-3CDD-8CDEEB2F5F33}"/>
          </ac:spMkLst>
        </pc:spChg>
      </pc:sldChg>
      <pc:sldChg chg="modSp add del mod">
        <pc:chgData name="Jodie James" userId="bf59d4d6-5234-46b5-9969-0ed67a4f61db" providerId="ADAL" clId="{8BE5F275-B9EC-4CA1-9608-759282AA496D}" dt="2025-10-02T13:06:06.785" v="160" actId="1076"/>
        <pc:sldMkLst>
          <pc:docMk/>
          <pc:sldMk cId="1081194051" sldId="272"/>
        </pc:sldMkLst>
        <pc:spChg chg="mod">
          <ac:chgData name="Jodie James" userId="bf59d4d6-5234-46b5-9969-0ed67a4f61db" providerId="ADAL" clId="{8BE5F275-B9EC-4CA1-9608-759282AA496D}" dt="2025-10-01T14:49:56.009" v="51" actId="113"/>
          <ac:spMkLst>
            <pc:docMk/>
            <pc:sldMk cId="1081194051" sldId="272"/>
            <ac:spMk id="2" creationId="{EFC0AD67-B48B-7F67-4178-3A0441B6804A}"/>
          </ac:spMkLst>
        </pc:spChg>
        <pc:graphicFrameChg chg="mod modGraphic">
          <ac:chgData name="Jodie James" userId="bf59d4d6-5234-46b5-9969-0ed67a4f61db" providerId="ADAL" clId="{8BE5F275-B9EC-4CA1-9608-759282AA496D}" dt="2025-10-02T13:06:06.785" v="160" actId="1076"/>
          <ac:graphicFrameMkLst>
            <pc:docMk/>
            <pc:sldMk cId="1081194051" sldId="272"/>
            <ac:graphicFrameMk id="3" creationId="{FFC0DCAD-80EE-47F5-591E-CD1DBD1D6121}"/>
          </ac:graphicFrameMkLst>
        </pc:graphicFrameChg>
      </pc:sldChg>
      <pc:sldChg chg="del">
        <pc:chgData name="Jodie James" userId="bf59d4d6-5234-46b5-9969-0ed67a4f61db" providerId="ADAL" clId="{8BE5F275-B9EC-4CA1-9608-759282AA496D}" dt="2025-10-02T14:18:12.127" v="183" actId="47"/>
        <pc:sldMkLst>
          <pc:docMk/>
          <pc:sldMk cId="2874744882" sldId="288"/>
        </pc:sldMkLst>
      </pc:sldChg>
      <pc:sldChg chg="modSp mod">
        <pc:chgData name="Jodie James" userId="bf59d4d6-5234-46b5-9969-0ed67a4f61db" providerId="ADAL" clId="{8BE5F275-B9EC-4CA1-9608-759282AA496D}" dt="2025-10-02T13:06:23.303" v="161" actId="2711"/>
        <pc:sldMkLst>
          <pc:docMk/>
          <pc:sldMk cId="2078188308" sldId="289"/>
        </pc:sldMkLst>
        <pc:spChg chg="mod">
          <ac:chgData name="Jodie James" userId="bf59d4d6-5234-46b5-9969-0ed67a4f61db" providerId="ADAL" clId="{8BE5F275-B9EC-4CA1-9608-759282AA496D}" dt="2025-10-02T13:06:23.303" v="161" actId="2711"/>
          <ac:spMkLst>
            <pc:docMk/>
            <pc:sldMk cId="2078188308" sldId="289"/>
            <ac:spMk id="6" creationId="{AC7038BE-A108-FCAC-6272-340E25102A6C}"/>
          </ac:spMkLst>
        </pc:spChg>
      </pc:sldChg>
      <pc:sldChg chg="del">
        <pc:chgData name="Jodie James" userId="bf59d4d6-5234-46b5-9969-0ed67a4f61db" providerId="ADAL" clId="{8BE5F275-B9EC-4CA1-9608-759282AA496D}" dt="2025-10-01T15:24:51.568" v="99" actId="2696"/>
        <pc:sldMkLst>
          <pc:docMk/>
          <pc:sldMk cId="3915076377" sldId="293"/>
        </pc:sldMkLst>
      </pc:sldChg>
      <pc:sldChg chg="add del">
        <pc:chgData name="Jodie James" userId="bf59d4d6-5234-46b5-9969-0ed67a4f61db" providerId="ADAL" clId="{8BE5F275-B9EC-4CA1-9608-759282AA496D}" dt="2025-10-02T14:17:59.865" v="182"/>
        <pc:sldMkLst>
          <pc:docMk/>
          <pc:sldMk cId="1938281181" sldId="295"/>
        </pc:sldMkLst>
      </pc:sldChg>
      <pc:sldChg chg="add del">
        <pc:chgData name="Jodie James" userId="bf59d4d6-5234-46b5-9969-0ed67a4f61db" providerId="ADAL" clId="{8BE5F275-B9EC-4CA1-9608-759282AA496D}" dt="2025-10-02T14:17:59.865" v="182"/>
        <pc:sldMkLst>
          <pc:docMk/>
          <pc:sldMk cId="4134432525" sldId="296"/>
        </pc:sldMkLst>
      </pc:sldChg>
      <pc:sldChg chg="add del">
        <pc:chgData name="Jodie James" userId="bf59d4d6-5234-46b5-9969-0ed67a4f61db" providerId="ADAL" clId="{8BE5F275-B9EC-4CA1-9608-759282AA496D}" dt="2025-10-02T14:17:59.865" v="182"/>
        <pc:sldMkLst>
          <pc:docMk/>
          <pc:sldMk cId="949188552" sldId="2144446496"/>
        </pc:sldMkLst>
      </pc:sldChg>
      <pc:sldChg chg="modSp add del mod">
        <pc:chgData name="Jodie James" userId="bf59d4d6-5234-46b5-9969-0ed67a4f61db" providerId="ADAL" clId="{8BE5F275-B9EC-4CA1-9608-759282AA496D}" dt="2025-10-02T14:18:42.911" v="188" actId="20577"/>
        <pc:sldMkLst>
          <pc:docMk/>
          <pc:sldMk cId="2174267586" sldId="2144446497"/>
        </pc:sldMkLst>
        <pc:spChg chg="mod">
          <ac:chgData name="Jodie James" userId="bf59d4d6-5234-46b5-9969-0ed67a4f61db" providerId="ADAL" clId="{8BE5F275-B9EC-4CA1-9608-759282AA496D}" dt="2025-10-02T14:18:42.911" v="188" actId="20577"/>
          <ac:spMkLst>
            <pc:docMk/>
            <pc:sldMk cId="2174267586" sldId="2144446497"/>
            <ac:spMk id="4" creationId="{076123CB-B43B-BEB2-1D19-2E939A650ABA}"/>
          </ac:spMkLst>
        </pc:spChg>
      </pc:sldChg>
      <pc:sldChg chg="modSp add del mod">
        <pc:chgData name="Jodie James" userId="bf59d4d6-5234-46b5-9969-0ed67a4f61db" providerId="ADAL" clId="{8BE5F275-B9EC-4CA1-9608-759282AA496D}" dt="2025-10-02T14:18:23.066" v="185" actId="12"/>
        <pc:sldMkLst>
          <pc:docMk/>
          <pc:sldMk cId="348942643" sldId="2144446498"/>
        </pc:sldMkLst>
        <pc:spChg chg="mod">
          <ac:chgData name="Jodie James" userId="bf59d4d6-5234-46b5-9969-0ed67a4f61db" providerId="ADAL" clId="{8BE5F275-B9EC-4CA1-9608-759282AA496D}" dt="2025-10-02T14:18:23.066" v="185" actId="12"/>
          <ac:spMkLst>
            <pc:docMk/>
            <pc:sldMk cId="348942643" sldId="2144446498"/>
            <ac:spMk id="4" creationId="{669CA974-39A4-BF0A-29A7-8FED77832B33}"/>
          </ac:spMkLst>
        </pc:spChg>
      </pc:sldChg>
      <pc:sldChg chg="del">
        <pc:chgData name="Jodie James" userId="bf59d4d6-5234-46b5-9969-0ed67a4f61db" providerId="ADAL" clId="{8BE5F275-B9EC-4CA1-9608-759282AA496D}" dt="2025-10-02T14:18:12.127" v="183" actId="47"/>
        <pc:sldMkLst>
          <pc:docMk/>
          <pc:sldMk cId="2521221790" sldId="2144446499"/>
        </pc:sldMkLst>
      </pc:sldChg>
      <pc:sldChg chg="modSp add del mod">
        <pc:chgData name="Jodie James" userId="bf59d4d6-5234-46b5-9969-0ed67a4f61db" providerId="ADAL" clId="{8BE5F275-B9EC-4CA1-9608-759282AA496D}" dt="2025-10-02T13:07:55.605" v="169" actId="12"/>
        <pc:sldMkLst>
          <pc:docMk/>
          <pc:sldMk cId="2497558739" sldId="2144446513"/>
        </pc:sldMkLst>
        <pc:spChg chg="mod">
          <ac:chgData name="Jodie James" userId="bf59d4d6-5234-46b5-9969-0ed67a4f61db" providerId="ADAL" clId="{8BE5F275-B9EC-4CA1-9608-759282AA496D}" dt="2025-10-02T13:07:55.605" v="169" actId="12"/>
          <ac:spMkLst>
            <pc:docMk/>
            <pc:sldMk cId="2497558739" sldId="2144446513"/>
            <ac:spMk id="13" creationId="{0132F706-1306-49B8-EB03-99AB95F01F9E}"/>
          </ac:spMkLst>
        </pc:spChg>
      </pc:sldChg>
      <pc:sldChg chg="modSp add del mod">
        <pc:chgData name="Jodie James" userId="bf59d4d6-5234-46b5-9969-0ed67a4f61db" providerId="ADAL" clId="{8BE5F275-B9EC-4CA1-9608-759282AA496D}" dt="2025-10-02T13:08:38.128" v="176" actId="2711"/>
        <pc:sldMkLst>
          <pc:docMk/>
          <pc:sldMk cId="1862880375" sldId="2144446514"/>
        </pc:sldMkLst>
        <pc:spChg chg="mod">
          <ac:chgData name="Jodie James" userId="bf59d4d6-5234-46b5-9969-0ed67a4f61db" providerId="ADAL" clId="{8BE5F275-B9EC-4CA1-9608-759282AA496D}" dt="2025-10-02T13:08:38.128" v="176" actId="2711"/>
          <ac:spMkLst>
            <pc:docMk/>
            <pc:sldMk cId="1862880375" sldId="2144446514"/>
            <ac:spMk id="8" creationId="{EA953D61-C7A7-50C4-C5BC-0670ACB0779B}"/>
          </ac:spMkLst>
        </pc:spChg>
      </pc:sldChg>
      <pc:sldChg chg="add del">
        <pc:chgData name="Jodie James" userId="bf59d4d6-5234-46b5-9969-0ed67a4f61db" providerId="ADAL" clId="{8BE5F275-B9EC-4CA1-9608-759282AA496D}" dt="2025-10-02T12:39:25.754" v="112"/>
        <pc:sldMkLst>
          <pc:docMk/>
          <pc:sldMk cId="711444728" sldId="2144446515"/>
        </pc:sldMkLst>
      </pc:sldChg>
      <pc:sldChg chg="modSp add del mod">
        <pc:chgData name="Jodie James" userId="bf59d4d6-5234-46b5-9969-0ed67a4f61db" providerId="ADAL" clId="{8BE5F275-B9EC-4CA1-9608-759282AA496D}" dt="2025-10-02T13:08:10.836" v="173" actId="1076"/>
        <pc:sldMkLst>
          <pc:docMk/>
          <pc:sldMk cId="2744777845" sldId="2144446516"/>
        </pc:sldMkLst>
        <pc:spChg chg="mod">
          <ac:chgData name="Jodie James" userId="bf59d4d6-5234-46b5-9969-0ed67a4f61db" providerId="ADAL" clId="{8BE5F275-B9EC-4CA1-9608-759282AA496D}" dt="2025-10-02T13:08:07.471" v="172" actId="1076"/>
          <ac:spMkLst>
            <pc:docMk/>
            <pc:sldMk cId="2744777845" sldId="2144446516"/>
            <ac:spMk id="2" creationId="{89ECB8C4-64B8-B8A4-0FFC-AB3688E9DA60}"/>
          </ac:spMkLst>
        </pc:spChg>
        <pc:picChg chg="mod">
          <ac:chgData name="Jodie James" userId="bf59d4d6-5234-46b5-9969-0ed67a4f61db" providerId="ADAL" clId="{8BE5F275-B9EC-4CA1-9608-759282AA496D}" dt="2025-10-02T13:08:10.836" v="173" actId="1076"/>
          <ac:picMkLst>
            <pc:docMk/>
            <pc:sldMk cId="2744777845" sldId="2144446516"/>
            <ac:picMk id="4" creationId="{292363C7-9A02-3A33-4D7B-44FA6EF9F83B}"/>
          </ac:picMkLst>
        </pc:picChg>
      </pc:sldChg>
      <pc:sldChg chg="modSp add del mod">
        <pc:chgData name="Jodie James" userId="bf59d4d6-5234-46b5-9969-0ed67a4f61db" providerId="ADAL" clId="{8BE5F275-B9EC-4CA1-9608-759282AA496D}" dt="2025-10-02T13:08:25.156" v="174" actId="2711"/>
        <pc:sldMkLst>
          <pc:docMk/>
          <pc:sldMk cId="2842243090" sldId="2144446517"/>
        </pc:sldMkLst>
        <pc:spChg chg="mod">
          <ac:chgData name="Jodie James" userId="bf59d4d6-5234-46b5-9969-0ed67a4f61db" providerId="ADAL" clId="{8BE5F275-B9EC-4CA1-9608-759282AA496D}" dt="2025-10-02T13:08:25.156" v="174" actId="2711"/>
          <ac:spMkLst>
            <pc:docMk/>
            <pc:sldMk cId="2842243090" sldId="2144446517"/>
            <ac:spMk id="2" creationId="{BC327B9F-5F26-404A-01B6-7DD4AFE857F0}"/>
          </ac:spMkLst>
        </pc:spChg>
      </pc:sldChg>
      <pc:sldChg chg="modSp mod">
        <pc:chgData name="Jodie James" userId="bf59d4d6-5234-46b5-9969-0ed67a4f61db" providerId="ADAL" clId="{8BE5F275-B9EC-4CA1-9608-759282AA496D}" dt="2025-10-02T13:08:50.340" v="177" actId="1076"/>
        <pc:sldMkLst>
          <pc:docMk/>
          <pc:sldMk cId="3339545574" sldId="2144446519"/>
        </pc:sldMkLst>
        <pc:spChg chg="mod">
          <ac:chgData name="Jodie James" userId="bf59d4d6-5234-46b5-9969-0ed67a4f61db" providerId="ADAL" clId="{8BE5F275-B9EC-4CA1-9608-759282AA496D}" dt="2025-10-02T13:08:50.340" v="177" actId="1076"/>
          <ac:spMkLst>
            <pc:docMk/>
            <pc:sldMk cId="3339545574" sldId="2144446519"/>
            <ac:spMk id="6" creationId="{9AB63D45-18F2-035D-8F32-494C13285DD4}"/>
          </ac:spMkLst>
        </pc:spChg>
      </pc:sldChg>
      <pc:sldChg chg="del">
        <pc:chgData name="Jodie James" userId="bf59d4d6-5234-46b5-9969-0ed67a4f61db" providerId="ADAL" clId="{8BE5F275-B9EC-4CA1-9608-759282AA496D}" dt="2025-10-02T14:18:12.127" v="183" actId="47"/>
        <pc:sldMkLst>
          <pc:docMk/>
          <pc:sldMk cId="2174271571" sldId="2144446532"/>
        </pc:sldMkLst>
      </pc:sldChg>
      <pc:sldChg chg="del">
        <pc:chgData name="Jodie James" userId="bf59d4d6-5234-46b5-9969-0ed67a4f61db" providerId="ADAL" clId="{8BE5F275-B9EC-4CA1-9608-759282AA496D}" dt="2025-10-02T14:18:12.127" v="183" actId="47"/>
        <pc:sldMkLst>
          <pc:docMk/>
          <pc:sldMk cId="2497020883" sldId="2144446534"/>
        </pc:sldMkLst>
      </pc:sldChg>
      <pc:sldChg chg="del">
        <pc:chgData name="Jodie James" userId="bf59d4d6-5234-46b5-9969-0ed67a4f61db" providerId="ADAL" clId="{8BE5F275-B9EC-4CA1-9608-759282AA496D}" dt="2025-10-02T14:18:12.127" v="183" actId="47"/>
        <pc:sldMkLst>
          <pc:docMk/>
          <pc:sldMk cId="4267341592" sldId="2144446535"/>
        </pc:sldMkLst>
      </pc:sldChg>
      <pc:sldChg chg="del">
        <pc:chgData name="Jodie James" userId="bf59d4d6-5234-46b5-9969-0ed67a4f61db" providerId="ADAL" clId="{8BE5F275-B9EC-4CA1-9608-759282AA496D}" dt="2025-10-02T14:18:12.127" v="183" actId="47"/>
        <pc:sldMkLst>
          <pc:docMk/>
          <pc:sldMk cId="2525835288" sldId="2144446536"/>
        </pc:sldMkLst>
      </pc:sldChg>
      <pc:sldChg chg="del">
        <pc:chgData name="Jodie James" userId="bf59d4d6-5234-46b5-9969-0ed67a4f61db" providerId="ADAL" clId="{8BE5F275-B9EC-4CA1-9608-759282AA496D}" dt="2025-10-01T15:24:51.568" v="99" actId="2696"/>
        <pc:sldMkLst>
          <pc:docMk/>
          <pc:sldMk cId="3606516746" sldId="2144446540"/>
        </pc:sldMkLst>
      </pc:sldChg>
      <pc:sldChg chg="del">
        <pc:chgData name="Jodie James" userId="bf59d4d6-5234-46b5-9969-0ed67a4f61db" providerId="ADAL" clId="{8BE5F275-B9EC-4CA1-9608-759282AA496D}" dt="2025-10-01T15:24:51.568" v="99" actId="2696"/>
        <pc:sldMkLst>
          <pc:docMk/>
          <pc:sldMk cId="3221250397" sldId="2144446545"/>
        </pc:sldMkLst>
      </pc:sldChg>
      <pc:sldChg chg="del">
        <pc:chgData name="Jodie James" userId="bf59d4d6-5234-46b5-9969-0ed67a4f61db" providerId="ADAL" clId="{8BE5F275-B9EC-4CA1-9608-759282AA496D}" dt="2025-10-01T15:24:51.568" v="99" actId="2696"/>
        <pc:sldMkLst>
          <pc:docMk/>
          <pc:sldMk cId="2007099185" sldId="2144446546"/>
        </pc:sldMkLst>
      </pc:sldChg>
      <pc:sldChg chg="del">
        <pc:chgData name="Jodie James" userId="bf59d4d6-5234-46b5-9969-0ed67a4f61db" providerId="ADAL" clId="{8BE5F275-B9EC-4CA1-9608-759282AA496D}" dt="2025-10-02T09:07:01.429" v="108" actId="2696"/>
        <pc:sldMkLst>
          <pc:docMk/>
          <pc:sldMk cId="682252476" sldId="2144446552"/>
        </pc:sldMkLst>
      </pc:sldChg>
      <pc:sldChg chg="del">
        <pc:chgData name="Jodie James" userId="bf59d4d6-5234-46b5-9969-0ed67a4f61db" providerId="ADAL" clId="{8BE5F275-B9EC-4CA1-9608-759282AA496D}" dt="2025-10-02T09:07:01.429" v="108" actId="2696"/>
        <pc:sldMkLst>
          <pc:docMk/>
          <pc:sldMk cId="2315139134" sldId="2144446553"/>
        </pc:sldMkLst>
      </pc:sldChg>
      <pc:sldChg chg="del">
        <pc:chgData name="Jodie James" userId="bf59d4d6-5234-46b5-9969-0ed67a4f61db" providerId="ADAL" clId="{8BE5F275-B9EC-4CA1-9608-759282AA496D}" dt="2025-10-02T09:07:01.429" v="108" actId="2696"/>
        <pc:sldMkLst>
          <pc:docMk/>
          <pc:sldMk cId="1103487111" sldId="2144446554"/>
        </pc:sldMkLst>
      </pc:sldChg>
      <pc:sldChg chg="modSp add mod ord">
        <pc:chgData name="Jodie James" userId="bf59d4d6-5234-46b5-9969-0ed67a4f61db" providerId="ADAL" clId="{8BE5F275-B9EC-4CA1-9608-759282AA496D}" dt="2025-10-01T14:50:16.313" v="97" actId="14100"/>
        <pc:sldMkLst>
          <pc:docMk/>
          <pc:sldMk cId="4072688689" sldId="2144446555"/>
        </pc:sldMkLst>
        <pc:spChg chg="mod">
          <ac:chgData name="Jodie James" userId="bf59d4d6-5234-46b5-9969-0ed67a4f61db" providerId="ADAL" clId="{8BE5F275-B9EC-4CA1-9608-759282AA496D}" dt="2025-10-01T14:50:16.313" v="97" actId="14100"/>
          <ac:spMkLst>
            <pc:docMk/>
            <pc:sldMk cId="4072688689" sldId="2144446555"/>
            <ac:spMk id="4" creationId="{39FF07C4-F165-6A19-F907-48FF6DA3AF81}"/>
          </ac:spMkLst>
        </pc:spChg>
      </pc:sldChg>
      <pc:sldChg chg="modSp add del mod">
        <pc:chgData name="Jodie James" userId="bf59d4d6-5234-46b5-9969-0ed67a4f61db" providerId="ADAL" clId="{8BE5F275-B9EC-4CA1-9608-759282AA496D}" dt="2025-10-02T13:04:40.665" v="150" actId="20577"/>
        <pc:sldMkLst>
          <pc:docMk/>
          <pc:sldMk cId="1960956838" sldId="2144446556"/>
        </pc:sldMkLst>
        <pc:spChg chg="mod">
          <ac:chgData name="Jodie James" userId="bf59d4d6-5234-46b5-9969-0ed67a4f61db" providerId="ADAL" clId="{8BE5F275-B9EC-4CA1-9608-759282AA496D}" dt="2025-10-01T14:49:23.744" v="45" actId="113"/>
          <ac:spMkLst>
            <pc:docMk/>
            <pc:sldMk cId="1960956838" sldId="2144446556"/>
            <ac:spMk id="2" creationId="{5FCB0B2E-52CB-8A9B-0550-D63CCA389705}"/>
          </ac:spMkLst>
        </pc:spChg>
        <pc:spChg chg="mod">
          <ac:chgData name="Jodie James" userId="bf59d4d6-5234-46b5-9969-0ed67a4f61db" providerId="ADAL" clId="{8BE5F275-B9EC-4CA1-9608-759282AA496D}" dt="2025-10-01T14:49:11.298" v="43"/>
          <ac:spMkLst>
            <pc:docMk/>
            <pc:sldMk cId="1960956838" sldId="2144446556"/>
            <ac:spMk id="4" creationId="{3729D85C-BE3F-CD29-3F44-4A8CCD24F85D}"/>
          </ac:spMkLst>
        </pc:spChg>
        <pc:spChg chg="mod">
          <ac:chgData name="Jodie James" userId="bf59d4d6-5234-46b5-9969-0ed67a4f61db" providerId="ADAL" clId="{8BE5F275-B9EC-4CA1-9608-759282AA496D}" dt="2025-10-02T13:04:40.665" v="150" actId="20577"/>
          <ac:spMkLst>
            <pc:docMk/>
            <pc:sldMk cId="1960956838" sldId="2144446556"/>
            <ac:spMk id="9" creationId="{C8138F3B-4D92-D83D-1364-38AB8999122A}"/>
          </ac:spMkLst>
        </pc:spChg>
      </pc:sldChg>
      <pc:sldChg chg="modSp add del mod">
        <pc:chgData name="Jodie James" userId="bf59d4d6-5234-46b5-9969-0ed67a4f61db" providerId="ADAL" clId="{8BE5F275-B9EC-4CA1-9608-759282AA496D}" dt="2025-10-02T13:05:06.899" v="153" actId="2711"/>
        <pc:sldMkLst>
          <pc:docMk/>
          <pc:sldMk cId="3532537048" sldId="2144446557"/>
        </pc:sldMkLst>
        <pc:spChg chg="mod">
          <ac:chgData name="Jodie James" userId="bf59d4d6-5234-46b5-9969-0ed67a4f61db" providerId="ADAL" clId="{8BE5F275-B9EC-4CA1-9608-759282AA496D}" dt="2025-10-01T14:49:37.382" v="47" actId="113"/>
          <ac:spMkLst>
            <pc:docMk/>
            <pc:sldMk cId="3532537048" sldId="2144446557"/>
            <ac:spMk id="2" creationId="{78292952-FE33-7C06-83DA-73D54B9523FA}"/>
          </ac:spMkLst>
        </pc:spChg>
        <pc:spChg chg="mod">
          <ac:chgData name="Jodie James" userId="bf59d4d6-5234-46b5-9969-0ed67a4f61db" providerId="ADAL" clId="{8BE5F275-B9EC-4CA1-9608-759282AA496D}" dt="2025-10-02T13:05:06.899" v="153" actId="2711"/>
          <ac:spMkLst>
            <pc:docMk/>
            <pc:sldMk cId="3532537048" sldId="2144446557"/>
            <ac:spMk id="4" creationId="{6F64D663-4534-B29E-3CDD-8CDEEB2F5F33}"/>
          </ac:spMkLst>
        </pc:spChg>
      </pc:sldChg>
      <pc:sldChg chg="modSp mod">
        <pc:chgData name="Jodie James" userId="bf59d4d6-5234-46b5-9969-0ed67a4f61db" providerId="ADAL" clId="{8BE5F275-B9EC-4CA1-9608-759282AA496D}" dt="2025-10-02T13:06:48.974" v="163" actId="1076"/>
        <pc:sldMkLst>
          <pc:docMk/>
          <pc:sldMk cId="1578073137" sldId="2144446558"/>
        </pc:sldMkLst>
        <pc:spChg chg="mod">
          <ac:chgData name="Jodie James" userId="bf59d4d6-5234-46b5-9969-0ed67a4f61db" providerId="ADAL" clId="{8BE5F275-B9EC-4CA1-9608-759282AA496D}" dt="2025-10-02T13:06:48.974" v="163" actId="1076"/>
          <ac:spMkLst>
            <pc:docMk/>
            <pc:sldMk cId="1578073137" sldId="2144446558"/>
            <ac:spMk id="8" creationId="{D84FBE24-5BE2-430B-D2D4-8E356F132C33}"/>
          </ac:spMkLst>
        </pc:spChg>
      </pc:sldChg>
      <pc:sldChg chg="modSp mod">
        <pc:chgData name="Jodie James" userId="bf59d4d6-5234-46b5-9969-0ed67a4f61db" providerId="ADAL" clId="{8BE5F275-B9EC-4CA1-9608-759282AA496D}" dt="2025-10-02T13:06:56.065" v="165" actId="27636"/>
        <pc:sldMkLst>
          <pc:docMk/>
          <pc:sldMk cId="4165437781" sldId="2144446559"/>
        </pc:sldMkLst>
        <pc:spChg chg="mod">
          <ac:chgData name="Jodie James" userId="bf59d4d6-5234-46b5-9969-0ed67a4f61db" providerId="ADAL" clId="{8BE5F275-B9EC-4CA1-9608-759282AA496D}" dt="2025-10-02T13:06:56.065" v="165" actId="27636"/>
          <ac:spMkLst>
            <pc:docMk/>
            <pc:sldMk cId="4165437781" sldId="2144446559"/>
            <ac:spMk id="8" creationId="{D84FBE24-5BE2-430B-D2D4-8E356F132C33}"/>
          </ac:spMkLst>
        </pc:spChg>
      </pc:sldChg>
      <pc:sldChg chg="modSp mod">
        <pc:chgData name="Jodie James" userId="bf59d4d6-5234-46b5-9969-0ed67a4f61db" providerId="ADAL" clId="{8BE5F275-B9EC-4CA1-9608-759282AA496D}" dt="2025-10-02T13:07:06.635" v="167" actId="27636"/>
        <pc:sldMkLst>
          <pc:docMk/>
          <pc:sldMk cId="1928593183" sldId="2144446561"/>
        </pc:sldMkLst>
        <pc:spChg chg="mod">
          <ac:chgData name="Jodie James" userId="bf59d4d6-5234-46b5-9969-0ed67a4f61db" providerId="ADAL" clId="{8BE5F275-B9EC-4CA1-9608-759282AA496D}" dt="2025-10-02T13:07:06.635" v="167" actId="27636"/>
          <ac:spMkLst>
            <pc:docMk/>
            <pc:sldMk cId="1928593183" sldId="2144446561"/>
            <ac:spMk id="9" creationId="{C7BBA49E-4073-BCC2-C6ED-BBF9B760251D}"/>
          </ac:spMkLst>
        </pc:spChg>
      </pc:sldChg>
      <pc:sldChg chg="modSp add mod">
        <pc:chgData name="Jodie James" userId="bf59d4d6-5234-46b5-9969-0ed67a4f61db" providerId="ADAL" clId="{8BE5F275-B9EC-4CA1-9608-759282AA496D}" dt="2025-10-02T13:02:58.316" v="116" actId="1076"/>
        <pc:sldMkLst>
          <pc:docMk/>
          <pc:sldMk cId="3663211817" sldId="2144446562"/>
        </pc:sldMkLst>
        <pc:spChg chg="mod">
          <ac:chgData name="Jodie James" userId="bf59d4d6-5234-46b5-9969-0ed67a4f61db" providerId="ADAL" clId="{8BE5F275-B9EC-4CA1-9608-759282AA496D}" dt="2025-10-02T13:02:54.208" v="115" actId="14100"/>
          <ac:spMkLst>
            <pc:docMk/>
            <pc:sldMk cId="3663211817" sldId="2144446562"/>
            <ac:spMk id="3" creationId="{E8841E0B-F9F4-CA48-E77E-05D09BB5CA60}"/>
          </ac:spMkLst>
        </pc:spChg>
        <pc:graphicFrameChg chg="mod">
          <ac:chgData name="Jodie James" userId="bf59d4d6-5234-46b5-9969-0ed67a4f61db" providerId="ADAL" clId="{8BE5F275-B9EC-4CA1-9608-759282AA496D}" dt="2025-10-02T13:02:58.316" v="116" actId="1076"/>
          <ac:graphicFrameMkLst>
            <pc:docMk/>
            <pc:sldMk cId="3663211817" sldId="2144446562"/>
            <ac:graphicFrameMk id="2" creationId="{D05E0B33-91BE-07E1-031A-B80401F61836}"/>
          </ac:graphicFrameMkLst>
        </pc:graphicFrameChg>
      </pc:sldChg>
      <pc:sldChg chg="modSp add mod">
        <pc:chgData name="Jodie James" userId="bf59d4d6-5234-46b5-9969-0ed67a4f61db" providerId="ADAL" clId="{8BE5F275-B9EC-4CA1-9608-759282AA496D}" dt="2025-10-02T13:03:20.123" v="119" actId="1076"/>
        <pc:sldMkLst>
          <pc:docMk/>
          <pc:sldMk cId="3242123474" sldId="2144446563"/>
        </pc:sldMkLst>
        <pc:spChg chg="mod">
          <ac:chgData name="Jodie James" userId="bf59d4d6-5234-46b5-9969-0ed67a4f61db" providerId="ADAL" clId="{8BE5F275-B9EC-4CA1-9608-759282AA496D}" dt="2025-10-02T13:03:04.844" v="117" actId="2711"/>
          <ac:spMkLst>
            <pc:docMk/>
            <pc:sldMk cId="3242123474" sldId="2144446563"/>
            <ac:spMk id="3" creationId="{D49BE77E-A603-37F5-41D0-CC7567423CDE}"/>
          </ac:spMkLst>
        </pc:spChg>
        <pc:spChg chg="mod">
          <ac:chgData name="Jodie James" userId="bf59d4d6-5234-46b5-9969-0ed67a4f61db" providerId="ADAL" clId="{8BE5F275-B9EC-4CA1-9608-759282AA496D}" dt="2025-10-02T13:03:20.123" v="119" actId="1076"/>
          <ac:spMkLst>
            <pc:docMk/>
            <pc:sldMk cId="3242123474" sldId="2144446563"/>
            <ac:spMk id="5" creationId="{65093113-581B-1C08-1638-4511CBA4B8B3}"/>
          </ac:spMkLst>
        </pc:spChg>
        <pc:graphicFrameChg chg="mod">
          <ac:chgData name="Jodie James" userId="bf59d4d6-5234-46b5-9969-0ed67a4f61db" providerId="ADAL" clId="{8BE5F275-B9EC-4CA1-9608-759282AA496D}" dt="2025-10-01T15:25:55.736" v="101" actId="1076"/>
          <ac:graphicFrameMkLst>
            <pc:docMk/>
            <pc:sldMk cId="3242123474" sldId="2144446563"/>
            <ac:graphicFrameMk id="2" creationId="{18BFA76B-B6E6-AD71-FFC7-99823A6DF84B}"/>
          </ac:graphicFrameMkLst>
        </pc:graphicFrameChg>
      </pc:sldChg>
      <pc:sldChg chg="modSp add mod">
        <pc:chgData name="Jodie James" userId="bf59d4d6-5234-46b5-9969-0ed67a4f61db" providerId="ADAL" clId="{8BE5F275-B9EC-4CA1-9608-759282AA496D}" dt="2025-10-02T13:03:40.009" v="123" actId="1076"/>
        <pc:sldMkLst>
          <pc:docMk/>
          <pc:sldMk cId="3030641312" sldId="2144446564"/>
        </pc:sldMkLst>
        <pc:spChg chg="mod">
          <ac:chgData name="Jodie James" userId="bf59d4d6-5234-46b5-9969-0ed67a4f61db" providerId="ADAL" clId="{8BE5F275-B9EC-4CA1-9608-759282AA496D}" dt="2025-10-02T13:03:31.433" v="121" actId="1076"/>
          <ac:spMkLst>
            <pc:docMk/>
            <pc:sldMk cId="3030641312" sldId="2144446564"/>
            <ac:spMk id="4" creationId="{208A083B-E489-A011-42F5-72B5AD1BFE04}"/>
          </ac:spMkLst>
        </pc:spChg>
        <pc:spChg chg="mod">
          <ac:chgData name="Jodie James" userId="bf59d4d6-5234-46b5-9969-0ed67a4f61db" providerId="ADAL" clId="{8BE5F275-B9EC-4CA1-9608-759282AA496D}" dt="2025-10-02T13:03:40.009" v="123" actId="1076"/>
          <ac:spMkLst>
            <pc:docMk/>
            <pc:sldMk cId="3030641312" sldId="2144446564"/>
            <ac:spMk id="6" creationId="{58734A1C-F4AB-AD66-D180-20ED97C3257D}"/>
          </ac:spMkLst>
        </pc:spChg>
        <pc:graphicFrameChg chg="mod">
          <ac:chgData name="Jodie James" userId="bf59d4d6-5234-46b5-9969-0ed67a4f61db" providerId="ADAL" clId="{8BE5F275-B9EC-4CA1-9608-759282AA496D}" dt="2025-10-02T13:03:37.835" v="122" actId="1076"/>
          <ac:graphicFrameMkLst>
            <pc:docMk/>
            <pc:sldMk cId="3030641312" sldId="2144446564"/>
            <ac:graphicFrameMk id="3" creationId="{CEF1A697-03BE-4E63-4033-2EA16386D6D7}"/>
          </ac:graphicFrameMkLst>
        </pc:graphicFrameChg>
      </pc:sldChg>
      <pc:sldChg chg="modSp add mod">
        <pc:chgData name="Jodie James" userId="bf59d4d6-5234-46b5-9969-0ed67a4f61db" providerId="ADAL" clId="{8BE5F275-B9EC-4CA1-9608-759282AA496D}" dt="2025-10-02T13:03:53.867" v="126" actId="1076"/>
        <pc:sldMkLst>
          <pc:docMk/>
          <pc:sldMk cId="3006503828" sldId="2144446565"/>
        </pc:sldMkLst>
        <pc:spChg chg="mod">
          <ac:chgData name="Jodie James" userId="bf59d4d6-5234-46b5-9969-0ed67a4f61db" providerId="ADAL" clId="{8BE5F275-B9EC-4CA1-9608-759282AA496D}" dt="2025-10-02T13:03:48.971" v="125" actId="1076"/>
          <ac:spMkLst>
            <pc:docMk/>
            <pc:sldMk cId="3006503828" sldId="2144446565"/>
            <ac:spMk id="3" creationId="{E12A051F-DDF6-B339-CB7E-AD0D46369FE5}"/>
          </ac:spMkLst>
        </pc:spChg>
        <pc:spChg chg="mod">
          <ac:chgData name="Jodie James" userId="bf59d4d6-5234-46b5-9969-0ed67a4f61db" providerId="ADAL" clId="{8BE5F275-B9EC-4CA1-9608-759282AA496D}" dt="2025-10-01T15:26:23.590" v="106" actId="13822"/>
          <ac:spMkLst>
            <pc:docMk/>
            <pc:sldMk cId="3006503828" sldId="2144446565"/>
            <ac:spMk id="6" creationId="{A1AC4E63-D41B-B495-C74F-D838500FA3C6}"/>
          </ac:spMkLst>
        </pc:spChg>
        <pc:graphicFrameChg chg="mod">
          <ac:chgData name="Jodie James" userId="bf59d4d6-5234-46b5-9969-0ed67a4f61db" providerId="ADAL" clId="{8BE5F275-B9EC-4CA1-9608-759282AA496D}" dt="2025-10-02T13:03:53.867" v="126" actId="1076"/>
          <ac:graphicFrameMkLst>
            <pc:docMk/>
            <pc:sldMk cId="3006503828" sldId="2144446565"/>
            <ac:graphicFrameMk id="2" creationId="{59107DC8-232B-5171-494B-57C9FED62828}"/>
          </ac:graphicFrameMkLst>
        </pc:graphicFrameChg>
      </pc:sldChg>
      <pc:sldChg chg="add del">
        <pc:chgData name="Jodie James" userId="bf59d4d6-5234-46b5-9969-0ed67a4f61db" providerId="ADAL" clId="{8BE5F275-B9EC-4CA1-9608-759282AA496D}" dt="2025-10-02T12:38:56.881" v="109" actId="47"/>
        <pc:sldMkLst>
          <pc:docMk/>
          <pc:sldMk cId="133851733" sldId="2144446566"/>
        </pc:sldMkLst>
      </pc:sldChg>
      <pc:sldChg chg="modSp add del mod">
        <pc:chgData name="Jodie James" userId="bf59d4d6-5234-46b5-9969-0ed67a4f61db" providerId="ADAL" clId="{8BE5F275-B9EC-4CA1-9608-759282AA496D}" dt="2025-10-02T14:17:59.865" v="182"/>
        <pc:sldMkLst>
          <pc:docMk/>
          <pc:sldMk cId="2863371527" sldId="2144446566"/>
        </pc:sldMkLst>
        <pc:spChg chg="mod">
          <ac:chgData name="Jodie James" userId="bf59d4d6-5234-46b5-9969-0ed67a4f61db" providerId="ADAL" clId="{8BE5F275-B9EC-4CA1-9608-759282AA496D}" dt="2025-10-02T14:17:57.487" v="181"/>
          <ac:spMkLst>
            <pc:docMk/>
            <pc:sldMk cId="2863371527" sldId="2144446566"/>
            <ac:spMk id="5" creationId="{9066601D-AF43-63EA-8A1E-3D53899E4844}"/>
          </ac:spMkLst>
        </pc:spChg>
      </pc:sldChg>
      <pc:sldChg chg="add del">
        <pc:chgData name="Jodie James" userId="bf59d4d6-5234-46b5-9969-0ed67a4f61db" providerId="ADAL" clId="{8BE5F275-B9EC-4CA1-9608-759282AA496D}" dt="2025-10-02T12:38:56.881" v="109" actId="47"/>
        <pc:sldMkLst>
          <pc:docMk/>
          <pc:sldMk cId="2258483672" sldId="2144446567"/>
        </pc:sldMkLst>
      </pc:sldChg>
      <pc:sldMasterChg chg="del delSldLayout">
        <pc:chgData name="Jodie James" userId="bf59d4d6-5234-46b5-9969-0ed67a4f61db" providerId="ADAL" clId="{8BE5F275-B9EC-4CA1-9608-759282AA496D}" dt="2025-10-02T12:38:56.881" v="109" actId="47"/>
        <pc:sldMasterMkLst>
          <pc:docMk/>
          <pc:sldMasterMk cId="3840309065" sldId="2147483680"/>
        </pc:sldMasterMkLst>
        <pc:sldLayoutChg chg="del">
          <pc:chgData name="Jodie James" userId="bf59d4d6-5234-46b5-9969-0ed67a4f61db" providerId="ADAL" clId="{8BE5F275-B9EC-4CA1-9608-759282AA496D}" dt="2025-10-02T12:38:56.881" v="109" actId="47"/>
          <pc:sldLayoutMkLst>
            <pc:docMk/>
            <pc:sldMasterMk cId="3840309065" sldId="2147483680"/>
            <pc:sldLayoutMk cId="1518861666" sldId="2147483681"/>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1419404663" sldId="2147483682"/>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3172268794" sldId="2147483683"/>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1064689531" sldId="2147483684"/>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2758539569" sldId="2147483685"/>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4021439482" sldId="2147483686"/>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3053499469" sldId="2147483687"/>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3515427864" sldId="2147483688"/>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2541807641" sldId="2147483689"/>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1306132834" sldId="2147483690"/>
          </pc:sldLayoutMkLst>
        </pc:sldLayoutChg>
        <pc:sldLayoutChg chg="del">
          <pc:chgData name="Jodie James" userId="bf59d4d6-5234-46b5-9969-0ed67a4f61db" providerId="ADAL" clId="{8BE5F275-B9EC-4CA1-9608-759282AA496D}" dt="2025-10-02T12:38:56.881" v="109" actId="47"/>
          <pc:sldLayoutMkLst>
            <pc:docMk/>
            <pc:sldMasterMk cId="3840309065" sldId="2147483680"/>
            <pc:sldLayoutMk cId="1396969935" sldId="214748369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rborguk.sharepoint.com/sites/ProfessionalStandards426/Shared%20Documents/General/Stats%20Master%20Spreadshee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27_7387D2DD3.xlsx"/><Relationship Id="rId2" Type="http://schemas.microsoft.com/office/2011/relationships/chartColorStyle" Target="colors12.xml"/><Relationship Id="rId1" Type="http://schemas.microsoft.com/office/2011/relationships/chartStyle" Target="style12.xml"/></Relationships>
</file>

<file path=ppt/charts/_rels/chart11.xml.rels><?xml version="1.0" encoding="UTF-8" standalone="yes"?>
<Relationships xmlns="http://schemas.openxmlformats.org/package/2006/relationships"><Relationship Id="rId3" Type="http://schemas.openxmlformats.org/officeDocument/2006/relationships/oleObject" Target="https://arborguk-my.sharepoint.com/personal/brianj_arb_org_uk/Documents/KPI%20data%20for%20slides%20Q4%20KPI%20whole%202024%2028%20January%202025.xlsx" TargetMode="External"/><Relationship Id="rId2" Type="http://schemas.microsoft.com/office/2011/relationships/chartColorStyle" Target="colors13.xml"/><Relationship Id="rId1" Type="http://schemas.microsoft.com/office/2011/relationships/chartStyle" Target="style13.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_7FD1A85C_74E1D3A6.xlsx"/><Relationship Id="rId1" Type="http://schemas.openxmlformats.org/officeDocument/2006/relationships/themeOverride" Target="../theme/themeOverride5.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_10B_5D454BB2.xlsx"/><Relationship Id="rId1" Type="http://schemas.openxmlformats.org/officeDocument/2006/relationships/themeOverride" Target="../theme/themeOverride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121_7BDEA3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_121_7BDEA314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_7FD1A85E_5E0F7C31.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_7FD1A85E_5E0F7C3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7FD1A85F_F847895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7FD1A860_71FBCC9B.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arborguk.sharepoint.com/sites/ProfessionalStandards426/Shared%20Documents/General/Stats%20Master%20Spreadshee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_7FD1A860_71FBCC9B6.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_7FD1A861_72F3FF1F.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_7FD1A861_72F3FF1F7.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_7FD1A861_72F3FF1F8.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_7FD1A835_A9693012.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_7FD1A835_A96930129.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_7FD1A832_6F094C77.xlsx"/><Relationship Id="rId1" Type="http://schemas.openxmlformats.org/officeDocument/2006/relationships/themeOverride" Target="../theme/themeOverride7.xml"/></Relationships>
</file>

<file path=ppt/charts/_rels/chart3.xml.rels><?xml version="1.0" encoding="UTF-8" standalone="yes"?>
<Relationships xmlns="http://schemas.openxmlformats.org/package/2006/relationships"><Relationship Id="rId3" Type="http://schemas.openxmlformats.org/officeDocument/2006/relationships/oleObject" Target="https://arborguk.sharepoint.com/sites/ProfessionalStandards426/Shared%20Documents/General/Stats%20Master%20Spreadshe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rborguk.sharepoint.com/sites/ProfessionalStandards426/Shared%20Documents/General/Stats%20Master%20Spreadshee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7FD1A822_14CC713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_7FD1A822_14CC71331.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7FD1A866_AAAB950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7FD1A866_AAAB9507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27_7387D2DD.xlsx"/><Relationship Id="rId2" Type="http://schemas.microsoft.com/office/2011/relationships/chartColorStyle" Target="colors11.xml"/><Relationship Id="rId1" Type="http://schemas.microsoft.com/office/2011/relationships/chartStyle" Target="style11.xml"/></Relationships>
</file>

<file path=ppt/charts/_rels/chartEx1.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https://arborguk-my.sharepoint.com/personal/brianj_arb_org_uk/Documents/KPIs%20Q3%202025%20prepped%201%20October%202025.xlsx" TargetMode="External"/><Relationship Id="rId4" Type="http://schemas.openxmlformats.org/officeDocument/2006/relationships/themeOverride" Target="../theme/themeOverride3.xml"/></Relationships>
</file>

<file path=ppt/charts/_rels/chartEx2.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https://arborguk-my.sharepoint.com/personal/brianj_arb_org_uk/Documents/KPIs%20Q3%202025%20prepped%201%20October%202025.xlsx" TargetMode="External"/><Relationship Id="rId4"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New</a:t>
            </a:r>
            <a:r>
              <a:rPr lang="en-GB" b="1" baseline="0"/>
              <a:t> </a:t>
            </a:r>
            <a:r>
              <a:rPr lang="en-GB" b="1"/>
              <a:t>Case</a:t>
            </a:r>
            <a:r>
              <a:rPr lang="en-GB" b="1" baseline="0"/>
              <a:t> Volumes</a:t>
            </a:r>
            <a:endParaRPr lang="en-GB"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'Balance Scorecard New cases'!$A$3</c:f>
              <c:strCache>
                <c:ptCount val="1"/>
                <c:pt idx="0">
                  <c:v>New Complaints</c:v>
                </c:pt>
              </c:strCache>
            </c:strRef>
          </c:tx>
          <c:spPr>
            <a:ln w="28575" cap="rnd">
              <a:solidFill>
                <a:schemeClr val="accent2"/>
              </a:solidFill>
              <a:round/>
            </a:ln>
            <a:effectLst/>
          </c:spPr>
          <c:marker>
            <c:symbol val="none"/>
          </c:marker>
          <c:cat>
            <c:multiLvlStrRef>
              <c:f>'Balance Scorecard New cases'!$I$1:$X$2</c:f>
              <c:multiLvlStrCache>
                <c:ptCount val="16"/>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lvl>
                <c:lvl>
                  <c:pt idx="1">
                    <c:v>2022</c:v>
                  </c:pt>
                  <c:pt idx="5">
                    <c:v>2023</c:v>
                  </c:pt>
                  <c:pt idx="9">
                    <c:v>2024</c:v>
                  </c:pt>
                  <c:pt idx="13">
                    <c:v>2025</c:v>
                  </c:pt>
                </c:lvl>
              </c:multiLvlStrCache>
            </c:multiLvlStrRef>
          </c:cat>
          <c:val>
            <c:numRef>
              <c:f>'Balance Scorecard New cases'!$I$3:$X$3</c:f>
              <c:numCache>
                <c:formatCode>General</c:formatCode>
                <c:ptCount val="16"/>
                <c:pt idx="0">
                  <c:v>45</c:v>
                </c:pt>
                <c:pt idx="1">
                  <c:v>48</c:v>
                </c:pt>
                <c:pt idx="2">
                  <c:v>48</c:v>
                </c:pt>
                <c:pt idx="3">
                  <c:v>45</c:v>
                </c:pt>
                <c:pt idx="4">
                  <c:v>49</c:v>
                </c:pt>
                <c:pt idx="5">
                  <c:v>42</c:v>
                </c:pt>
                <c:pt idx="6">
                  <c:v>49</c:v>
                </c:pt>
                <c:pt idx="7">
                  <c:v>54</c:v>
                </c:pt>
                <c:pt idx="8">
                  <c:v>41</c:v>
                </c:pt>
                <c:pt idx="9">
                  <c:v>57</c:v>
                </c:pt>
                <c:pt idx="10">
                  <c:v>53</c:v>
                </c:pt>
                <c:pt idx="11">
                  <c:v>51</c:v>
                </c:pt>
                <c:pt idx="12">
                  <c:v>72</c:v>
                </c:pt>
                <c:pt idx="13">
                  <c:v>39</c:v>
                </c:pt>
                <c:pt idx="14">
                  <c:v>44</c:v>
                </c:pt>
                <c:pt idx="15">
                  <c:v>58</c:v>
                </c:pt>
              </c:numCache>
            </c:numRef>
          </c:val>
          <c:smooth val="0"/>
          <c:extLst>
            <c:ext xmlns:c16="http://schemas.microsoft.com/office/drawing/2014/chart" uri="{C3380CC4-5D6E-409C-BE32-E72D297353CC}">
              <c16:uniqueId val="{00000000-C480-4B5F-909B-971A64375350}"/>
            </c:ext>
          </c:extLst>
        </c:ser>
        <c:ser>
          <c:idx val="1"/>
          <c:order val="1"/>
          <c:tx>
            <c:strRef>
              <c:f>'Balance Scorecard New cases'!$A$4</c:f>
              <c:strCache>
                <c:ptCount val="1"/>
                <c:pt idx="0">
                  <c:v>Referred to IP</c:v>
                </c:pt>
              </c:strCache>
            </c:strRef>
          </c:tx>
          <c:spPr>
            <a:ln w="28575" cap="rnd">
              <a:solidFill>
                <a:schemeClr val="accent4"/>
              </a:solidFill>
              <a:round/>
            </a:ln>
            <a:effectLst/>
          </c:spPr>
          <c:marker>
            <c:symbol val="none"/>
          </c:marker>
          <c:cat>
            <c:multiLvlStrRef>
              <c:f>'Balance Scorecard New cases'!$I$1:$X$2</c:f>
              <c:multiLvlStrCache>
                <c:ptCount val="16"/>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lvl>
                <c:lvl>
                  <c:pt idx="1">
                    <c:v>2022</c:v>
                  </c:pt>
                  <c:pt idx="5">
                    <c:v>2023</c:v>
                  </c:pt>
                  <c:pt idx="9">
                    <c:v>2024</c:v>
                  </c:pt>
                  <c:pt idx="13">
                    <c:v>2025</c:v>
                  </c:pt>
                </c:lvl>
              </c:multiLvlStrCache>
            </c:multiLvlStrRef>
          </c:cat>
          <c:val>
            <c:numRef>
              <c:f>'Balance Scorecard New cases'!$I$4:$X$4</c:f>
              <c:numCache>
                <c:formatCode>General</c:formatCode>
                <c:ptCount val="16"/>
                <c:pt idx="0">
                  <c:v>14</c:v>
                </c:pt>
                <c:pt idx="1">
                  <c:v>21</c:v>
                </c:pt>
                <c:pt idx="2">
                  <c:v>11</c:v>
                </c:pt>
                <c:pt idx="3">
                  <c:v>26</c:v>
                </c:pt>
                <c:pt idx="4">
                  <c:v>16</c:v>
                </c:pt>
                <c:pt idx="5">
                  <c:v>14</c:v>
                </c:pt>
                <c:pt idx="6">
                  <c:v>17</c:v>
                </c:pt>
                <c:pt idx="7">
                  <c:v>19</c:v>
                </c:pt>
                <c:pt idx="8">
                  <c:v>8</c:v>
                </c:pt>
                <c:pt idx="9">
                  <c:v>14</c:v>
                </c:pt>
                <c:pt idx="10">
                  <c:v>13</c:v>
                </c:pt>
                <c:pt idx="11">
                  <c:v>14</c:v>
                </c:pt>
                <c:pt idx="12">
                  <c:v>12</c:v>
                </c:pt>
                <c:pt idx="13">
                  <c:v>20</c:v>
                </c:pt>
                <c:pt idx="14">
                  <c:v>16</c:v>
                </c:pt>
                <c:pt idx="15">
                  <c:v>20</c:v>
                </c:pt>
              </c:numCache>
            </c:numRef>
          </c:val>
          <c:smooth val="0"/>
          <c:extLst>
            <c:ext xmlns:c16="http://schemas.microsoft.com/office/drawing/2014/chart" uri="{C3380CC4-5D6E-409C-BE32-E72D297353CC}">
              <c16:uniqueId val="{00000001-C480-4B5F-909B-971A64375350}"/>
            </c:ext>
          </c:extLst>
        </c:ser>
        <c:ser>
          <c:idx val="2"/>
          <c:order val="2"/>
          <c:tx>
            <c:strRef>
              <c:f>'Balance Scorecard New cases'!$A$5</c:f>
              <c:strCache>
                <c:ptCount val="1"/>
                <c:pt idx="0">
                  <c:v>Referred to PCC</c:v>
                </c:pt>
              </c:strCache>
            </c:strRef>
          </c:tx>
          <c:spPr>
            <a:ln w="28575" cap="rnd">
              <a:solidFill>
                <a:schemeClr val="accent6"/>
              </a:solidFill>
              <a:round/>
            </a:ln>
            <a:effectLst/>
          </c:spPr>
          <c:marker>
            <c:symbol val="none"/>
          </c:marker>
          <c:cat>
            <c:multiLvlStrRef>
              <c:f>'Balance Scorecard New cases'!$I$1:$X$2</c:f>
              <c:multiLvlStrCache>
                <c:ptCount val="16"/>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lvl>
                <c:lvl>
                  <c:pt idx="1">
                    <c:v>2022</c:v>
                  </c:pt>
                  <c:pt idx="5">
                    <c:v>2023</c:v>
                  </c:pt>
                  <c:pt idx="9">
                    <c:v>2024</c:v>
                  </c:pt>
                  <c:pt idx="13">
                    <c:v>2025</c:v>
                  </c:pt>
                </c:lvl>
              </c:multiLvlStrCache>
            </c:multiLvlStrRef>
          </c:cat>
          <c:val>
            <c:numRef>
              <c:f>'Balance Scorecard New cases'!$I$5:$X$5</c:f>
              <c:numCache>
                <c:formatCode>General</c:formatCode>
                <c:ptCount val="16"/>
                <c:pt idx="0">
                  <c:v>9</c:v>
                </c:pt>
                <c:pt idx="1">
                  <c:v>10</c:v>
                </c:pt>
                <c:pt idx="2">
                  <c:v>12</c:v>
                </c:pt>
                <c:pt idx="3">
                  <c:v>7</c:v>
                </c:pt>
                <c:pt idx="4">
                  <c:v>18</c:v>
                </c:pt>
                <c:pt idx="5">
                  <c:v>13</c:v>
                </c:pt>
                <c:pt idx="6">
                  <c:v>7</c:v>
                </c:pt>
                <c:pt idx="7">
                  <c:v>7</c:v>
                </c:pt>
                <c:pt idx="8">
                  <c:v>9</c:v>
                </c:pt>
                <c:pt idx="9">
                  <c:v>8</c:v>
                </c:pt>
                <c:pt idx="10">
                  <c:v>3</c:v>
                </c:pt>
                <c:pt idx="11">
                  <c:v>6</c:v>
                </c:pt>
                <c:pt idx="12">
                  <c:v>8</c:v>
                </c:pt>
                <c:pt idx="13">
                  <c:v>10</c:v>
                </c:pt>
                <c:pt idx="14">
                  <c:v>7</c:v>
                </c:pt>
                <c:pt idx="15">
                  <c:v>11</c:v>
                </c:pt>
              </c:numCache>
            </c:numRef>
          </c:val>
          <c:smooth val="0"/>
          <c:extLst>
            <c:ext xmlns:c16="http://schemas.microsoft.com/office/drawing/2014/chart" uri="{C3380CC4-5D6E-409C-BE32-E72D297353CC}">
              <c16:uniqueId val="{00000002-C480-4B5F-909B-971A64375350}"/>
            </c:ext>
          </c:extLst>
        </c:ser>
        <c:ser>
          <c:idx val="3"/>
          <c:order val="3"/>
          <c:tx>
            <c:strRef>
              <c:f>'Balance Scorecard New cases'!$A$6</c:f>
              <c:strCache>
                <c:ptCount val="1"/>
              </c:strCache>
            </c:strRef>
          </c:tx>
          <c:spPr>
            <a:ln w="28575" cap="rnd">
              <a:solidFill>
                <a:schemeClr val="accent2">
                  <a:lumMod val="60000"/>
                </a:schemeClr>
              </a:solidFill>
              <a:round/>
            </a:ln>
            <a:effectLst/>
          </c:spPr>
          <c:marker>
            <c:symbol val="none"/>
          </c:marker>
          <c:cat>
            <c:multiLvlStrRef>
              <c:f>'Balance Scorecard New cases'!$I$1:$X$2</c:f>
              <c:multiLvlStrCache>
                <c:ptCount val="16"/>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lvl>
                <c:lvl>
                  <c:pt idx="1">
                    <c:v>2022</c:v>
                  </c:pt>
                  <c:pt idx="5">
                    <c:v>2023</c:v>
                  </c:pt>
                  <c:pt idx="9">
                    <c:v>2024</c:v>
                  </c:pt>
                  <c:pt idx="13">
                    <c:v>2025</c:v>
                  </c:pt>
                </c:lvl>
              </c:multiLvlStrCache>
            </c:multiLvlStrRef>
          </c:cat>
          <c:val>
            <c:numRef>
              <c:f>'Balance Scorecard New cases'!$I$6:$X$6</c:f>
              <c:numCache>
                <c:formatCode>General</c:formatCode>
                <c:ptCount val="16"/>
              </c:numCache>
            </c:numRef>
          </c:val>
          <c:smooth val="0"/>
          <c:extLst>
            <c:ext xmlns:c16="http://schemas.microsoft.com/office/drawing/2014/chart" uri="{C3380CC4-5D6E-409C-BE32-E72D297353CC}">
              <c16:uniqueId val="{00000003-C480-4B5F-909B-971A64375350}"/>
            </c:ext>
          </c:extLst>
        </c:ser>
        <c:dLbls>
          <c:showLegendKey val="0"/>
          <c:showVal val="0"/>
          <c:showCatName val="0"/>
          <c:showSerName val="0"/>
          <c:showPercent val="0"/>
          <c:showBubbleSize val="0"/>
        </c:dLbls>
        <c:smooth val="0"/>
        <c:axId val="987280800"/>
        <c:axId val="987276120"/>
      </c:lineChart>
      <c:catAx>
        <c:axId val="98728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7276120"/>
        <c:crosses val="autoZero"/>
        <c:auto val="1"/>
        <c:lblAlgn val="ctr"/>
        <c:lblOffset val="100"/>
        <c:noMultiLvlLbl val="0"/>
      </c:catAx>
      <c:valAx>
        <c:axId val="987276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Number</a:t>
                </a:r>
                <a:r>
                  <a:rPr lang="en-GB" baseline="0"/>
                  <a:t> of Cases</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7280800"/>
        <c:crosses val="autoZero"/>
        <c:crossBetween val="between"/>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'Slide 6 Accreditation'!$C$4</c:f>
              <c:strCache>
                <c:ptCount val="1"/>
                <c:pt idx="0">
                  <c:v>Number of qualifications</c:v>
                </c:pt>
              </c:strCache>
            </c:strRef>
          </c:tx>
          <c:spPr>
            <a:solidFill>
              <a:schemeClr val="accent1"/>
            </a:solidFill>
            <a:ln>
              <a:noFill/>
            </a:ln>
            <a:effectLst/>
          </c:spPr>
          <c:invertIfNegative val="0"/>
          <c:cat>
            <c:strRef>
              <c:f>'Slide 6 Accreditation'!$A$5:$A$8</c:f>
              <c:strCache>
                <c:ptCount val="4"/>
                <c:pt idx="0">
                  <c:v>Part 1</c:v>
                </c:pt>
                <c:pt idx="1">
                  <c:v>Part 2</c:v>
                </c:pt>
                <c:pt idx="2">
                  <c:v>Part 3</c:v>
                </c:pt>
                <c:pt idx="3">
                  <c:v>Apprenticeships</c:v>
                </c:pt>
              </c:strCache>
            </c:strRef>
          </c:cat>
          <c:val>
            <c:numRef>
              <c:f>'Slide 6 Accreditation'!$C$5:$C$8</c:f>
              <c:numCache>
                <c:formatCode>General</c:formatCode>
                <c:ptCount val="4"/>
                <c:pt idx="0">
                  <c:v>93</c:v>
                </c:pt>
                <c:pt idx="1">
                  <c:v>58</c:v>
                </c:pt>
                <c:pt idx="2">
                  <c:v>32</c:v>
                </c:pt>
                <c:pt idx="3">
                  <c:v>14</c:v>
                </c:pt>
              </c:numCache>
            </c:numRef>
          </c:val>
          <c:extLst>
            <c:ext xmlns:c16="http://schemas.microsoft.com/office/drawing/2014/chart" uri="{C3380CC4-5D6E-409C-BE32-E72D297353CC}">
              <c16:uniqueId val="{00000000-F9E1-4892-9BF8-550AF6AF1E21}"/>
            </c:ext>
          </c:extLst>
        </c:ser>
        <c:dLbls>
          <c:showLegendKey val="0"/>
          <c:showVal val="0"/>
          <c:showCatName val="0"/>
          <c:showSerName val="0"/>
          <c:showPercent val="0"/>
          <c:showBubbleSize val="0"/>
        </c:dLbls>
        <c:gapWidth val="150"/>
        <c:overlap val="100"/>
        <c:axId val="1161098792"/>
        <c:axId val="1161104912"/>
      </c:barChart>
      <c:catAx>
        <c:axId val="116109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1104912"/>
        <c:crosses val="autoZero"/>
        <c:auto val="1"/>
        <c:lblAlgn val="ctr"/>
        <c:lblOffset val="100"/>
        <c:noMultiLvlLbl val="0"/>
      </c:catAx>
      <c:valAx>
        <c:axId val="1161104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10987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Accreditation activity 2024 and into 2025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stacked"/>
        <c:varyColors val="0"/>
        <c:ser>
          <c:idx val="0"/>
          <c:order val="0"/>
          <c:tx>
            <c:strRef>
              <c:f>'[KPI data for slides Q4 KPI whole 2024 28 January 2025.xlsx]Slide 6 Accreditation'!$A$26</c:f>
              <c:strCache>
                <c:ptCount val="1"/>
                <c:pt idx="0">
                  <c:v>Received/done</c:v>
                </c:pt>
              </c:strCache>
            </c:strRef>
          </c:tx>
          <c:spPr>
            <a:solidFill>
              <a:schemeClr val="accent1"/>
            </a:solidFill>
            <a:ln>
              <a:noFill/>
            </a:ln>
            <a:effectLst/>
          </c:spPr>
          <c:invertIfNegative val="0"/>
          <c:cat>
            <c:strRef>
              <c:f>'[KPI data for slides Q4 KPI whole 2024 28 January 2025.xlsx]Slide 6 Accreditation'!$B$25:$D$25</c:f>
              <c:strCache>
                <c:ptCount val="3"/>
                <c:pt idx="0">
                  <c:v>New accreditation apps received</c:v>
                </c:pt>
                <c:pt idx="1">
                  <c:v>Reviews and Visits 2024</c:v>
                </c:pt>
                <c:pt idx="2">
                  <c:v>Reviews and Visits 2025</c:v>
                </c:pt>
              </c:strCache>
            </c:strRef>
          </c:cat>
          <c:val>
            <c:numRef>
              <c:f>'[KPI data for slides Q4 KPI whole 2024 28 January 2025.xlsx]Slide 6 Accreditation'!$B$26:$C$26</c:f>
              <c:numCache>
                <c:formatCode>General</c:formatCode>
                <c:ptCount val="2"/>
                <c:pt idx="0">
                  <c:v>15</c:v>
                </c:pt>
                <c:pt idx="1">
                  <c:v>10</c:v>
                </c:pt>
              </c:numCache>
            </c:numRef>
          </c:val>
          <c:extLst>
            <c:ext xmlns:c16="http://schemas.microsoft.com/office/drawing/2014/chart" uri="{C3380CC4-5D6E-409C-BE32-E72D297353CC}">
              <c16:uniqueId val="{00000000-6DBC-489A-B485-9482ED5CA7EF}"/>
            </c:ext>
          </c:extLst>
        </c:ser>
        <c:ser>
          <c:idx val="1"/>
          <c:order val="1"/>
          <c:tx>
            <c:strRef>
              <c:f>'[KPI data for slides Q4 KPI whole 2024 28 January 2025.xlsx]Slide 6 Accreditation'!$A$27</c:f>
              <c:strCache>
                <c:ptCount val="1"/>
                <c:pt idx="0">
                  <c:v>Additional planned/expected</c:v>
                </c:pt>
              </c:strCache>
            </c:strRef>
          </c:tx>
          <c:spPr>
            <a:solidFill>
              <a:schemeClr val="accent2"/>
            </a:solidFill>
            <a:ln>
              <a:noFill/>
            </a:ln>
            <a:effectLst/>
          </c:spPr>
          <c:invertIfNegative val="0"/>
          <c:cat>
            <c:strRef>
              <c:f>'[KPI data for slides Q4 KPI whole 2024 28 January 2025.xlsx]Slide 6 Accreditation'!$B$25:$D$25</c:f>
              <c:strCache>
                <c:ptCount val="3"/>
                <c:pt idx="0">
                  <c:v>New accreditation apps received</c:v>
                </c:pt>
                <c:pt idx="1">
                  <c:v>Reviews and Visits 2024</c:v>
                </c:pt>
                <c:pt idx="2">
                  <c:v>Reviews and Visits 2025</c:v>
                </c:pt>
              </c:strCache>
            </c:strRef>
          </c:cat>
          <c:val>
            <c:numRef>
              <c:f>'[KPI data for slides Q4 KPI whole 2024 28 January 2025.xlsx]Slide 6 Accreditation'!$B$27:$D$27</c:f>
              <c:numCache>
                <c:formatCode>General</c:formatCode>
                <c:ptCount val="3"/>
                <c:pt idx="0">
                  <c:v>0</c:v>
                </c:pt>
                <c:pt idx="1">
                  <c:v>0</c:v>
                </c:pt>
                <c:pt idx="2">
                  <c:v>23</c:v>
                </c:pt>
              </c:numCache>
            </c:numRef>
          </c:val>
          <c:extLst>
            <c:ext xmlns:c16="http://schemas.microsoft.com/office/drawing/2014/chart" uri="{C3380CC4-5D6E-409C-BE32-E72D297353CC}">
              <c16:uniqueId val="{00000001-6DBC-489A-B485-9482ED5CA7EF}"/>
            </c:ext>
          </c:extLst>
        </c:ser>
        <c:dLbls>
          <c:showLegendKey val="0"/>
          <c:showVal val="0"/>
          <c:showCatName val="0"/>
          <c:showSerName val="0"/>
          <c:showPercent val="0"/>
          <c:showBubbleSize val="0"/>
        </c:dLbls>
        <c:gapWidth val="150"/>
        <c:overlap val="100"/>
        <c:axId val="1033476632"/>
        <c:axId val="1033467992"/>
      </c:barChart>
      <c:catAx>
        <c:axId val="1033476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467992"/>
        <c:crosses val="autoZero"/>
        <c:auto val="1"/>
        <c:lblAlgn val="ctr"/>
        <c:lblOffset val="100"/>
        <c:noMultiLvlLbl val="0"/>
      </c:catAx>
      <c:valAx>
        <c:axId val="1033467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476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lIns="0" tIns="0" rIns="0" bIns="0"/>
          <a:lstStyle/>
          <a:p>
            <a:pPr marL="0" marR="0" indent="0" algn="ctr" defTabSz="914400" fontAlgn="auto" hangingPunct="1">
              <a:lnSpc>
                <a:spcPct val="100000"/>
              </a:lnSpc>
              <a:spcBef>
                <a:spcPts val="0"/>
              </a:spcBef>
              <a:spcAft>
                <a:spcPts val="0"/>
              </a:spcAft>
              <a:tabLst/>
              <a:defRPr sz="1400" b="0" i="0" u="none" strike="noStrike" kern="1200" spc="0" baseline="0">
                <a:solidFill>
                  <a:srgbClr val="595959"/>
                </a:solidFill>
                <a:latin typeface="Calibri"/>
              </a:defRPr>
            </a:pPr>
            <a:r>
              <a:rPr lang="en-GB" sz="1400" b="0" i="0" u="none" strike="noStrike" kern="1200" cap="none" spc="0" baseline="0">
                <a:solidFill>
                  <a:srgbClr val="595959"/>
                </a:solidFill>
                <a:uFillTx/>
                <a:latin typeface="Calibri"/>
              </a:rPr>
              <a:t>FOI and SAR Statistics</a:t>
            </a:r>
          </a:p>
        </c:rich>
      </c:tx>
      <c:overlay val="0"/>
      <c:spPr>
        <a:noFill/>
        <a:ln>
          <a:noFill/>
        </a:ln>
      </c:spPr>
    </c:title>
    <c:autoTitleDeleted val="0"/>
    <c:plotArea>
      <c:layout/>
      <c:barChart>
        <c:barDir val="col"/>
        <c:grouping val="clustered"/>
        <c:varyColors val="0"/>
        <c:ser>
          <c:idx val="0"/>
          <c:order val="0"/>
          <c:tx>
            <c:strRef>
              <c:f>Sheet1!$A$14</c:f>
              <c:strCache>
                <c:ptCount val="1"/>
                <c:pt idx="0">
                  <c:v>Total number of FOI received</c:v>
                </c:pt>
              </c:strCache>
            </c:strRef>
          </c:tx>
          <c:spPr>
            <a:solidFill>
              <a:srgbClr val="4472C4"/>
            </a:solidFill>
            <a:ln>
              <a:noFill/>
            </a:ln>
          </c:spPr>
          <c:invertIfNegative val="0"/>
          <c:cat>
            <c:numRef>
              <c:f>Sheet1!$B$13:$F$13</c:f>
              <c:numCache>
                <c:formatCode>General</c:formatCode>
                <c:ptCount val="5"/>
                <c:pt idx="0">
                  <c:v>2025</c:v>
                </c:pt>
                <c:pt idx="1">
                  <c:v>2024</c:v>
                </c:pt>
                <c:pt idx="2">
                  <c:v>2023</c:v>
                </c:pt>
                <c:pt idx="3">
                  <c:v>2022</c:v>
                </c:pt>
                <c:pt idx="4">
                  <c:v>2021</c:v>
                </c:pt>
              </c:numCache>
            </c:numRef>
          </c:cat>
          <c:val>
            <c:numRef>
              <c:f>Sheet1!$B$14:$F$14</c:f>
              <c:numCache>
                <c:formatCode>General</c:formatCode>
                <c:ptCount val="5"/>
                <c:pt idx="0">
                  <c:v>25</c:v>
                </c:pt>
                <c:pt idx="1">
                  <c:v>32</c:v>
                </c:pt>
                <c:pt idx="2">
                  <c:v>18</c:v>
                </c:pt>
                <c:pt idx="3">
                  <c:v>7</c:v>
                </c:pt>
                <c:pt idx="4">
                  <c:v>13</c:v>
                </c:pt>
              </c:numCache>
            </c:numRef>
          </c:val>
          <c:extLst>
            <c:ext xmlns:c16="http://schemas.microsoft.com/office/drawing/2014/chart" uri="{C3380CC4-5D6E-409C-BE32-E72D297353CC}">
              <c16:uniqueId val="{00000000-173E-485D-975D-962C516AC9E5}"/>
            </c:ext>
          </c:extLst>
        </c:ser>
        <c:ser>
          <c:idx val="1"/>
          <c:order val="1"/>
          <c:tx>
            <c:strRef>
              <c:f>Sheet1!$A$15</c:f>
              <c:strCache>
                <c:ptCount val="1"/>
                <c:pt idx="0">
                  <c:v>Total number of SAR received</c:v>
                </c:pt>
              </c:strCache>
            </c:strRef>
          </c:tx>
          <c:spPr>
            <a:solidFill>
              <a:srgbClr val="ED7D31"/>
            </a:solidFill>
            <a:ln>
              <a:noFill/>
            </a:ln>
          </c:spPr>
          <c:invertIfNegative val="0"/>
          <c:cat>
            <c:numRef>
              <c:f>Sheet1!$B$13:$F$13</c:f>
              <c:numCache>
                <c:formatCode>General</c:formatCode>
                <c:ptCount val="5"/>
                <c:pt idx="0">
                  <c:v>2025</c:v>
                </c:pt>
                <c:pt idx="1">
                  <c:v>2024</c:v>
                </c:pt>
                <c:pt idx="2">
                  <c:v>2023</c:v>
                </c:pt>
                <c:pt idx="3">
                  <c:v>2022</c:v>
                </c:pt>
                <c:pt idx="4">
                  <c:v>2021</c:v>
                </c:pt>
              </c:numCache>
            </c:numRef>
          </c:cat>
          <c:val>
            <c:numRef>
              <c:f>Sheet1!$B$15:$F$15</c:f>
              <c:numCache>
                <c:formatCode>General</c:formatCode>
                <c:ptCount val="5"/>
                <c:pt idx="0">
                  <c:v>9</c:v>
                </c:pt>
                <c:pt idx="1">
                  <c:v>4</c:v>
                </c:pt>
                <c:pt idx="2">
                  <c:v>2</c:v>
                </c:pt>
                <c:pt idx="3">
                  <c:v>2</c:v>
                </c:pt>
                <c:pt idx="4">
                  <c:v>2</c:v>
                </c:pt>
              </c:numCache>
            </c:numRef>
          </c:val>
          <c:extLst>
            <c:ext xmlns:c16="http://schemas.microsoft.com/office/drawing/2014/chart" uri="{C3380CC4-5D6E-409C-BE32-E72D297353CC}">
              <c16:uniqueId val="{00000001-173E-485D-975D-962C516AC9E5}"/>
            </c:ext>
          </c:extLst>
        </c:ser>
        <c:ser>
          <c:idx val="2"/>
          <c:order val="2"/>
          <c:tx>
            <c:strRef>
              <c:f>Sheet1!$A$16</c:f>
              <c:strCache>
                <c:ptCount val="1"/>
                <c:pt idx="0">
                  <c:v>Number of requests refused</c:v>
                </c:pt>
              </c:strCache>
            </c:strRef>
          </c:tx>
          <c:spPr>
            <a:solidFill>
              <a:srgbClr val="A5A5A5"/>
            </a:solidFill>
            <a:ln>
              <a:noFill/>
            </a:ln>
          </c:spPr>
          <c:invertIfNegative val="0"/>
          <c:cat>
            <c:numRef>
              <c:f>Sheet1!$B$13:$F$13</c:f>
              <c:numCache>
                <c:formatCode>General</c:formatCode>
                <c:ptCount val="5"/>
                <c:pt idx="0">
                  <c:v>2025</c:v>
                </c:pt>
                <c:pt idx="1">
                  <c:v>2024</c:v>
                </c:pt>
                <c:pt idx="2">
                  <c:v>2023</c:v>
                </c:pt>
                <c:pt idx="3">
                  <c:v>2022</c:v>
                </c:pt>
                <c:pt idx="4">
                  <c:v>2021</c:v>
                </c:pt>
              </c:numCache>
            </c:numRef>
          </c:cat>
          <c:val>
            <c:numRef>
              <c:f>Sheet1!$B$16:$F$16</c:f>
              <c:numCache>
                <c:formatCode>General</c:formatCode>
                <c:ptCount val="5"/>
                <c:pt idx="0">
                  <c:v>0</c:v>
                </c:pt>
                <c:pt idx="1">
                  <c:v>0</c:v>
                </c:pt>
                <c:pt idx="2">
                  <c:v>0</c:v>
                </c:pt>
                <c:pt idx="3">
                  <c:v>0</c:v>
                </c:pt>
                <c:pt idx="4">
                  <c:v>4</c:v>
                </c:pt>
              </c:numCache>
            </c:numRef>
          </c:val>
          <c:extLst>
            <c:ext xmlns:c16="http://schemas.microsoft.com/office/drawing/2014/chart" uri="{C3380CC4-5D6E-409C-BE32-E72D297353CC}">
              <c16:uniqueId val="{00000002-173E-485D-975D-962C516AC9E5}"/>
            </c:ext>
          </c:extLst>
        </c:ser>
        <c:dLbls>
          <c:showLegendKey val="0"/>
          <c:showVal val="0"/>
          <c:showCatName val="0"/>
          <c:showSerName val="0"/>
          <c:showPercent val="0"/>
          <c:showBubbleSize val="0"/>
        </c:dLbls>
        <c:gapWidth val="219"/>
        <c:overlap val="-27"/>
        <c:axId val="473032144"/>
        <c:axId val="473032504"/>
      </c:barChart>
      <c:valAx>
        <c:axId val="473032504"/>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US"/>
          </a:p>
        </c:txPr>
        <c:crossAx val="473032144"/>
        <c:crosses val="autoZero"/>
        <c:crossBetween val="between"/>
      </c:valAx>
      <c:catAx>
        <c:axId val="473032144"/>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US"/>
          </a:p>
        </c:txPr>
        <c:crossAx val="473032504"/>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US"/>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lIns="0" tIns="0" rIns="0" bIns="0"/>
          <a:lstStyle/>
          <a:p>
            <a:pPr marL="0" marR="0" indent="0" algn="ctr" defTabSz="914400" fontAlgn="auto" hangingPunct="1">
              <a:lnSpc>
                <a:spcPct val="100000"/>
              </a:lnSpc>
              <a:spcBef>
                <a:spcPts val="0"/>
              </a:spcBef>
              <a:spcAft>
                <a:spcPts val="0"/>
              </a:spcAft>
              <a:tabLst/>
              <a:defRPr sz="1400" b="0" i="0" u="none" strike="noStrike" kern="1200" spc="0" baseline="0">
                <a:solidFill>
                  <a:srgbClr val="595959"/>
                </a:solidFill>
                <a:latin typeface="Calibri"/>
              </a:defRPr>
            </a:pPr>
            <a:r>
              <a:rPr lang="en-GB" sz="1400" b="0" i="0" u="none" strike="noStrike" kern="1200" cap="none" spc="0" baseline="0">
                <a:solidFill>
                  <a:srgbClr val="595959"/>
                </a:solidFill>
                <a:uFillTx/>
                <a:latin typeface="Calibri"/>
              </a:rPr>
              <a:t>FOI and SAR statistics 2021-2025 (to date)</a:t>
            </a:r>
          </a:p>
        </c:rich>
      </c:tx>
      <c:overlay val="0"/>
      <c:spPr>
        <a:noFill/>
        <a:ln>
          <a:noFill/>
        </a:ln>
      </c:spPr>
    </c:title>
    <c:autoTitleDeleted val="0"/>
    <c:plotArea>
      <c:layout/>
      <c:barChart>
        <c:barDir val="col"/>
        <c:grouping val="clustered"/>
        <c:varyColors val="0"/>
        <c:ser>
          <c:idx val="0"/>
          <c:order val="0"/>
          <c:tx>
            <c:strRef>
              <c:f>Sheet1!$A$28</c:f>
              <c:strCache>
                <c:ptCount val="1"/>
                <c:pt idx="0">
                  <c:v>Average Days taken to respond</c:v>
                </c:pt>
              </c:strCache>
            </c:strRef>
          </c:tx>
          <c:spPr>
            <a:solidFill>
              <a:srgbClr val="4472C4"/>
            </a:solidFill>
            <a:ln>
              <a:noFill/>
            </a:ln>
          </c:spPr>
          <c:invertIfNegative val="0"/>
          <c:cat>
            <c:numRef>
              <c:f>Sheet1!$B$27:$F$27</c:f>
              <c:numCache>
                <c:formatCode>General</c:formatCode>
                <c:ptCount val="5"/>
                <c:pt idx="0">
                  <c:v>2025</c:v>
                </c:pt>
                <c:pt idx="1">
                  <c:v>2024</c:v>
                </c:pt>
                <c:pt idx="2">
                  <c:v>2023</c:v>
                </c:pt>
                <c:pt idx="3">
                  <c:v>2022</c:v>
                </c:pt>
                <c:pt idx="4">
                  <c:v>2021</c:v>
                </c:pt>
              </c:numCache>
            </c:numRef>
          </c:cat>
          <c:val>
            <c:numRef>
              <c:f>Sheet1!$B$28:$F$28</c:f>
              <c:numCache>
                <c:formatCode>General</c:formatCode>
                <c:ptCount val="5"/>
                <c:pt idx="0">
                  <c:v>20</c:v>
                </c:pt>
                <c:pt idx="1">
                  <c:v>15</c:v>
                </c:pt>
                <c:pt idx="2">
                  <c:v>11</c:v>
                </c:pt>
                <c:pt idx="3">
                  <c:v>19</c:v>
                </c:pt>
                <c:pt idx="4">
                  <c:v>15</c:v>
                </c:pt>
              </c:numCache>
            </c:numRef>
          </c:val>
          <c:extLst>
            <c:ext xmlns:c16="http://schemas.microsoft.com/office/drawing/2014/chart" uri="{C3380CC4-5D6E-409C-BE32-E72D297353CC}">
              <c16:uniqueId val="{00000000-CDD8-448C-92F0-A4F3602DCB18}"/>
            </c:ext>
          </c:extLst>
        </c:ser>
        <c:ser>
          <c:idx val="1"/>
          <c:order val="1"/>
          <c:tx>
            <c:strRef>
              <c:f>Sheet1!$A$29</c:f>
              <c:strCache>
                <c:ptCount val="1"/>
                <c:pt idx="0">
                  <c:v>Response sent within timscale </c:v>
                </c:pt>
              </c:strCache>
            </c:strRef>
          </c:tx>
          <c:spPr>
            <a:solidFill>
              <a:srgbClr val="ED7D31"/>
            </a:solidFill>
            <a:ln>
              <a:noFill/>
            </a:ln>
          </c:spPr>
          <c:invertIfNegative val="0"/>
          <c:cat>
            <c:numRef>
              <c:f>Sheet1!$B$27:$F$27</c:f>
              <c:numCache>
                <c:formatCode>General</c:formatCode>
                <c:ptCount val="5"/>
                <c:pt idx="0">
                  <c:v>2025</c:v>
                </c:pt>
                <c:pt idx="1">
                  <c:v>2024</c:v>
                </c:pt>
                <c:pt idx="2">
                  <c:v>2023</c:v>
                </c:pt>
                <c:pt idx="3">
                  <c:v>2022</c:v>
                </c:pt>
                <c:pt idx="4">
                  <c:v>2021</c:v>
                </c:pt>
              </c:numCache>
            </c:numRef>
          </c:cat>
          <c:val>
            <c:numRef>
              <c:f>Sheet1!$B$29:$F$29</c:f>
              <c:numCache>
                <c:formatCode>General</c:formatCode>
                <c:ptCount val="5"/>
                <c:pt idx="0">
                  <c:v>29</c:v>
                </c:pt>
                <c:pt idx="1">
                  <c:v>36</c:v>
                </c:pt>
                <c:pt idx="2">
                  <c:v>20</c:v>
                </c:pt>
                <c:pt idx="3">
                  <c:v>7</c:v>
                </c:pt>
                <c:pt idx="4">
                  <c:v>15</c:v>
                </c:pt>
              </c:numCache>
            </c:numRef>
          </c:val>
          <c:extLst>
            <c:ext xmlns:c16="http://schemas.microsoft.com/office/drawing/2014/chart" uri="{C3380CC4-5D6E-409C-BE32-E72D297353CC}">
              <c16:uniqueId val="{00000001-CDD8-448C-92F0-A4F3602DCB18}"/>
            </c:ext>
          </c:extLst>
        </c:ser>
        <c:ser>
          <c:idx val="2"/>
          <c:order val="2"/>
          <c:tx>
            <c:strRef>
              <c:f>Sheet1!$A$30</c:f>
              <c:strCache>
                <c:ptCount val="1"/>
                <c:pt idx="0">
                  <c:v>Response sent outside of timscale </c:v>
                </c:pt>
              </c:strCache>
            </c:strRef>
          </c:tx>
          <c:spPr>
            <a:solidFill>
              <a:srgbClr val="A5A5A5"/>
            </a:solidFill>
            <a:ln>
              <a:noFill/>
            </a:ln>
          </c:spPr>
          <c:invertIfNegative val="0"/>
          <c:cat>
            <c:numRef>
              <c:f>Sheet1!$B$27:$F$27</c:f>
              <c:numCache>
                <c:formatCode>General</c:formatCode>
                <c:ptCount val="5"/>
                <c:pt idx="0">
                  <c:v>2025</c:v>
                </c:pt>
                <c:pt idx="1">
                  <c:v>2024</c:v>
                </c:pt>
                <c:pt idx="2">
                  <c:v>2023</c:v>
                </c:pt>
                <c:pt idx="3">
                  <c:v>2022</c:v>
                </c:pt>
                <c:pt idx="4">
                  <c:v>2021</c:v>
                </c:pt>
              </c:numCache>
            </c:numRef>
          </c:cat>
          <c:val>
            <c:numRef>
              <c:f>Sheet1!$B$30:$F$30</c:f>
              <c:numCache>
                <c:formatCode>General</c:formatCode>
                <c:ptCount val="5"/>
                <c:pt idx="0">
                  <c:v>2</c:v>
                </c:pt>
                <c:pt idx="1">
                  <c:v>0</c:v>
                </c:pt>
                <c:pt idx="2">
                  <c:v>0</c:v>
                </c:pt>
                <c:pt idx="3">
                  <c:v>2</c:v>
                </c:pt>
                <c:pt idx="4">
                  <c:v>0</c:v>
                </c:pt>
              </c:numCache>
            </c:numRef>
          </c:val>
          <c:extLst>
            <c:ext xmlns:c16="http://schemas.microsoft.com/office/drawing/2014/chart" uri="{C3380CC4-5D6E-409C-BE32-E72D297353CC}">
              <c16:uniqueId val="{00000002-CDD8-448C-92F0-A4F3602DCB18}"/>
            </c:ext>
          </c:extLst>
        </c:ser>
        <c:dLbls>
          <c:showLegendKey val="0"/>
          <c:showVal val="0"/>
          <c:showCatName val="0"/>
          <c:showSerName val="0"/>
          <c:showPercent val="0"/>
          <c:showBubbleSize val="0"/>
        </c:dLbls>
        <c:gapWidth val="219"/>
        <c:overlap val="-27"/>
        <c:axId val="431757344"/>
        <c:axId val="431756624"/>
      </c:barChart>
      <c:valAx>
        <c:axId val="431756624"/>
        <c:scaling>
          <c:orientation val="minMax"/>
        </c:scaling>
        <c:delete val="0"/>
        <c:axPos val="l"/>
        <c:majorGridlines>
          <c:spPr>
            <a:ln w="9528" cap="flat">
              <a:solidFill>
                <a:srgbClr val="D9D9D9"/>
              </a:solidFill>
              <a:prstDash val="solid"/>
              <a:round/>
            </a:ln>
          </c:spPr>
        </c:majorGridlines>
        <c:numFmt formatCode="General" sourceLinked="1"/>
        <c:majorTickMark val="none"/>
        <c:minorTickMark val="none"/>
        <c:tickLblPos val="nextTo"/>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US"/>
          </a:p>
        </c:txPr>
        <c:crossAx val="431757344"/>
        <c:crosses val="autoZero"/>
        <c:crossBetween val="between"/>
      </c:valAx>
      <c:catAx>
        <c:axId val="431757344"/>
        <c:scaling>
          <c:orientation val="minMax"/>
        </c:scaling>
        <c:delete val="0"/>
        <c:axPos val="b"/>
        <c:numFmt formatCode="General" sourceLinked="1"/>
        <c:majorTickMark val="none"/>
        <c:minorTickMark val="none"/>
        <c:tickLblPos val="nextTo"/>
        <c:spPr>
          <a:no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US"/>
          </a:p>
        </c:txPr>
        <c:crossAx val="431756624"/>
        <c:crosses val="autoZero"/>
        <c:auto val="1"/>
        <c:lblAlgn val="ctr"/>
        <c:lblOffset val="100"/>
        <c:noMultiLvlLbl val="0"/>
      </c:cat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US"/>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a:t>Meetings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Educators</c:v>
                </c:pt>
              </c:strCache>
            </c:strRef>
          </c:tx>
          <c:spPr>
            <a:solidFill>
              <a:schemeClr val="accent1"/>
            </a:solidFill>
            <a:ln>
              <a:noFill/>
            </a:ln>
            <a:effectLst/>
          </c:spPr>
          <c:invertIfNegative val="0"/>
          <c:cat>
            <c:strRef>
              <c:f>Sheet1!$A$2:$A$8</c:f>
              <c:strCache>
                <c:ptCount val="7"/>
                <c:pt idx="0">
                  <c:v>Q1 2024</c:v>
                </c:pt>
                <c:pt idx="1">
                  <c:v>Q2 2024</c:v>
                </c:pt>
                <c:pt idx="2">
                  <c:v>Q3 2024</c:v>
                </c:pt>
                <c:pt idx="3">
                  <c:v>Q4 2024</c:v>
                </c:pt>
                <c:pt idx="4">
                  <c:v>Q1 2025</c:v>
                </c:pt>
                <c:pt idx="5">
                  <c:v>Q2 2025</c:v>
                </c:pt>
                <c:pt idx="6">
                  <c:v>Q3 2025</c:v>
                </c:pt>
              </c:strCache>
            </c:strRef>
          </c:cat>
          <c:val>
            <c:numRef>
              <c:f>Sheet1!$B$2:$B$8</c:f>
              <c:numCache>
                <c:formatCode>General</c:formatCode>
                <c:ptCount val="7"/>
                <c:pt idx="0">
                  <c:v>2</c:v>
                </c:pt>
                <c:pt idx="1">
                  <c:v>1</c:v>
                </c:pt>
                <c:pt idx="2">
                  <c:v>1</c:v>
                </c:pt>
                <c:pt idx="3">
                  <c:v>0</c:v>
                </c:pt>
                <c:pt idx="4">
                  <c:v>2</c:v>
                </c:pt>
                <c:pt idx="5">
                  <c:v>4</c:v>
                </c:pt>
                <c:pt idx="6">
                  <c:v>1</c:v>
                </c:pt>
              </c:numCache>
            </c:numRef>
          </c:val>
          <c:extLst>
            <c:ext xmlns:c16="http://schemas.microsoft.com/office/drawing/2014/chart" uri="{C3380CC4-5D6E-409C-BE32-E72D297353CC}">
              <c16:uniqueId val="{00000000-1C4F-45C5-9BBE-ED0B7073E398}"/>
            </c:ext>
          </c:extLst>
        </c:ser>
        <c:ser>
          <c:idx val="1"/>
          <c:order val="1"/>
          <c:tx>
            <c:strRef>
              <c:f>Sheet1!$C$1</c:f>
              <c:strCache>
                <c:ptCount val="1"/>
                <c:pt idx="0">
                  <c:v>Representative groups</c:v>
                </c:pt>
              </c:strCache>
            </c:strRef>
          </c:tx>
          <c:spPr>
            <a:solidFill>
              <a:schemeClr val="accent2"/>
            </a:solidFill>
            <a:ln>
              <a:noFill/>
            </a:ln>
            <a:effectLst/>
          </c:spPr>
          <c:invertIfNegative val="0"/>
          <c:cat>
            <c:strRef>
              <c:f>Sheet1!$A$2:$A$8</c:f>
              <c:strCache>
                <c:ptCount val="7"/>
                <c:pt idx="0">
                  <c:v>Q1 2024</c:v>
                </c:pt>
                <c:pt idx="1">
                  <c:v>Q2 2024</c:v>
                </c:pt>
                <c:pt idx="2">
                  <c:v>Q3 2024</c:v>
                </c:pt>
                <c:pt idx="3">
                  <c:v>Q4 2024</c:v>
                </c:pt>
                <c:pt idx="4">
                  <c:v>Q1 2025</c:v>
                </c:pt>
                <c:pt idx="5">
                  <c:v>Q2 2025</c:v>
                </c:pt>
                <c:pt idx="6">
                  <c:v>Q3 2025</c:v>
                </c:pt>
              </c:strCache>
            </c:strRef>
          </c:cat>
          <c:val>
            <c:numRef>
              <c:f>Sheet1!$C$2:$C$8</c:f>
              <c:numCache>
                <c:formatCode>General</c:formatCode>
                <c:ptCount val="7"/>
                <c:pt idx="0">
                  <c:v>10</c:v>
                </c:pt>
                <c:pt idx="1">
                  <c:v>3</c:v>
                </c:pt>
                <c:pt idx="2">
                  <c:v>1</c:v>
                </c:pt>
                <c:pt idx="3">
                  <c:v>2</c:v>
                </c:pt>
                <c:pt idx="4">
                  <c:v>3</c:v>
                </c:pt>
                <c:pt idx="5">
                  <c:v>3</c:v>
                </c:pt>
              </c:numCache>
            </c:numRef>
          </c:val>
          <c:extLst>
            <c:ext xmlns:c16="http://schemas.microsoft.com/office/drawing/2014/chart" uri="{C3380CC4-5D6E-409C-BE32-E72D297353CC}">
              <c16:uniqueId val="{00000001-1C4F-45C5-9BBE-ED0B7073E398}"/>
            </c:ext>
          </c:extLst>
        </c:ser>
        <c:ser>
          <c:idx val="2"/>
          <c:order val="2"/>
          <c:tx>
            <c:strRef>
              <c:f>Sheet1!$D$1</c:f>
              <c:strCache>
                <c:ptCount val="1"/>
                <c:pt idx="0">
                  <c:v>Profession</c:v>
                </c:pt>
              </c:strCache>
            </c:strRef>
          </c:tx>
          <c:spPr>
            <a:solidFill>
              <a:schemeClr val="accent3"/>
            </a:solidFill>
            <a:ln>
              <a:noFill/>
            </a:ln>
            <a:effectLst/>
          </c:spPr>
          <c:invertIfNegative val="0"/>
          <c:cat>
            <c:strRef>
              <c:f>Sheet1!$A$2:$A$8</c:f>
              <c:strCache>
                <c:ptCount val="7"/>
                <c:pt idx="0">
                  <c:v>Q1 2024</c:v>
                </c:pt>
                <c:pt idx="1">
                  <c:v>Q2 2024</c:v>
                </c:pt>
                <c:pt idx="2">
                  <c:v>Q3 2024</c:v>
                </c:pt>
                <c:pt idx="3">
                  <c:v>Q4 2024</c:v>
                </c:pt>
                <c:pt idx="4">
                  <c:v>Q1 2025</c:v>
                </c:pt>
                <c:pt idx="5">
                  <c:v>Q2 2025</c:v>
                </c:pt>
                <c:pt idx="6">
                  <c:v>Q3 2025</c:v>
                </c:pt>
              </c:strCache>
            </c:strRef>
          </c:cat>
          <c:val>
            <c:numRef>
              <c:f>Sheet1!$D$2:$D$8</c:f>
              <c:numCache>
                <c:formatCode>General</c:formatCode>
                <c:ptCount val="7"/>
                <c:pt idx="0">
                  <c:v>0</c:v>
                </c:pt>
                <c:pt idx="1">
                  <c:v>4</c:v>
                </c:pt>
                <c:pt idx="2">
                  <c:v>6</c:v>
                </c:pt>
                <c:pt idx="3">
                  <c:v>2</c:v>
                </c:pt>
                <c:pt idx="4">
                  <c:v>9</c:v>
                </c:pt>
                <c:pt idx="5">
                  <c:v>11</c:v>
                </c:pt>
                <c:pt idx="6">
                  <c:v>5</c:v>
                </c:pt>
              </c:numCache>
            </c:numRef>
          </c:val>
          <c:extLst>
            <c:ext xmlns:c16="http://schemas.microsoft.com/office/drawing/2014/chart" uri="{C3380CC4-5D6E-409C-BE32-E72D297353CC}">
              <c16:uniqueId val="{00000002-1C4F-45C5-9BBE-ED0B7073E398}"/>
            </c:ext>
          </c:extLst>
        </c:ser>
        <c:ser>
          <c:idx val="3"/>
          <c:order val="3"/>
          <c:tx>
            <c:strRef>
              <c:f>Sheet1!$E$1</c:f>
              <c:strCache>
                <c:ptCount val="1"/>
                <c:pt idx="0">
                  <c:v>Trainees</c:v>
                </c:pt>
              </c:strCache>
            </c:strRef>
          </c:tx>
          <c:spPr>
            <a:solidFill>
              <a:schemeClr val="accent4"/>
            </a:solidFill>
            <a:ln>
              <a:noFill/>
            </a:ln>
            <a:effectLst/>
          </c:spPr>
          <c:invertIfNegative val="0"/>
          <c:cat>
            <c:strRef>
              <c:f>Sheet1!$A$2:$A$8</c:f>
              <c:strCache>
                <c:ptCount val="7"/>
                <c:pt idx="0">
                  <c:v>Q1 2024</c:v>
                </c:pt>
                <c:pt idx="1">
                  <c:v>Q2 2024</c:v>
                </c:pt>
                <c:pt idx="2">
                  <c:v>Q3 2024</c:v>
                </c:pt>
                <c:pt idx="3">
                  <c:v>Q4 2024</c:v>
                </c:pt>
                <c:pt idx="4">
                  <c:v>Q1 2025</c:v>
                </c:pt>
                <c:pt idx="5">
                  <c:v>Q2 2025</c:v>
                </c:pt>
                <c:pt idx="6">
                  <c:v>Q3 2025</c:v>
                </c:pt>
              </c:strCache>
            </c:strRef>
          </c:cat>
          <c:val>
            <c:numRef>
              <c:f>Sheet1!$E$2:$E$8</c:f>
              <c:numCache>
                <c:formatCode>General</c:formatCode>
                <c:ptCount val="7"/>
                <c:pt idx="0">
                  <c:v>5</c:v>
                </c:pt>
                <c:pt idx="1">
                  <c:v>2</c:v>
                </c:pt>
                <c:pt idx="2">
                  <c:v>0</c:v>
                </c:pt>
                <c:pt idx="3">
                  <c:v>0</c:v>
                </c:pt>
                <c:pt idx="4">
                  <c:v>0</c:v>
                </c:pt>
              </c:numCache>
            </c:numRef>
          </c:val>
          <c:extLst>
            <c:ext xmlns:c16="http://schemas.microsoft.com/office/drawing/2014/chart" uri="{C3380CC4-5D6E-409C-BE32-E72D297353CC}">
              <c16:uniqueId val="{00000003-1C4F-45C5-9BBE-ED0B7073E398}"/>
            </c:ext>
          </c:extLst>
        </c:ser>
        <c:ser>
          <c:idx val="4"/>
          <c:order val="4"/>
          <c:tx>
            <c:strRef>
              <c:f>Sheet1!$H$1</c:f>
              <c:strCache>
                <c:ptCount val="1"/>
                <c:pt idx="0">
                  <c:v>Other (including built environment)</c:v>
                </c:pt>
              </c:strCache>
            </c:strRef>
          </c:tx>
          <c:spPr>
            <a:solidFill>
              <a:schemeClr val="accent5"/>
            </a:solidFill>
            <a:ln>
              <a:noFill/>
            </a:ln>
            <a:effectLst/>
          </c:spPr>
          <c:invertIfNegative val="0"/>
          <c:cat>
            <c:strRef>
              <c:f>Sheet1!$A$2:$A$8</c:f>
              <c:strCache>
                <c:ptCount val="7"/>
                <c:pt idx="0">
                  <c:v>Q1 2024</c:v>
                </c:pt>
                <c:pt idx="1">
                  <c:v>Q2 2024</c:v>
                </c:pt>
                <c:pt idx="2">
                  <c:v>Q3 2024</c:v>
                </c:pt>
                <c:pt idx="3">
                  <c:v>Q4 2024</c:v>
                </c:pt>
                <c:pt idx="4">
                  <c:v>Q1 2025</c:v>
                </c:pt>
                <c:pt idx="5">
                  <c:v>Q2 2025</c:v>
                </c:pt>
                <c:pt idx="6">
                  <c:v>Q3 2025</c:v>
                </c:pt>
              </c:strCache>
            </c:strRef>
          </c:cat>
          <c:val>
            <c:numRef>
              <c:f>Sheet1!$H$2:$H$8</c:f>
              <c:numCache>
                <c:formatCode>General</c:formatCode>
                <c:ptCount val="7"/>
                <c:pt idx="0">
                  <c:v>1</c:v>
                </c:pt>
                <c:pt idx="1">
                  <c:v>2</c:v>
                </c:pt>
                <c:pt idx="2">
                  <c:v>0</c:v>
                </c:pt>
                <c:pt idx="3">
                  <c:v>2</c:v>
                </c:pt>
                <c:pt idx="4">
                  <c:v>9</c:v>
                </c:pt>
                <c:pt idx="5">
                  <c:v>3</c:v>
                </c:pt>
                <c:pt idx="6">
                  <c:v>2</c:v>
                </c:pt>
              </c:numCache>
            </c:numRef>
          </c:val>
          <c:extLst>
            <c:ext xmlns:c16="http://schemas.microsoft.com/office/drawing/2014/chart" uri="{C3380CC4-5D6E-409C-BE32-E72D297353CC}">
              <c16:uniqueId val="{00000004-1C4F-45C5-9BBE-ED0B7073E398}"/>
            </c:ext>
          </c:extLst>
        </c:ser>
        <c:ser>
          <c:idx val="5"/>
          <c:order val="5"/>
          <c:tx>
            <c:strRef>
              <c:f>Sheet1!$F$1</c:f>
              <c:strCache>
                <c:ptCount val="1"/>
                <c:pt idx="0">
                  <c:v>Political</c:v>
                </c:pt>
              </c:strCache>
            </c:strRef>
          </c:tx>
          <c:spPr>
            <a:solidFill>
              <a:schemeClr val="accent6"/>
            </a:solidFill>
            <a:ln>
              <a:noFill/>
            </a:ln>
            <a:effectLst/>
          </c:spPr>
          <c:invertIfNegative val="0"/>
          <c:cat>
            <c:strRef>
              <c:f>Sheet1!$A$2:$A$8</c:f>
              <c:strCache>
                <c:ptCount val="7"/>
                <c:pt idx="0">
                  <c:v>Q1 2024</c:v>
                </c:pt>
                <c:pt idx="1">
                  <c:v>Q2 2024</c:v>
                </c:pt>
                <c:pt idx="2">
                  <c:v>Q3 2024</c:v>
                </c:pt>
                <c:pt idx="3">
                  <c:v>Q4 2024</c:v>
                </c:pt>
                <c:pt idx="4">
                  <c:v>Q1 2025</c:v>
                </c:pt>
                <c:pt idx="5">
                  <c:v>Q2 2025</c:v>
                </c:pt>
                <c:pt idx="6">
                  <c:v>Q3 2025</c:v>
                </c:pt>
              </c:strCache>
            </c:strRef>
          </c:cat>
          <c:val>
            <c:numRef>
              <c:f>Sheet1!$F$2:$F$8</c:f>
              <c:numCache>
                <c:formatCode>General</c:formatCode>
                <c:ptCount val="7"/>
                <c:pt idx="0">
                  <c:v>2</c:v>
                </c:pt>
                <c:pt idx="1">
                  <c:v>3</c:v>
                </c:pt>
                <c:pt idx="2">
                  <c:v>3</c:v>
                </c:pt>
                <c:pt idx="3">
                  <c:v>6</c:v>
                </c:pt>
                <c:pt idx="4">
                  <c:v>10</c:v>
                </c:pt>
                <c:pt idx="5">
                  <c:v>9</c:v>
                </c:pt>
                <c:pt idx="6">
                  <c:v>5</c:v>
                </c:pt>
              </c:numCache>
            </c:numRef>
          </c:val>
          <c:extLst>
            <c:ext xmlns:c16="http://schemas.microsoft.com/office/drawing/2014/chart" uri="{C3380CC4-5D6E-409C-BE32-E72D297353CC}">
              <c16:uniqueId val="{00000005-1C4F-45C5-9BBE-ED0B7073E398}"/>
            </c:ext>
          </c:extLst>
        </c:ser>
        <c:ser>
          <c:idx val="6"/>
          <c:order val="6"/>
          <c:tx>
            <c:strRef>
              <c:f>Sheet1!$G$1</c:f>
              <c:strCache>
                <c:ptCount val="1"/>
                <c:pt idx="0">
                  <c:v>Consumer</c:v>
                </c:pt>
              </c:strCache>
            </c:strRef>
          </c:tx>
          <c:spPr>
            <a:solidFill>
              <a:schemeClr val="accent1">
                <a:lumMod val="60000"/>
              </a:schemeClr>
            </a:solidFill>
            <a:ln>
              <a:noFill/>
            </a:ln>
            <a:effectLst/>
          </c:spPr>
          <c:invertIfNegative val="0"/>
          <c:cat>
            <c:strRef>
              <c:f>Sheet1!$A$2:$A$8</c:f>
              <c:strCache>
                <c:ptCount val="7"/>
                <c:pt idx="0">
                  <c:v>Q1 2024</c:v>
                </c:pt>
                <c:pt idx="1">
                  <c:v>Q2 2024</c:v>
                </c:pt>
                <c:pt idx="2">
                  <c:v>Q3 2024</c:v>
                </c:pt>
                <c:pt idx="3">
                  <c:v>Q4 2024</c:v>
                </c:pt>
                <c:pt idx="4">
                  <c:v>Q1 2025</c:v>
                </c:pt>
                <c:pt idx="5">
                  <c:v>Q2 2025</c:v>
                </c:pt>
                <c:pt idx="6">
                  <c:v>Q3 2025</c:v>
                </c:pt>
              </c:strCache>
            </c:strRef>
          </c:cat>
          <c:val>
            <c:numRef>
              <c:f>Sheet1!$G$2:$G$8</c:f>
              <c:numCache>
                <c:formatCode>General</c:formatCode>
                <c:ptCount val="7"/>
                <c:pt idx="0">
                  <c:v>0</c:v>
                </c:pt>
                <c:pt idx="1">
                  <c:v>0</c:v>
                </c:pt>
                <c:pt idx="2">
                  <c:v>0</c:v>
                </c:pt>
                <c:pt idx="3">
                  <c:v>0</c:v>
                </c:pt>
                <c:pt idx="4">
                  <c:v>0</c:v>
                </c:pt>
                <c:pt idx="5">
                  <c:v>0</c:v>
                </c:pt>
              </c:numCache>
            </c:numRef>
          </c:val>
          <c:extLst>
            <c:ext xmlns:c16="http://schemas.microsoft.com/office/drawing/2014/chart" uri="{C3380CC4-5D6E-409C-BE32-E72D297353CC}">
              <c16:uniqueId val="{00000006-1C4F-45C5-9BBE-ED0B7073E398}"/>
            </c:ext>
          </c:extLst>
        </c:ser>
        <c:dLbls>
          <c:showLegendKey val="0"/>
          <c:showVal val="0"/>
          <c:showCatName val="0"/>
          <c:showSerName val="0"/>
          <c:showPercent val="0"/>
          <c:showBubbleSize val="0"/>
        </c:dLbls>
        <c:gapWidth val="150"/>
        <c:overlap val="100"/>
        <c:axId val="253862296"/>
        <c:axId val="253862656"/>
      </c:barChart>
      <c:catAx>
        <c:axId val="253862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862656"/>
        <c:crosses val="autoZero"/>
        <c:auto val="1"/>
        <c:lblAlgn val="ctr"/>
        <c:lblOffset val="100"/>
        <c:noMultiLvlLbl val="0"/>
      </c:catAx>
      <c:valAx>
        <c:axId val="253862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862296"/>
        <c:crosses val="autoZero"/>
        <c:crossBetween val="between"/>
      </c:valAx>
      <c:spPr>
        <a:noFill/>
        <a:ln>
          <a:noFill/>
        </a:ln>
        <a:effectLst/>
      </c:spPr>
    </c:plotArea>
    <c:legend>
      <c:legendPos val="r"/>
      <c:layout>
        <c:manualLayout>
          <c:xMode val="edge"/>
          <c:yMode val="edge"/>
          <c:x val="0.65620958324010759"/>
          <c:y val="7.9935505741032087E-2"/>
          <c:w val="0.3242982831915393"/>
          <c:h val="0.8412161029524065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25000">
                <a:solidFill>
                  <a:schemeClr val="tx1">
                    <a:lumMod val="65000"/>
                    <a:lumOff val="35000"/>
                  </a:schemeClr>
                </a:solidFill>
                <a:latin typeface="+mn-lt"/>
                <a:ea typeface="+mn-ea"/>
                <a:cs typeface="+mn-cs"/>
              </a:defRPr>
            </a:pPr>
            <a:r>
              <a:rPr lang="en-GB"/>
              <a:t>Events</a:t>
            </a:r>
          </a:p>
        </c:rich>
      </c:tx>
      <c:overlay val="0"/>
      <c:spPr>
        <a:noFill/>
        <a:ln>
          <a:noFill/>
        </a:ln>
        <a:effectLst/>
      </c:spPr>
      <c:txPr>
        <a:bodyPr rot="0" spcFirstLastPara="1" vertOverflow="ellipsis" vert="horz" wrap="square" anchor="ctr" anchorCtr="1"/>
        <a:lstStyle/>
        <a:p>
          <a:pPr>
            <a:defRPr sz="1400" b="0" i="0" u="none" strike="noStrike" kern="1200" spc="0" baseline="-2500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In person</c:v>
                </c:pt>
              </c:strCache>
            </c:strRef>
          </c:tx>
          <c:spPr>
            <a:solidFill>
              <a:schemeClr val="accent1"/>
            </a:solidFill>
            <a:ln>
              <a:noFill/>
            </a:ln>
            <a:effectLst/>
          </c:spPr>
          <c:invertIfNegative val="0"/>
          <c:dLbls>
            <c:delete val="1"/>
          </c:dLbls>
          <c:cat>
            <c:strRef>
              <c:f>Sheet1!$A$2:$A$7</c:f>
              <c:strCache>
                <c:ptCount val="6"/>
                <c:pt idx="0">
                  <c:v>2022</c:v>
                </c:pt>
                <c:pt idx="1">
                  <c:v>2023</c:v>
                </c:pt>
                <c:pt idx="2">
                  <c:v>2024</c:v>
                </c:pt>
                <c:pt idx="3">
                  <c:v>Q1 2025</c:v>
                </c:pt>
                <c:pt idx="4">
                  <c:v>Q2 2025</c:v>
                </c:pt>
                <c:pt idx="5">
                  <c:v>Q3 2025</c:v>
                </c:pt>
              </c:strCache>
            </c:strRef>
          </c:cat>
          <c:val>
            <c:numRef>
              <c:f>Sheet1!$B$2:$B$7</c:f>
              <c:numCache>
                <c:formatCode>General</c:formatCode>
                <c:ptCount val="6"/>
                <c:pt idx="0">
                  <c:v>1</c:v>
                </c:pt>
                <c:pt idx="1">
                  <c:v>9</c:v>
                </c:pt>
                <c:pt idx="2">
                  <c:v>15</c:v>
                </c:pt>
                <c:pt idx="3">
                  <c:v>4</c:v>
                </c:pt>
                <c:pt idx="4">
                  <c:v>3</c:v>
                </c:pt>
                <c:pt idx="5">
                  <c:v>1</c:v>
                </c:pt>
              </c:numCache>
            </c:numRef>
          </c:val>
          <c:extLst>
            <c:ext xmlns:c16="http://schemas.microsoft.com/office/drawing/2014/chart" uri="{C3380CC4-5D6E-409C-BE32-E72D297353CC}">
              <c16:uniqueId val="{00000000-6CAC-4C99-AFE7-C13DC54027DB}"/>
            </c:ext>
          </c:extLst>
        </c:ser>
        <c:ser>
          <c:idx val="1"/>
          <c:order val="1"/>
          <c:tx>
            <c:strRef>
              <c:f>Sheet1!$C$1</c:f>
              <c:strCache>
                <c:ptCount val="1"/>
                <c:pt idx="0">
                  <c:v>Online</c:v>
                </c:pt>
              </c:strCache>
            </c:strRef>
          </c:tx>
          <c:spPr>
            <a:solidFill>
              <a:schemeClr val="accent2"/>
            </a:solidFill>
            <a:ln>
              <a:noFill/>
            </a:ln>
            <a:effectLst/>
          </c:spPr>
          <c:invertIfNegative val="0"/>
          <c:dLbls>
            <c:delete val="1"/>
          </c:dLbls>
          <c:cat>
            <c:strRef>
              <c:f>Sheet1!$A$2:$A$7</c:f>
              <c:strCache>
                <c:ptCount val="6"/>
                <c:pt idx="0">
                  <c:v>2022</c:v>
                </c:pt>
                <c:pt idx="1">
                  <c:v>2023</c:v>
                </c:pt>
                <c:pt idx="2">
                  <c:v>2024</c:v>
                </c:pt>
                <c:pt idx="3">
                  <c:v>Q1 2025</c:v>
                </c:pt>
                <c:pt idx="4">
                  <c:v>Q2 2025</c:v>
                </c:pt>
                <c:pt idx="5">
                  <c:v>Q3 2025</c:v>
                </c:pt>
              </c:strCache>
            </c:strRef>
          </c:cat>
          <c:val>
            <c:numRef>
              <c:f>Sheet1!$C$2:$C$7</c:f>
              <c:numCache>
                <c:formatCode>General</c:formatCode>
                <c:ptCount val="6"/>
                <c:pt idx="0">
                  <c:v>4</c:v>
                </c:pt>
                <c:pt idx="1">
                  <c:v>8</c:v>
                </c:pt>
                <c:pt idx="2">
                  <c:v>12</c:v>
                </c:pt>
                <c:pt idx="3">
                  <c:v>5</c:v>
                </c:pt>
                <c:pt idx="4">
                  <c:v>4</c:v>
                </c:pt>
                <c:pt idx="5">
                  <c:v>5</c:v>
                </c:pt>
              </c:numCache>
            </c:numRef>
          </c:val>
          <c:extLst>
            <c:ext xmlns:c16="http://schemas.microsoft.com/office/drawing/2014/chart" uri="{C3380CC4-5D6E-409C-BE32-E72D297353CC}">
              <c16:uniqueId val="{00000001-6CAC-4C99-AFE7-C13DC54027DB}"/>
            </c:ext>
          </c:extLst>
        </c:ser>
        <c:dLbls>
          <c:showLegendKey val="0"/>
          <c:showVal val="1"/>
          <c:showCatName val="0"/>
          <c:showSerName val="0"/>
          <c:showPercent val="0"/>
          <c:showBubbleSize val="0"/>
        </c:dLbls>
        <c:gapWidth val="219"/>
        <c:overlap val="100"/>
        <c:axId val="766498688"/>
        <c:axId val="766494008"/>
      </c:barChart>
      <c:lineChart>
        <c:grouping val="stacked"/>
        <c:varyColors val="0"/>
        <c:ser>
          <c:idx val="3"/>
          <c:order val="3"/>
          <c:tx>
            <c:strRef>
              <c:f>Sheet1!$E$1</c:f>
              <c:strCache>
                <c:ptCount val="1"/>
                <c:pt idx="0">
                  <c:v>Feedback</c:v>
                </c:pt>
              </c:strCache>
            </c:strRef>
          </c:tx>
          <c:spPr>
            <a:ln w="0" cap="rnd">
              <a:solidFill>
                <a:schemeClr val="accent1">
                  <a:alpha val="0"/>
                </a:schemeClr>
              </a:solidFill>
              <a:round/>
            </a:ln>
            <a:effectLst/>
          </c:spPr>
          <c:marker>
            <c:symbol val="dot"/>
            <c:size val="2"/>
            <c:spPr>
              <a:solidFill>
                <a:schemeClr val="accent1"/>
              </a:solidFill>
              <a:ln w="0">
                <a:solidFill>
                  <a:schemeClr val="accent1">
                    <a:alpha val="0"/>
                  </a:schemeClr>
                </a:solidFill>
              </a:ln>
              <a:effectLst/>
            </c:spPr>
          </c:marker>
          <c:cat>
            <c:strRef>
              <c:f>Sheet1!$A$2:$A$7</c:f>
              <c:strCache>
                <c:ptCount val="6"/>
                <c:pt idx="0">
                  <c:v>2022</c:v>
                </c:pt>
                <c:pt idx="1">
                  <c:v>2023</c:v>
                </c:pt>
                <c:pt idx="2">
                  <c:v>2024</c:v>
                </c:pt>
                <c:pt idx="3">
                  <c:v>Q1 2025</c:v>
                </c:pt>
                <c:pt idx="4">
                  <c:v>Q2 2025</c:v>
                </c:pt>
                <c:pt idx="5">
                  <c:v>Q3 2025</c:v>
                </c:pt>
              </c:strCache>
            </c:strRef>
          </c:cat>
          <c:val>
            <c:numRef>
              <c:f>Sheet1!$E$2:$E$7</c:f>
              <c:numCache>
                <c:formatCode>0%</c:formatCode>
                <c:ptCount val="6"/>
                <c:pt idx="0">
                  <c:v>0.98</c:v>
                </c:pt>
                <c:pt idx="1">
                  <c:v>0.92</c:v>
                </c:pt>
                <c:pt idx="2">
                  <c:v>0.96</c:v>
                </c:pt>
                <c:pt idx="4">
                  <c:v>0.85</c:v>
                </c:pt>
                <c:pt idx="5">
                  <c:v>0.97</c:v>
                </c:pt>
              </c:numCache>
            </c:numRef>
          </c:val>
          <c:smooth val="0"/>
          <c:extLst>
            <c:ext xmlns:c16="http://schemas.microsoft.com/office/drawing/2014/chart" uri="{C3380CC4-5D6E-409C-BE32-E72D297353CC}">
              <c16:uniqueId val="{00000005-D95E-461E-8273-98F1115C2A19}"/>
            </c:ext>
          </c:extLst>
        </c:ser>
        <c:dLbls>
          <c:showLegendKey val="0"/>
          <c:showVal val="0"/>
          <c:showCatName val="0"/>
          <c:showSerName val="0"/>
          <c:showPercent val="0"/>
          <c:showBubbleSize val="0"/>
        </c:dLbls>
        <c:marker val="1"/>
        <c:smooth val="0"/>
        <c:axId val="766498688"/>
        <c:axId val="766494008"/>
      </c:lineChart>
      <c:lineChart>
        <c:grouping val="standard"/>
        <c:varyColors val="0"/>
        <c:ser>
          <c:idx val="2"/>
          <c:order val="2"/>
          <c:tx>
            <c:strRef>
              <c:f>Sheet1!$D$1</c:f>
              <c:strCache>
                <c:ptCount val="1"/>
                <c:pt idx="0">
                  <c:v>Attendees</c:v>
                </c:pt>
              </c:strCache>
            </c:strRef>
          </c:tx>
          <c:spPr>
            <a:ln w="28575" cap="rnd">
              <a:solidFill>
                <a:srgbClr val="FF0000"/>
              </a:solidFill>
              <a:round/>
            </a:ln>
            <a:effectLst/>
          </c:spPr>
          <c:marker>
            <c:symbol val="none"/>
          </c:marker>
          <c:cat>
            <c:strRef>
              <c:f>Sheet1!$A$2:$A$7</c:f>
              <c:strCache>
                <c:ptCount val="6"/>
                <c:pt idx="0">
                  <c:v>2022</c:v>
                </c:pt>
                <c:pt idx="1">
                  <c:v>2023</c:v>
                </c:pt>
                <c:pt idx="2">
                  <c:v>2024</c:v>
                </c:pt>
                <c:pt idx="3">
                  <c:v>Q1 2025</c:v>
                </c:pt>
                <c:pt idx="4">
                  <c:v>Q2 2025</c:v>
                </c:pt>
                <c:pt idx="5">
                  <c:v>Q3 2025</c:v>
                </c:pt>
              </c:strCache>
            </c:strRef>
          </c:cat>
          <c:val>
            <c:numRef>
              <c:f>Sheet1!$D$2:$D$7</c:f>
              <c:numCache>
                <c:formatCode>General</c:formatCode>
                <c:ptCount val="6"/>
                <c:pt idx="0">
                  <c:v>431</c:v>
                </c:pt>
                <c:pt idx="1">
                  <c:v>526</c:v>
                </c:pt>
                <c:pt idx="2">
                  <c:v>1902</c:v>
                </c:pt>
                <c:pt idx="3">
                  <c:v>376</c:v>
                </c:pt>
                <c:pt idx="4">
                  <c:v>741</c:v>
                </c:pt>
                <c:pt idx="5">
                  <c:v>204</c:v>
                </c:pt>
              </c:numCache>
            </c:numRef>
          </c:val>
          <c:smooth val="0"/>
          <c:extLst>
            <c:ext xmlns:c16="http://schemas.microsoft.com/office/drawing/2014/chart" uri="{C3380CC4-5D6E-409C-BE32-E72D297353CC}">
              <c16:uniqueId val="{00000002-6CAC-4C99-AFE7-C13DC54027DB}"/>
            </c:ext>
          </c:extLst>
        </c:ser>
        <c:dLbls>
          <c:showLegendKey val="0"/>
          <c:showVal val="0"/>
          <c:showCatName val="0"/>
          <c:showSerName val="0"/>
          <c:showPercent val="0"/>
          <c:showBubbleSize val="0"/>
        </c:dLbls>
        <c:marker val="1"/>
        <c:smooth val="0"/>
        <c:axId val="69345711"/>
        <c:axId val="69348231"/>
      </c:lineChart>
      <c:catAx>
        <c:axId val="76649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25000">
                <a:solidFill>
                  <a:schemeClr val="tx1">
                    <a:lumMod val="65000"/>
                    <a:lumOff val="35000"/>
                  </a:schemeClr>
                </a:solidFill>
                <a:latin typeface="+mn-lt"/>
                <a:ea typeface="+mn-ea"/>
                <a:cs typeface="+mn-cs"/>
              </a:defRPr>
            </a:pPr>
            <a:endParaRPr lang="en-US"/>
          </a:p>
        </c:txPr>
        <c:crossAx val="766494008"/>
        <c:crosses val="autoZero"/>
        <c:auto val="1"/>
        <c:lblAlgn val="ctr"/>
        <c:lblOffset val="100"/>
        <c:noMultiLvlLbl val="0"/>
      </c:catAx>
      <c:valAx>
        <c:axId val="766494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25000">
                <a:solidFill>
                  <a:schemeClr val="tx1">
                    <a:lumMod val="65000"/>
                    <a:lumOff val="35000"/>
                  </a:schemeClr>
                </a:solidFill>
                <a:latin typeface="+mn-lt"/>
                <a:ea typeface="+mn-ea"/>
                <a:cs typeface="+mn-cs"/>
              </a:defRPr>
            </a:pPr>
            <a:endParaRPr lang="en-US"/>
          </a:p>
        </c:txPr>
        <c:crossAx val="766498688"/>
        <c:crosses val="autoZero"/>
        <c:crossBetween val="between"/>
      </c:valAx>
      <c:valAx>
        <c:axId val="69348231"/>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25000">
                <a:solidFill>
                  <a:schemeClr val="tx1">
                    <a:lumMod val="65000"/>
                    <a:lumOff val="35000"/>
                  </a:schemeClr>
                </a:solidFill>
                <a:latin typeface="+mn-lt"/>
                <a:ea typeface="+mn-ea"/>
                <a:cs typeface="+mn-cs"/>
              </a:defRPr>
            </a:pPr>
            <a:endParaRPr lang="en-US"/>
          </a:p>
        </c:txPr>
        <c:crossAx val="69345711"/>
        <c:crosses val="max"/>
        <c:crossBetween val="between"/>
      </c:valAx>
      <c:catAx>
        <c:axId val="69345711"/>
        <c:scaling>
          <c:orientation val="minMax"/>
        </c:scaling>
        <c:delete val="1"/>
        <c:axPos val="b"/>
        <c:numFmt formatCode="General" sourceLinked="1"/>
        <c:majorTickMark val="out"/>
        <c:minorTickMark val="none"/>
        <c:tickLblPos val="nextTo"/>
        <c:crossAx val="69348231"/>
        <c:crosses val="autoZero"/>
        <c:auto val="1"/>
        <c:lblAlgn val="ctr"/>
        <c:lblOffset val="100"/>
        <c:noMultiLvlLbl val="0"/>
      </c:cat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900" b="0" i="0" u="none" strike="noStrike" kern="1200" baseline="-2500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aseline="-25000"/>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a:t>Consultations</a:t>
            </a:r>
            <a:r>
              <a:rPr lang="en-GB" sz="1400" baseline="0"/>
              <a:t> and surveys: average number of responses</a:t>
            </a:r>
            <a:endParaRPr lang="en-GB" sz="14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bar"/>
        <c:grouping val="clustered"/>
        <c:varyColors val="0"/>
        <c:ser>
          <c:idx val="0"/>
          <c:order val="0"/>
          <c:tx>
            <c:strRef>
              <c:f>Sheet1!$B$1</c:f>
              <c:strCache>
                <c:ptCount val="1"/>
                <c:pt idx="0">
                  <c:v>Technical</c:v>
                </c:pt>
              </c:strCache>
            </c:strRef>
          </c:tx>
          <c:spPr>
            <a:solidFill>
              <a:schemeClr val="accent1"/>
            </a:solidFill>
            <a:ln>
              <a:noFill/>
            </a:ln>
            <a:effectLst/>
          </c:spPr>
          <c:invertIfNegative val="0"/>
          <c:cat>
            <c:numRef>
              <c:f>Sheet1!$A$2:$A$5</c:f>
              <c:numCache>
                <c:formatCode>General</c:formatCode>
                <c:ptCount val="4"/>
                <c:pt idx="0">
                  <c:v>2022</c:v>
                </c:pt>
                <c:pt idx="1">
                  <c:v>2023</c:v>
                </c:pt>
                <c:pt idx="2">
                  <c:v>2024</c:v>
                </c:pt>
                <c:pt idx="3">
                  <c:v>2025</c:v>
                </c:pt>
              </c:numCache>
            </c:numRef>
          </c:cat>
          <c:val>
            <c:numRef>
              <c:f>Sheet1!$B$2:$B$5</c:f>
              <c:numCache>
                <c:formatCode>General</c:formatCode>
                <c:ptCount val="4"/>
                <c:pt idx="0">
                  <c:v>125.6</c:v>
                </c:pt>
                <c:pt idx="1">
                  <c:v>9</c:v>
                </c:pt>
                <c:pt idx="2">
                  <c:v>17</c:v>
                </c:pt>
                <c:pt idx="3">
                  <c:v>15</c:v>
                </c:pt>
              </c:numCache>
            </c:numRef>
          </c:val>
          <c:extLst>
            <c:ext xmlns:c16="http://schemas.microsoft.com/office/drawing/2014/chart" uri="{C3380CC4-5D6E-409C-BE32-E72D297353CC}">
              <c16:uniqueId val="{00000000-58FE-49CE-BE6A-57CD12713D0B}"/>
            </c:ext>
          </c:extLst>
        </c:ser>
        <c:ser>
          <c:idx val="1"/>
          <c:order val="1"/>
          <c:tx>
            <c:strRef>
              <c:f>Sheet1!$C$1</c:f>
              <c:strCache>
                <c:ptCount val="1"/>
                <c:pt idx="0">
                  <c:v>Strategic</c:v>
                </c:pt>
              </c:strCache>
            </c:strRef>
          </c:tx>
          <c:spPr>
            <a:solidFill>
              <a:schemeClr val="accent2"/>
            </a:solidFill>
            <a:ln>
              <a:noFill/>
            </a:ln>
            <a:effectLst/>
          </c:spPr>
          <c:invertIfNegative val="0"/>
          <c:cat>
            <c:numRef>
              <c:f>Sheet1!$A$2:$A$5</c:f>
              <c:numCache>
                <c:formatCode>General</c:formatCode>
                <c:ptCount val="4"/>
                <c:pt idx="0">
                  <c:v>2022</c:v>
                </c:pt>
                <c:pt idx="1">
                  <c:v>2023</c:v>
                </c:pt>
                <c:pt idx="2">
                  <c:v>2024</c:v>
                </c:pt>
                <c:pt idx="3">
                  <c:v>2025</c:v>
                </c:pt>
              </c:numCache>
            </c:numRef>
          </c:cat>
          <c:val>
            <c:numRef>
              <c:f>Sheet1!$C$2:$C$5</c:f>
              <c:numCache>
                <c:formatCode>General</c:formatCode>
                <c:ptCount val="4"/>
                <c:pt idx="0">
                  <c:v>686.5</c:v>
                </c:pt>
                <c:pt idx="1">
                  <c:v>337.5</c:v>
                </c:pt>
                <c:pt idx="2">
                  <c:v>206</c:v>
                </c:pt>
                <c:pt idx="3">
                  <c:v>164</c:v>
                </c:pt>
              </c:numCache>
            </c:numRef>
          </c:val>
          <c:extLst>
            <c:ext xmlns:c16="http://schemas.microsoft.com/office/drawing/2014/chart" uri="{C3380CC4-5D6E-409C-BE32-E72D297353CC}">
              <c16:uniqueId val="{00000001-58FE-49CE-BE6A-57CD12713D0B}"/>
            </c:ext>
          </c:extLst>
        </c:ser>
        <c:dLbls>
          <c:showLegendKey val="0"/>
          <c:showVal val="0"/>
          <c:showCatName val="0"/>
          <c:showSerName val="0"/>
          <c:showPercent val="0"/>
          <c:showBubbleSize val="0"/>
        </c:dLbls>
        <c:gapWidth val="182"/>
        <c:axId val="718640232"/>
        <c:axId val="718641672"/>
      </c:barChart>
      <c:catAx>
        <c:axId val="718640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8641672"/>
        <c:crosses val="autoZero"/>
        <c:auto val="1"/>
        <c:lblAlgn val="ctr"/>
        <c:lblOffset val="100"/>
        <c:noMultiLvlLbl val="0"/>
      </c:catAx>
      <c:valAx>
        <c:axId val="718641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8640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a:t>Consultations and surveys:</a:t>
            </a:r>
            <a:r>
              <a:rPr lang="en-GB" sz="1400" baseline="0"/>
              <a:t> Q3 2025</a:t>
            </a:r>
            <a:endParaRPr lang="en-GB" sz="14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stacked"/>
        <c:varyColors val="0"/>
        <c:ser>
          <c:idx val="0"/>
          <c:order val="0"/>
          <c:tx>
            <c:strRef>
              <c:f>Sheet1!$B$1</c:f>
              <c:strCache>
                <c:ptCount val="1"/>
                <c:pt idx="0">
                  <c:v>Educators</c:v>
                </c:pt>
              </c:strCache>
            </c:strRef>
          </c:tx>
          <c:spPr>
            <a:solidFill>
              <a:schemeClr val="accent1"/>
            </a:solidFill>
            <a:ln>
              <a:noFill/>
            </a:ln>
            <a:effectLst/>
          </c:spPr>
          <c:invertIfNegative val="0"/>
          <c:cat>
            <c:strRef>
              <c:f>Sheet1!$A$2</c:f>
              <c:strCache>
                <c:ptCount val="1"/>
                <c:pt idx="0">
                  <c:v>Code guidance - Tranche two</c:v>
                </c:pt>
              </c:strCache>
            </c:strRef>
          </c:cat>
          <c:val>
            <c:numRef>
              <c:f>Sheet1!$B$2</c:f>
              <c:numCache>
                <c:formatCode>General</c:formatCode>
                <c:ptCount val="1"/>
                <c:pt idx="0">
                  <c:v>3</c:v>
                </c:pt>
              </c:numCache>
            </c:numRef>
          </c:val>
          <c:extLst>
            <c:ext xmlns:c16="http://schemas.microsoft.com/office/drawing/2014/chart" uri="{C3380CC4-5D6E-409C-BE32-E72D297353CC}">
              <c16:uniqueId val="{00000000-87A2-4D0D-8654-68183B948046}"/>
            </c:ext>
          </c:extLst>
        </c:ser>
        <c:ser>
          <c:idx val="1"/>
          <c:order val="1"/>
          <c:tx>
            <c:strRef>
              <c:f>Sheet1!$C$1</c:f>
              <c:strCache>
                <c:ptCount val="1"/>
                <c:pt idx="0">
                  <c:v>Representative groups</c:v>
                </c:pt>
              </c:strCache>
            </c:strRef>
          </c:tx>
          <c:spPr>
            <a:solidFill>
              <a:schemeClr val="accent2"/>
            </a:solidFill>
            <a:ln>
              <a:noFill/>
            </a:ln>
            <a:effectLst/>
          </c:spPr>
          <c:invertIfNegative val="0"/>
          <c:cat>
            <c:strRef>
              <c:f>Sheet1!$A$2</c:f>
              <c:strCache>
                <c:ptCount val="1"/>
                <c:pt idx="0">
                  <c:v>Code guidance - Tranche two</c:v>
                </c:pt>
              </c:strCache>
            </c:strRef>
          </c:cat>
          <c:val>
            <c:numRef>
              <c:f>Sheet1!$C$2</c:f>
              <c:numCache>
                <c:formatCode>General</c:formatCode>
                <c:ptCount val="1"/>
              </c:numCache>
            </c:numRef>
          </c:val>
          <c:extLst>
            <c:ext xmlns:c16="http://schemas.microsoft.com/office/drawing/2014/chart" uri="{C3380CC4-5D6E-409C-BE32-E72D297353CC}">
              <c16:uniqueId val="{00000001-87A2-4D0D-8654-68183B948046}"/>
            </c:ext>
          </c:extLst>
        </c:ser>
        <c:ser>
          <c:idx val="2"/>
          <c:order val="2"/>
          <c:tx>
            <c:strRef>
              <c:f>Sheet1!$D$1</c:f>
              <c:strCache>
                <c:ptCount val="1"/>
                <c:pt idx="0">
                  <c:v>Profession</c:v>
                </c:pt>
              </c:strCache>
            </c:strRef>
          </c:tx>
          <c:spPr>
            <a:solidFill>
              <a:schemeClr val="accent3"/>
            </a:solidFill>
            <a:ln>
              <a:noFill/>
            </a:ln>
            <a:effectLst/>
          </c:spPr>
          <c:invertIfNegative val="0"/>
          <c:cat>
            <c:strRef>
              <c:f>Sheet1!$A$2</c:f>
              <c:strCache>
                <c:ptCount val="1"/>
                <c:pt idx="0">
                  <c:v>Code guidance - Tranche two</c:v>
                </c:pt>
              </c:strCache>
            </c:strRef>
          </c:cat>
          <c:val>
            <c:numRef>
              <c:f>Sheet1!$D$2</c:f>
              <c:numCache>
                <c:formatCode>General</c:formatCode>
                <c:ptCount val="1"/>
                <c:pt idx="0">
                  <c:v>8</c:v>
                </c:pt>
              </c:numCache>
            </c:numRef>
          </c:val>
          <c:extLst>
            <c:ext xmlns:c16="http://schemas.microsoft.com/office/drawing/2014/chart" uri="{C3380CC4-5D6E-409C-BE32-E72D297353CC}">
              <c16:uniqueId val="{00000002-87A2-4D0D-8654-68183B948046}"/>
            </c:ext>
          </c:extLst>
        </c:ser>
        <c:ser>
          <c:idx val="3"/>
          <c:order val="3"/>
          <c:tx>
            <c:strRef>
              <c:f>Sheet1!$E$1</c:f>
              <c:strCache>
                <c:ptCount val="1"/>
                <c:pt idx="0">
                  <c:v>Trainees</c:v>
                </c:pt>
              </c:strCache>
            </c:strRef>
          </c:tx>
          <c:spPr>
            <a:solidFill>
              <a:schemeClr val="accent4"/>
            </a:solidFill>
            <a:ln>
              <a:noFill/>
            </a:ln>
            <a:effectLst/>
          </c:spPr>
          <c:invertIfNegative val="0"/>
          <c:cat>
            <c:strRef>
              <c:f>Sheet1!$A$2</c:f>
              <c:strCache>
                <c:ptCount val="1"/>
                <c:pt idx="0">
                  <c:v>Code guidance - Tranche two</c:v>
                </c:pt>
              </c:strCache>
            </c:strRef>
          </c:cat>
          <c:val>
            <c:numRef>
              <c:f>Sheet1!$E$2</c:f>
              <c:numCache>
                <c:formatCode>General</c:formatCode>
                <c:ptCount val="1"/>
              </c:numCache>
            </c:numRef>
          </c:val>
          <c:extLst>
            <c:ext xmlns:c16="http://schemas.microsoft.com/office/drawing/2014/chart" uri="{C3380CC4-5D6E-409C-BE32-E72D297353CC}">
              <c16:uniqueId val="{00000003-87A2-4D0D-8654-68183B948046}"/>
            </c:ext>
          </c:extLst>
        </c:ser>
        <c:ser>
          <c:idx val="4"/>
          <c:order val="4"/>
          <c:tx>
            <c:strRef>
              <c:f>Sheet1!$F$1</c:f>
              <c:strCache>
                <c:ptCount val="1"/>
                <c:pt idx="0">
                  <c:v>Other built env. Professionals</c:v>
                </c:pt>
              </c:strCache>
            </c:strRef>
          </c:tx>
          <c:spPr>
            <a:solidFill>
              <a:schemeClr val="accent5"/>
            </a:solidFill>
            <a:ln>
              <a:noFill/>
            </a:ln>
            <a:effectLst/>
          </c:spPr>
          <c:invertIfNegative val="0"/>
          <c:cat>
            <c:strRef>
              <c:f>Sheet1!$A$2</c:f>
              <c:strCache>
                <c:ptCount val="1"/>
                <c:pt idx="0">
                  <c:v>Code guidance - Tranche two</c:v>
                </c:pt>
              </c:strCache>
            </c:strRef>
          </c:cat>
          <c:val>
            <c:numRef>
              <c:f>Sheet1!$F$2</c:f>
              <c:numCache>
                <c:formatCode>General</c:formatCode>
                <c:ptCount val="1"/>
              </c:numCache>
            </c:numRef>
          </c:val>
          <c:extLst>
            <c:ext xmlns:c16="http://schemas.microsoft.com/office/drawing/2014/chart" uri="{C3380CC4-5D6E-409C-BE32-E72D297353CC}">
              <c16:uniqueId val="{00000004-87A2-4D0D-8654-68183B948046}"/>
            </c:ext>
          </c:extLst>
        </c:ser>
        <c:ser>
          <c:idx val="5"/>
          <c:order val="5"/>
          <c:tx>
            <c:strRef>
              <c:f>Sheet1!$G$1</c:f>
              <c:strCache>
                <c:ptCount val="1"/>
                <c:pt idx="0">
                  <c:v>Other</c:v>
                </c:pt>
              </c:strCache>
            </c:strRef>
          </c:tx>
          <c:spPr>
            <a:solidFill>
              <a:schemeClr val="accent6"/>
            </a:solidFill>
            <a:ln>
              <a:noFill/>
            </a:ln>
            <a:effectLst/>
          </c:spPr>
          <c:invertIfNegative val="0"/>
          <c:cat>
            <c:strRef>
              <c:f>Sheet1!$A$2</c:f>
              <c:strCache>
                <c:ptCount val="1"/>
                <c:pt idx="0">
                  <c:v>Code guidance - Tranche two</c:v>
                </c:pt>
              </c:strCache>
            </c:strRef>
          </c:cat>
          <c:val>
            <c:numRef>
              <c:f>Sheet1!$G$2</c:f>
              <c:numCache>
                <c:formatCode>General</c:formatCode>
                <c:ptCount val="1"/>
              </c:numCache>
            </c:numRef>
          </c:val>
          <c:extLst>
            <c:ext xmlns:c16="http://schemas.microsoft.com/office/drawing/2014/chart" uri="{C3380CC4-5D6E-409C-BE32-E72D297353CC}">
              <c16:uniqueId val="{00000000-3755-469C-8B7E-234908E90AB7}"/>
            </c:ext>
          </c:extLst>
        </c:ser>
        <c:dLbls>
          <c:showLegendKey val="0"/>
          <c:showVal val="0"/>
          <c:showCatName val="0"/>
          <c:showSerName val="0"/>
          <c:showPercent val="0"/>
          <c:showBubbleSize val="0"/>
        </c:dLbls>
        <c:gapWidth val="150"/>
        <c:overlap val="100"/>
        <c:axId val="253862296"/>
        <c:axId val="253862656"/>
      </c:barChart>
      <c:catAx>
        <c:axId val="253862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862656"/>
        <c:crosses val="autoZero"/>
        <c:auto val="1"/>
        <c:lblAlgn val="ctr"/>
        <c:lblOffset val="100"/>
        <c:noMultiLvlLbl val="0"/>
      </c:catAx>
      <c:valAx>
        <c:axId val="253862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862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ARB Insight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8354654511696806E-2"/>
          <c:y val="9.9309579870381123E-2"/>
          <c:w val="0.6374077681951239"/>
          <c:h val="0.85456597386198785"/>
        </c:manualLayout>
      </c:layout>
      <c:barChart>
        <c:barDir val="col"/>
        <c:grouping val="stacked"/>
        <c:varyColors val="0"/>
        <c:ser>
          <c:idx val="0"/>
          <c:order val="0"/>
          <c:tx>
            <c:strRef>
              <c:f>Sheet1!$B$1</c:f>
              <c:strCache>
                <c:ptCount val="1"/>
                <c:pt idx="0">
                  <c:v>Opened and clicked</c:v>
                </c:pt>
              </c:strCache>
            </c:strRef>
          </c:tx>
          <c:spPr>
            <a:solidFill>
              <a:schemeClr val="accent1"/>
            </a:solidFill>
            <a:ln>
              <a:noFill/>
            </a:ln>
            <a:effectLst/>
          </c:spPr>
          <c:invertIfNegative val="0"/>
          <c:cat>
            <c:strRef>
              <c:f>Sheet1!$A$2:$A$4</c:f>
              <c:strCache>
                <c:ptCount val="3"/>
                <c:pt idx="0">
                  <c:v>February</c:v>
                </c:pt>
                <c:pt idx="1">
                  <c:v>June</c:v>
                </c:pt>
                <c:pt idx="2">
                  <c:v>July</c:v>
                </c:pt>
              </c:strCache>
            </c:strRef>
          </c:cat>
          <c:val>
            <c:numRef>
              <c:f>Sheet1!$B$2:$B$4</c:f>
              <c:numCache>
                <c:formatCode>General</c:formatCode>
                <c:ptCount val="3"/>
                <c:pt idx="0">
                  <c:v>1066</c:v>
                </c:pt>
                <c:pt idx="1">
                  <c:v>1431</c:v>
                </c:pt>
                <c:pt idx="2">
                  <c:v>1534</c:v>
                </c:pt>
              </c:numCache>
            </c:numRef>
          </c:val>
          <c:extLst>
            <c:ext xmlns:c16="http://schemas.microsoft.com/office/drawing/2014/chart" uri="{C3380CC4-5D6E-409C-BE32-E72D297353CC}">
              <c16:uniqueId val="{00000000-4727-483D-A339-F6D858904AE1}"/>
            </c:ext>
          </c:extLst>
        </c:ser>
        <c:ser>
          <c:idx val="1"/>
          <c:order val="1"/>
          <c:tx>
            <c:strRef>
              <c:f>Sheet1!$C$1</c:f>
              <c:strCache>
                <c:ptCount val="1"/>
                <c:pt idx="0">
                  <c:v>Opened</c:v>
                </c:pt>
              </c:strCache>
            </c:strRef>
          </c:tx>
          <c:spPr>
            <a:solidFill>
              <a:schemeClr val="accent2"/>
            </a:solidFill>
            <a:ln>
              <a:noFill/>
            </a:ln>
            <a:effectLst/>
          </c:spPr>
          <c:invertIfNegative val="0"/>
          <c:cat>
            <c:strRef>
              <c:f>Sheet1!$A$2:$A$4</c:f>
              <c:strCache>
                <c:ptCount val="3"/>
                <c:pt idx="0">
                  <c:v>February</c:v>
                </c:pt>
                <c:pt idx="1">
                  <c:v>June</c:v>
                </c:pt>
                <c:pt idx="2">
                  <c:v>July</c:v>
                </c:pt>
              </c:strCache>
            </c:strRef>
          </c:cat>
          <c:val>
            <c:numRef>
              <c:f>Sheet1!$C$2:$C$4</c:f>
              <c:numCache>
                <c:formatCode>General</c:formatCode>
                <c:ptCount val="3"/>
                <c:pt idx="0" formatCode="#,##0">
                  <c:v>26430</c:v>
                </c:pt>
                <c:pt idx="1">
                  <c:v>24986</c:v>
                </c:pt>
                <c:pt idx="2">
                  <c:v>22505</c:v>
                </c:pt>
              </c:numCache>
            </c:numRef>
          </c:val>
          <c:extLst>
            <c:ext xmlns:c16="http://schemas.microsoft.com/office/drawing/2014/chart" uri="{C3380CC4-5D6E-409C-BE32-E72D297353CC}">
              <c16:uniqueId val="{00000001-4727-483D-A339-F6D858904AE1}"/>
            </c:ext>
          </c:extLst>
        </c:ser>
        <c:ser>
          <c:idx val="2"/>
          <c:order val="2"/>
          <c:tx>
            <c:strRef>
              <c:f>Sheet1!$D$1</c:f>
              <c:strCache>
                <c:ptCount val="1"/>
                <c:pt idx="0">
                  <c:v>Total sent</c:v>
                </c:pt>
              </c:strCache>
            </c:strRef>
          </c:tx>
          <c:spPr>
            <a:solidFill>
              <a:schemeClr val="accent3"/>
            </a:solidFill>
            <a:ln>
              <a:noFill/>
            </a:ln>
            <a:effectLst/>
          </c:spPr>
          <c:invertIfNegative val="0"/>
          <c:cat>
            <c:strRef>
              <c:f>Sheet1!$A$2:$A$4</c:f>
              <c:strCache>
                <c:ptCount val="3"/>
                <c:pt idx="0">
                  <c:v>February</c:v>
                </c:pt>
                <c:pt idx="1">
                  <c:v>June</c:v>
                </c:pt>
                <c:pt idx="2">
                  <c:v>July</c:v>
                </c:pt>
              </c:strCache>
            </c:strRef>
          </c:cat>
          <c:val>
            <c:numRef>
              <c:f>Sheet1!$D$2:$D$4</c:f>
              <c:numCache>
                <c:formatCode>General</c:formatCode>
                <c:ptCount val="3"/>
                <c:pt idx="0" formatCode="#,##0">
                  <c:v>13146</c:v>
                </c:pt>
                <c:pt idx="1">
                  <c:v>12458</c:v>
                </c:pt>
                <c:pt idx="2">
                  <c:v>14694</c:v>
                </c:pt>
              </c:numCache>
            </c:numRef>
          </c:val>
          <c:extLst>
            <c:ext xmlns:c16="http://schemas.microsoft.com/office/drawing/2014/chart" uri="{C3380CC4-5D6E-409C-BE32-E72D297353CC}">
              <c16:uniqueId val="{00000002-4727-483D-A339-F6D858904AE1}"/>
            </c:ext>
          </c:extLst>
        </c:ser>
        <c:dLbls>
          <c:showLegendKey val="0"/>
          <c:showVal val="0"/>
          <c:showCatName val="0"/>
          <c:showSerName val="0"/>
          <c:showPercent val="0"/>
          <c:showBubbleSize val="0"/>
        </c:dLbls>
        <c:gapWidth val="150"/>
        <c:overlap val="100"/>
        <c:axId val="1357911792"/>
        <c:axId val="1357908192"/>
      </c:barChart>
      <c:lineChart>
        <c:grouping val="standard"/>
        <c:varyColors val="0"/>
        <c:ser>
          <c:idx val="3"/>
          <c:order val="3"/>
          <c:tx>
            <c:strRef>
              <c:f>Sheet1!$E$1</c:f>
              <c:strCache>
                <c:ptCount val="1"/>
                <c:pt idx="0">
                  <c:v>2022 average opened and clicked</c:v>
                </c:pt>
              </c:strCache>
            </c:strRef>
          </c:tx>
          <c:spPr>
            <a:ln w="28575" cap="rnd">
              <a:solidFill>
                <a:schemeClr val="accent5"/>
              </a:solidFill>
              <a:prstDash val="dash"/>
              <a:round/>
            </a:ln>
            <a:effectLst/>
          </c:spPr>
          <c:marker>
            <c:symbol val="none"/>
          </c:marker>
          <c:cat>
            <c:strRef>
              <c:f>Sheet1!$A$2:$A$4</c:f>
              <c:strCache>
                <c:ptCount val="3"/>
                <c:pt idx="0">
                  <c:v>February</c:v>
                </c:pt>
                <c:pt idx="1">
                  <c:v>June</c:v>
                </c:pt>
                <c:pt idx="2">
                  <c:v>July</c:v>
                </c:pt>
              </c:strCache>
            </c:strRef>
          </c:cat>
          <c:val>
            <c:numRef>
              <c:f>Sheet1!$E$2:$E$4</c:f>
              <c:numCache>
                <c:formatCode>#,##0</c:formatCode>
                <c:ptCount val="3"/>
                <c:pt idx="0">
                  <c:v>3027</c:v>
                </c:pt>
                <c:pt idx="1">
                  <c:v>3027</c:v>
                </c:pt>
                <c:pt idx="2" formatCode="General">
                  <c:v>3027</c:v>
                </c:pt>
              </c:numCache>
            </c:numRef>
          </c:val>
          <c:smooth val="0"/>
          <c:extLst>
            <c:ext xmlns:c16="http://schemas.microsoft.com/office/drawing/2014/chart" uri="{C3380CC4-5D6E-409C-BE32-E72D297353CC}">
              <c16:uniqueId val="{0000000A-756E-49E6-9295-A155BA32FF83}"/>
            </c:ext>
          </c:extLst>
        </c:ser>
        <c:ser>
          <c:idx val="4"/>
          <c:order val="4"/>
          <c:tx>
            <c:strRef>
              <c:f>Sheet1!$F$1</c:f>
              <c:strCache>
                <c:ptCount val="1"/>
                <c:pt idx="0">
                  <c:v>2023 average opened and clicked</c:v>
                </c:pt>
              </c:strCache>
            </c:strRef>
          </c:tx>
          <c:spPr>
            <a:ln w="28575" cap="rnd">
              <a:solidFill>
                <a:schemeClr val="accent4"/>
              </a:solidFill>
              <a:prstDash val="dash"/>
              <a:round/>
            </a:ln>
            <a:effectLst/>
          </c:spPr>
          <c:marker>
            <c:symbol val="none"/>
          </c:marker>
          <c:cat>
            <c:strRef>
              <c:f>Sheet1!$A$2:$A$4</c:f>
              <c:strCache>
                <c:ptCount val="3"/>
                <c:pt idx="0">
                  <c:v>February</c:v>
                </c:pt>
                <c:pt idx="1">
                  <c:v>June</c:v>
                </c:pt>
                <c:pt idx="2">
                  <c:v>July</c:v>
                </c:pt>
              </c:strCache>
            </c:strRef>
          </c:cat>
          <c:val>
            <c:numRef>
              <c:f>Sheet1!$F$2:$F$4</c:f>
              <c:numCache>
                <c:formatCode>General</c:formatCode>
                <c:ptCount val="3"/>
                <c:pt idx="0">
                  <c:v>2545</c:v>
                </c:pt>
                <c:pt idx="1">
                  <c:v>2545</c:v>
                </c:pt>
                <c:pt idx="2">
                  <c:v>2545</c:v>
                </c:pt>
              </c:numCache>
            </c:numRef>
          </c:val>
          <c:smooth val="0"/>
          <c:extLst>
            <c:ext xmlns:c16="http://schemas.microsoft.com/office/drawing/2014/chart" uri="{C3380CC4-5D6E-409C-BE32-E72D297353CC}">
              <c16:uniqueId val="{0000000B-756E-49E6-9295-A155BA32FF83}"/>
            </c:ext>
          </c:extLst>
        </c:ser>
        <c:ser>
          <c:idx val="5"/>
          <c:order val="5"/>
          <c:tx>
            <c:strRef>
              <c:f>Sheet1!$G$1</c:f>
              <c:strCache>
                <c:ptCount val="1"/>
                <c:pt idx="0">
                  <c:v>2024 average opened and clicked</c:v>
                </c:pt>
              </c:strCache>
            </c:strRef>
          </c:tx>
          <c:spPr>
            <a:ln w="28575" cap="rnd">
              <a:solidFill>
                <a:schemeClr val="accent6"/>
              </a:solidFill>
              <a:prstDash val="dash"/>
              <a:round/>
            </a:ln>
            <a:effectLst/>
          </c:spPr>
          <c:marker>
            <c:symbol val="none"/>
          </c:marker>
          <c:cat>
            <c:strRef>
              <c:f>Sheet1!$A$2:$A$4</c:f>
              <c:strCache>
                <c:ptCount val="3"/>
                <c:pt idx="0">
                  <c:v>February</c:v>
                </c:pt>
                <c:pt idx="1">
                  <c:v>June</c:v>
                </c:pt>
                <c:pt idx="2">
                  <c:v>July</c:v>
                </c:pt>
              </c:strCache>
            </c:strRef>
          </c:cat>
          <c:val>
            <c:numRef>
              <c:f>Sheet1!$G$2:$G$4</c:f>
              <c:numCache>
                <c:formatCode>General</c:formatCode>
                <c:ptCount val="3"/>
                <c:pt idx="0">
                  <c:v>1742</c:v>
                </c:pt>
                <c:pt idx="1">
                  <c:v>1742</c:v>
                </c:pt>
                <c:pt idx="2">
                  <c:v>1742</c:v>
                </c:pt>
              </c:numCache>
            </c:numRef>
          </c:val>
          <c:smooth val="0"/>
          <c:extLst>
            <c:ext xmlns:c16="http://schemas.microsoft.com/office/drawing/2014/chart" uri="{C3380CC4-5D6E-409C-BE32-E72D297353CC}">
              <c16:uniqueId val="{0000000D-756E-49E6-9295-A155BA32FF83}"/>
            </c:ext>
          </c:extLst>
        </c:ser>
        <c:ser>
          <c:idx val="6"/>
          <c:order val="6"/>
          <c:tx>
            <c:strRef>
              <c:f>Sheet1!$H$1</c:f>
              <c:strCache>
                <c:ptCount val="1"/>
                <c:pt idx="0">
                  <c:v>2022 average opened</c:v>
                </c:pt>
              </c:strCache>
            </c:strRef>
          </c:tx>
          <c:spPr>
            <a:ln w="28575" cap="rnd">
              <a:solidFill>
                <a:schemeClr val="accent5"/>
              </a:solidFill>
              <a:round/>
            </a:ln>
            <a:effectLst/>
          </c:spPr>
          <c:marker>
            <c:symbol val="none"/>
          </c:marker>
          <c:cat>
            <c:strRef>
              <c:f>Sheet1!$A$2:$A$4</c:f>
              <c:strCache>
                <c:ptCount val="3"/>
                <c:pt idx="0">
                  <c:v>February</c:v>
                </c:pt>
                <c:pt idx="1">
                  <c:v>June</c:v>
                </c:pt>
                <c:pt idx="2">
                  <c:v>July</c:v>
                </c:pt>
              </c:strCache>
            </c:strRef>
          </c:cat>
          <c:val>
            <c:numRef>
              <c:f>Sheet1!$H$2:$H$4</c:f>
              <c:numCache>
                <c:formatCode>General</c:formatCode>
                <c:ptCount val="3"/>
                <c:pt idx="0">
                  <c:v>20597</c:v>
                </c:pt>
                <c:pt idx="1">
                  <c:v>20597</c:v>
                </c:pt>
                <c:pt idx="2">
                  <c:v>20597</c:v>
                </c:pt>
              </c:numCache>
            </c:numRef>
          </c:val>
          <c:smooth val="0"/>
          <c:extLst>
            <c:ext xmlns:c16="http://schemas.microsoft.com/office/drawing/2014/chart" uri="{C3380CC4-5D6E-409C-BE32-E72D297353CC}">
              <c16:uniqueId val="{0000000E-756E-49E6-9295-A155BA32FF83}"/>
            </c:ext>
          </c:extLst>
        </c:ser>
        <c:ser>
          <c:idx val="7"/>
          <c:order val="7"/>
          <c:tx>
            <c:strRef>
              <c:f>Sheet1!$I$1</c:f>
              <c:strCache>
                <c:ptCount val="1"/>
                <c:pt idx="0">
                  <c:v>2023 average opened</c:v>
                </c:pt>
              </c:strCache>
            </c:strRef>
          </c:tx>
          <c:spPr>
            <a:ln w="28575" cap="rnd">
              <a:solidFill>
                <a:schemeClr val="accent4"/>
              </a:solidFill>
              <a:round/>
            </a:ln>
            <a:effectLst/>
          </c:spPr>
          <c:marker>
            <c:symbol val="none"/>
          </c:marker>
          <c:cat>
            <c:strRef>
              <c:f>Sheet1!$A$2:$A$4</c:f>
              <c:strCache>
                <c:ptCount val="3"/>
                <c:pt idx="0">
                  <c:v>February</c:v>
                </c:pt>
                <c:pt idx="1">
                  <c:v>June</c:v>
                </c:pt>
                <c:pt idx="2">
                  <c:v>July</c:v>
                </c:pt>
              </c:strCache>
            </c:strRef>
          </c:cat>
          <c:val>
            <c:numRef>
              <c:f>Sheet1!$I$2:$I$4</c:f>
              <c:numCache>
                <c:formatCode>General</c:formatCode>
                <c:ptCount val="3"/>
                <c:pt idx="0">
                  <c:v>22740</c:v>
                </c:pt>
                <c:pt idx="1">
                  <c:v>22740</c:v>
                </c:pt>
                <c:pt idx="2">
                  <c:v>22740</c:v>
                </c:pt>
              </c:numCache>
            </c:numRef>
          </c:val>
          <c:smooth val="0"/>
          <c:extLst>
            <c:ext xmlns:c16="http://schemas.microsoft.com/office/drawing/2014/chart" uri="{C3380CC4-5D6E-409C-BE32-E72D297353CC}">
              <c16:uniqueId val="{00000000-3B06-458A-8E31-825112B5433A}"/>
            </c:ext>
          </c:extLst>
        </c:ser>
        <c:ser>
          <c:idx val="8"/>
          <c:order val="8"/>
          <c:tx>
            <c:strRef>
              <c:f>Sheet1!$J$1</c:f>
              <c:strCache>
                <c:ptCount val="1"/>
                <c:pt idx="0">
                  <c:v>2024 average opened</c:v>
                </c:pt>
              </c:strCache>
            </c:strRef>
          </c:tx>
          <c:spPr>
            <a:ln w="28575" cap="rnd">
              <a:solidFill>
                <a:schemeClr val="accent6"/>
              </a:solidFill>
              <a:bevel/>
              <a:headEnd w="lg" len="lg"/>
              <a:tailEnd w="lg" len="lg"/>
            </a:ln>
            <a:effectLst/>
          </c:spPr>
          <c:marker>
            <c:symbol val="none"/>
          </c:marker>
          <c:cat>
            <c:strRef>
              <c:f>Sheet1!$A$2:$A$4</c:f>
              <c:strCache>
                <c:ptCount val="3"/>
                <c:pt idx="0">
                  <c:v>February</c:v>
                </c:pt>
                <c:pt idx="1">
                  <c:v>June</c:v>
                </c:pt>
                <c:pt idx="2">
                  <c:v>July</c:v>
                </c:pt>
              </c:strCache>
            </c:strRef>
          </c:cat>
          <c:val>
            <c:numRef>
              <c:f>Sheet1!$J$2:$J$4</c:f>
              <c:numCache>
                <c:formatCode>General</c:formatCode>
                <c:ptCount val="3"/>
                <c:pt idx="0">
                  <c:v>25474</c:v>
                </c:pt>
                <c:pt idx="1">
                  <c:v>25474</c:v>
                </c:pt>
                <c:pt idx="2">
                  <c:v>25474</c:v>
                </c:pt>
              </c:numCache>
            </c:numRef>
          </c:val>
          <c:smooth val="0"/>
          <c:extLst>
            <c:ext xmlns:c16="http://schemas.microsoft.com/office/drawing/2014/chart" uri="{C3380CC4-5D6E-409C-BE32-E72D297353CC}">
              <c16:uniqueId val="{00000001-3B06-458A-8E31-825112B5433A}"/>
            </c:ext>
          </c:extLst>
        </c:ser>
        <c:dLbls>
          <c:showLegendKey val="0"/>
          <c:showVal val="0"/>
          <c:showCatName val="0"/>
          <c:showSerName val="0"/>
          <c:showPercent val="0"/>
          <c:showBubbleSize val="0"/>
        </c:dLbls>
        <c:marker val="1"/>
        <c:smooth val="0"/>
        <c:axId val="1357911792"/>
        <c:axId val="1357908192"/>
      </c:lineChart>
      <c:catAx>
        <c:axId val="135791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908192"/>
        <c:crosses val="autoZero"/>
        <c:auto val="1"/>
        <c:lblAlgn val="ctr"/>
        <c:lblOffset val="100"/>
        <c:noMultiLvlLbl val="0"/>
      </c:catAx>
      <c:valAx>
        <c:axId val="1357908192"/>
        <c:scaling>
          <c:orientation val="minMax"/>
          <c:max val="48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911792"/>
        <c:crosses val="autoZero"/>
        <c:crossBetween val="between"/>
      </c:valAx>
      <c:spPr>
        <a:noFill/>
        <a:ln>
          <a:noFill/>
        </a:ln>
        <a:effectLst/>
      </c:spPr>
    </c:plotArea>
    <c:legend>
      <c:legendPos val="r"/>
      <c:layout>
        <c:manualLayout>
          <c:xMode val="edge"/>
          <c:yMode val="edge"/>
          <c:x val="0.75137347017071143"/>
          <c:y val="0.39690411001266607"/>
          <c:w val="0.24489418841283836"/>
          <c:h val="0.393335555070348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aseline="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Media stories and Sentiment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Positive</c:v>
                </c:pt>
              </c:strCache>
            </c:strRef>
          </c:tx>
          <c:spPr>
            <a:solidFill>
              <a:schemeClr val="accent1"/>
            </a:solidFill>
            <a:ln>
              <a:noFill/>
            </a:ln>
            <a:effectLst/>
          </c:spPr>
          <c:invertIfNegative val="0"/>
          <c:cat>
            <c:strRef>
              <c:f>Sheet1!$A$2:$A$7</c:f>
              <c:strCache>
                <c:ptCount val="6"/>
                <c:pt idx="0">
                  <c:v>2022 (quarter average)</c:v>
                </c:pt>
                <c:pt idx="1">
                  <c:v>2023 (quarter average)</c:v>
                </c:pt>
                <c:pt idx="2">
                  <c:v>2024 (quarter average)</c:v>
                </c:pt>
                <c:pt idx="3">
                  <c:v>Q1 2025</c:v>
                </c:pt>
                <c:pt idx="4">
                  <c:v>Q2 2025</c:v>
                </c:pt>
                <c:pt idx="5">
                  <c:v>Q3 2025</c:v>
                </c:pt>
              </c:strCache>
            </c:strRef>
          </c:cat>
          <c:val>
            <c:numRef>
              <c:f>Sheet1!$B$2:$B$7</c:f>
              <c:numCache>
                <c:formatCode>General</c:formatCode>
                <c:ptCount val="6"/>
                <c:pt idx="0">
                  <c:v>11</c:v>
                </c:pt>
                <c:pt idx="1">
                  <c:v>8.5</c:v>
                </c:pt>
                <c:pt idx="2">
                  <c:v>7.5</c:v>
                </c:pt>
                <c:pt idx="3">
                  <c:v>1</c:v>
                </c:pt>
                <c:pt idx="4">
                  <c:v>19</c:v>
                </c:pt>
                <c:pt idx="5">
                  <c:v>29</c:v>
                </c:pt>
              </c:numCache>
            </c:numRef>
          </c:val>
          <c:extLst>
            <c:ext xmlns:c16="http://schemas.microsoft.com/office/drawing/2014/chart" uri="{C3380CC4-5D6E-409C-BE32-E72D297353CC}">
              <c16:uniqueId val="{00000000-1B1A-4CDB-9259-CCAAFE5FA343}"/>
            </c:ext>
          </c:extLst>
        </c:ser>
        <c:ser>
          <c:idx val="1"/>
          <c:order val="1"/>
          <c:tx>
            <c:strRef>
              <c:f>Sheet1!$C$1</c:f>
              <c:strCache>
                <c:ptCount val="1"/>
                <c:pt idx="0">
                  <c:v>Neutral</c:v>
                </c:pt>
              </c:strCache>
            </c:strRef>
          </c:tx>
          <c:spPr>
            <a:solidFill>
              <a:schemeClr val="accent2"/>
            </a:solidFill>
            <a:ln>
              <a:noFill/>
            </a:ln>
            <a:effectLst/>
          </c:spPr>
          <c:invertIfNegative val="0"/>
          <c:cat>
            <c:strRef>
              <c:f>Sheet1!$A$2:$A$7</c:f>
              <c:strCache>
                <c:ptCount val="6"/>
                <c:pt idx="0">
                  <c:v>2022 (quarter average)</c:v>
                </c:pt>
                <c:pt idx="1">
                  <c:v>2023 (quarter average)</c:v>
                </c:pt>
                <c:pt idx="2">
                  <c:v>2024 (quarter average)</c:v>
                </c:pt>
                <c:pt idx="3">
                  <c:v>Q1 2025</c:v>
                </c:pt>
                <c:pt idx="4">
                  <c:v>Q2 2025</c:v>
                </c:pt>
                <c:pt idx="5">
                  <c:v>Q3 2025</c:v>
                </c:pt>
              </c:strCache>
            </c:strRef>
          </c:cat>
          <c:val>
            <c:numRef>
              <c:f>Sheet1!$C$2:$C$7</c:f>
              <c:numCache>
                <c:formatCode>General</c:formatCode>
                <c:ptCount val="6"/>
                <c:pt idx="0">
                  <c:v>16.5</c:v>
                </c:pt>
                <c:pt idx="1">
                  <c:v>16.75</c:v>
                </c:pt>
                <c:pt idx="2">
                  <c:v>22.5</c:v>
                </c:pt>
                <c:pt idx="3">
                  <c:v>27</c:v>
                </c:pt>
                <c:pt idx="4">
                  <c:v>34</c:v>
                </c:pt>
                <c:pt idx="5">
                  <c:v>10</c:v>
                </c:pt>
              </c:numCache>
            </c:numRef>
          </c:val>
          <c:extLst>
            <c:ext xmlns:c16="http://schemas.microsoft.com/office/drawing/2014/chart" uri="{C3380CC4-5D6E-409C-BE32-E72D297353CC}">
              <c16:uniqueId val="{00000001-1B1A-4CDB-9259-CCAAFE5FA343}"/>
            </c:ext>
          </c:extLst>
        </c:ser>
        <c:ser>
          <c:idx val="2"/>
          <c:order val="2"/>
          <c:tx>
            <c:strRef>
              <c:f>Sheet1!$D$1</c:f>
              <c:strCache>
                <c:ptCount val="1"/>
                <c:pt idx="0">
                  <c:v>Negative</c:v>
                </c:pt>
              </c:strCache>
            </c:strRef>
          </c:tx>
          <c:spPr>
            <a:solidFill>
              <a:schemeClr val="accent3"/>
            </a:solidFill>
            <a:ln>
              <a:noFill/>
            </a:ln>
            <a:effectLst/>
          </c:spPr>
          <c:invertIfNegative val="0"/>
          <c:cat>
            <c:strRef>
              <c:f>Sheet1!$A$2:$A$7</c:f>
              <c:strCache>
                <c:ptCount val="6"/>
                <c:pt idx="0">
                  <c:v>2022 (quarter average)</c:v>
                </c:pt>
                <c:pt idx="1">
                  <c:v>2023 (quarter average)</c:v>
                </c:pt>
                <c:pt idx="2">
                  <c:v>2024 (quarter average)</c:v>
                </c:pt>
                <c:pt idx="3">
                  <c:v>Q1 2025</c:v>
                </c:pt>
                <c:pt idx="4">
                  <c:v>Q2 2025</c:v>
                </c:pt>
                <c:pt idx="5">
                  <c:v>Q3 2025</c:v>
                </c:pt>
              </c:strCache>
            </c:strRef>
          </c:cat>
          <c:val>
            <c:numRef>
              <c:f>Sheet1!$D$2:$D$7</c:f>
              <c:numCache>
                <c:formatCode>General</c:formatCode>
                <c:ptCount val="6"/>
                <c:pt idx="0">
                  <c:v>1</c:v>
                </c:pt>
                <c:pt idx="1">
                  <c:v>8.25</c:v>
                </c:pt>
                <c:pt idx="2">
                  <c:v>3</c:v>
                </c:pt>
                <c:pt idx="3">
                  <c:v>7</c:v>
                </c:pt>
                <c:pt idx="4">
                  <c:v>6</c:v>
                </c:pt>
                <c:pt idx="5">
                  <c:v>0</c:v>
                </c:pt>
              </c:numCache>
            </c:numRef>
          </c:val>
          <c:extLst>
            <c:ext xmlns:c16="http://schemas.microsoft.com/office/drawing/2014/chart" uri="{C3380CC4-5D6E-409C-BE32-E72D297353CC}">
              <c16:uniqueId val="{00000002-1B1A-4CDB-9259-CCAAFE5FA343}"/>
            </c:ext>
          </c:extLst>
        </c:ser>
        <c:dLbls>
          <c:showLegendKey val="0"/>
          <c:showVal val="0"/>
          <c:showCatName val="0"/>
          <c:showSerName val="0"/>
          <c:showPercent val="0"/>
          <c:showBubbleSize val="0"/>
        </c:dLbls>
        <c:gapWidth val="219"/>
        <c:overlap val="100"/>
        <c:axId val="1369206840"/>
        <c:axId val="1369209360"/>
      </c:barChart>
      <c:lineChart>
        <c:grouping val="standard"/>
        <c:varyColors val="0"/>
        <c:ser>
          <c:idx val="3"/>
          <c:order val="3"/>
          <c:tx>
            <c:strRef>
              <c:f>Sheet1!$E$1</c:f>
              <c:strCache>
                <c:ptCount val="1"/>
                <c:pt idx="0">
                  <c:v>Key messages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Sheet1!$A$2:$A$7</c:f>
              <c:strCache>
                <c:ptCount val="6"/>
                <c:pt idx="0">
                  <c:v>2022 (quarter average)</c:v>
                </c:pt>
                <c:pt idx="1">
                  <c:v>2023 (quarter average)</c:v>
                </c:pt>
                <c:pt idx="2">
                  <c:v>2024 (quarter average)</c:v>
                </c:pt>
                <c:pt idx="3">
                  <c:v>Q1 2025</c:v>
                </c:pt>
                <c:pt idx="4">
                  <c:v>Q2 2025</c:v>
                </c:pt>
                <c:pt idx="5">
                  <c:v>Q3 2025</c:v>
                </c:pt>
              </c:strCache>
            </c:strRef>
          </c:cat>
          <c:val>
            <c:numRef>
              <c:f>Sheet1!$E$2:$E$7</c:f>
              <c:numCache>
                <c:formatCode>General</c:formatCode>
                <c:ptCount val="6"/>
                <c:pt idx="0">
                  <c:v>11</c:v>
                </c:pt>
                <c:pt idx="1">
                  <c:v>21</c:v>
                </c:pt>
                <c:pt idx="2">
                  <c:v>17.5</c:v>
                </c:pt>
                <c:pt idx="3">
                  <c:v>7</c:v>
                </c:pt>
                <c:pt idx="4">
                  <c:v>35</c:v>
                </c:pt>
                <c:pt idx="5">
                  <c:v>39</c:v>
                </c:pt>
              </c:numCache>
            </c:numRef>
          </c:val>
          <c:smooth val="0"/>
          <c:extLst>
            <c:ext xmlns:c16="http://schemas.microsoft.com/office/drawing/2014/chart" uri="{C3380CC4-5D6E-409C-BE32-E72D297353CC}">
              <c16:uniqueId val="{00000000-9022-43B9-90AA-31B5B311CB4F}"/>
            </c:ext>
          </c:extLst>
        </c:ser>
        <c:dLbls>
          <c:showLegendKey val="0"/>
          <c:showVal val="0"/>
          <c:showCatName val="0"/>
          <c:showSerName val="0"/>
          <c:showPercent val="0"/>
          <c:showBubbleSize val="0"/>
        </c:dLbls>
        <c:marker val="1"/>
        <c:smooth val="0"/>
        <c:axId val="1369206840"/>
        <c:axId val="1369209360"/>
      </c:lineChart>
      <c:catAx>
        <c:axId val="1369206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9209360"/>
        <c:crosses val="autoZero"/>
        <c:auto val="1"/>
        <c:lblAlgn val="ctr"/>
        <c:lblOffset val="100"/>
        <c:noMultiLvlLbl val="0"/>
      </c:catAx>
      <c:valAx>
        <c:axId val="136920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9206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KPI compliance</a:t>
            </a:r>
          </a:p>
        </c:rich>
      </c:tx>
      <c:layout>
        <c:manualLayout>
          <c:xMode val="edge"/>
          <c:yMode val="edge"/>
          <c:x val="0.39642960110761782"/>
          <c:y val="2.54618042862708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'Balance Scorecard KPI'!$L$4</c:f>
              <c:strCache>
                <c:ptCount val="1"/>
                <c:pt idx="0">
                  <c:v>Investigations</c:v>
                </c:pt>
              </c:strCache>
            </c:strRef>
          </c:tx>
          <c:spPr>
            <a:ln w="15875" cap="rnd">
              <a:solidFill>
                <a:schemeClr val="accent1"/>
              </a:solidFill>
              <a:prstDash val="dash"/>
              <a:round/>
            </a:ln>
            <a:effectLst/>
          </c:spPr>
          <c:marker>
            <c:symbol val="none"/>
          </c:marker>
          <c:cat>
            <c:strRef>
              <c:f>'Balance Scorecard KPI'!$M$3:$P$3</c:f>
              <c:strCache>
                <c:ptCount val="4"/>
                <c:pt idx="0">
                  <c:v>Q4 2024</c:v>
                </c:pt>
                <c:pt idx="1">
                  <c:v>Q1 2025</c:v>
                </c:pt>
                <c:pt idx="2">
                  <c:v>Q2 2025</c:v>
                </c:pt>
                <c:pt idx="3">
                  <c:v>Q3 2025</c:v>
                </c:pt>
              </c:strCache>
            </c:strRef>
          </c:cat>
          <c:val>
            <c:numRef>
              <c:f>'Balance Scorecard KPI'!$M$4:$P$4</c:f>
              <c:numCache>
                <c:formatCode>General</c:formatCode>
                <c:ptCount val="4"/>
                <c:pt idx="0" formatCode="0">
                  <c:v>79</c:v>
                </c:pt>
                <c:pt idx="1">
                  <c:v>71</c:v>
                </c:pt>
                <c:pt idx="2">
                  <c:v>74</c:v>
                </c:pt>
                <c:pt idx="3">
                  <c:v>86</c:v>
                </c:pt>
              </c:numCache>
            </c:numRef>
          </c:val>
          <c:smooth val="0"/>
          <c:extLst>
            <c:ext xmlns:c16="http://schemas.microsoft.com/office/drawing/2014/chart" uri="{C3380CC4-5D6E-409C-BE32-E72D297353CC}">
              <c16:uniqueId val="{00000000-FE3D-413B-A7E5-EBCACAFB3E25}"/>
            </c:ext>
          </c:extLst>
        </c:ser>
        <c:ser>
          <c:idx val="1"/>
          <c:order val="1"/>
          <c:tx>
            <c:strRef>
              <c:f>'Balance Scorecard KPI'!$L$5</c:f>
              <c:strCache>
                <c:ptCount val="1"/>
                <c:pt idx="0">
                  <c:v>IP</c:v>
                </c:pt>
              </c:strCache>
            </c:strRef>
          </c:tx>
          <c:spPr>
            <a:ln w="15875" cap="rnd">
              <a:solidFill>
                <a:schemeClr val="accent2"/>
              </a:solidFill>
              <a:prstDash val="dash"/>
              <a:round/>
            </a:ln>
            <a:effectLst/>
          </c:spPr>
          <c:marker>
            <c:symbol val="none"/>
          </c:marker>
          <c:cat>
            <c:strRef>
              <c:f>'Balance Scorecard KPI'!$M$3:$P$3</c:f>
              <c:strCache>
                <c:ptCount val="4"/>
                <c:pt idx="0">
                  <c:v>Q4 2024</c:v>
                </c:pt>
                <c:pt idx="1">
                  <c:v>Q1 2025</c:v>
                </c:pt>
                <c:pt idx="2">
                  <c:v>Q2 2025</c:v>
                </c:pt>
                <c:pt idx="3">
                  <c:v>Q3 2025</c:v>
                </c:pt>
              </c:strCache>
            </c:strRef>
          </c:cat>
          <c:val>
            <c:numRef>
              <c:f>'Balance Scorecard KPI'!$M$5:$P$5</c:f>
              <c:numCache>
                <c:formatCode>General</c:formatCode>
                <c:ptCount val="4"/>
                <c:pt idx="0">
                  <c:v>20</c:v>
                </c:pt>
                <c:pt idx="1">
                  <c:v>53</c:v>
                </c:pt>
                <c:pt idx="2">
                  <c:v>58</c:v>
                </c:pt>
                <c:pt idx="3">
                  <c:v>58</c:v>
                </c:pt>
              </c:numCache>
            </c:numRef>
          </c:val>
          <c:smooth val="0"/>
          <c:extLst>
            <c:ext xmlns:c16="http://schemas.microsoft.com/office/drawing/2014/chart" uri="{C3380CC4-5D6E-409C-BE32-E72D297353CC}">
              <c16:uniqueId val="{00000001-FE3D-413B-A7E5-EBCACAFB3E25}"/>
            </c:ext>
          </c:extLst>
        </c:ser>
        <c:ser>
          <c:idx val="2"/>
          <c:order val="2"/>
          <c:tx>
            <c:strRef>
              <c:f>'Balance Scorecard KPI'!$L$6</c:f>
              <c:strCache>
                <c:ptCount val="1"/>
                <c:pt idx="0">
                  <c:v>PCC</c:v>
                </c:pt>
              </c:strCache>
            </c:strRef>
          </c:tx>
          <c:spPr>
            <a:ln w="15875" cap="rnd">
              <a:solidFill>
                <a:schemeClr val="accent3"/>
              </a:solidFill>
              <a:prstDash val="dash"/>
              <a:round/>
            </a:ln>
            <a:effectLst/>
          </c:spPr>
          <c:marker>
            <c:symbol val="none"/>
          </c:marker>
          <c:cat>
            <c:strRef>
              <c:f>'Balance Scorecard KPI'!$M$3:$P$3</c:f>
              <c:strCache>
                <c:ptCount val="4"/>
                <c:pt idx="0">
                  <c:v>Q4 2024</c:v>
                </c:pt>
                <c:pt idx="1">
                  <c:v>Q1 2025</c:v>
                </c:pt>
                <c:pt idx="2">
                  <c:v>Q2 2025</c:v>
                </c:pt>
                <c:pt idx="3">
                  <c:v>Q3 2025</c:v>
                </c:pt>
              </c:strCache>
            </c:strRef>
          </c:cat>
          <c:val>
            <c:numRef>
              <c:f>'Balance Scorecard KPI'!$M$6:$P$6</c:f>
              <c:numCache>
                <c:formatCode>0</c:formatCode>
                <c:ptCount val="4"/>
                <c:pt idx="0" formatCode="General">
                  <c:v>38</c:v>
                </c:pt>
                <c:pt idx="1">
                  <c:v>60</c:v>
                </c:pt>
                <c:pt idx="2" formatCode="General">
                  <c:v>87</c:v>
                </c:pt>
                <c:pt idx="3" formatCode="General">
                  <c:v>75</c:v>
                </c:pt>
              </c:numCache>
            </c:numRef>
          </c:val>
          <c:smooth val="0"/>
          <c:extLst>
            <c:ext xmlns:c16="http://schemas.microsoft.com/office/drawing/2014/chart" uri="{C3380CC4-5D6E-409C-BE32-E72D297353CC}">
              <c16:uniqueId val="{00000002-FE3D-413B-A7E5-EBCACAFB3E25}"/>
            </c:ext>
          </c:extLst>
        </c:ser>
        <c:ser>
          <c:idx val="3"/>
          <c:order val="3"/>
          <c:tx>
            <c:strRef>
              <c:f>'Balance Scorecard KPI'!$L$7</c:f>
              <c:strCache>
                <c:ptCount val="1"/>
                <c:pt idx="0">
                  <c:v>Cumulative</c:v>
                </c:pt>
              </c:strCache>
            </c:strRef>
          </c:tx>
          <c:spPr>
            <a:ln w="22225" cap="rnd">
              <a:solidFill>
                <a:schemeClr val="accent4"/>
              </a:solidFill>
              <a:round/>
            </a:ln>
            <a:effectLst/>
          </c:spPr>
          <c:marker>
            <c:symbol val="none"/>
          </c:marker>
          <c:cat>
            <c:strRef>
              <c:f>'Balance Scorecard KPI'!$M$3:$P$3</c:f>
              <c:strCache>
                <c:ptCount val="4"/>
                <c:pt idx="0">
                  <c:v>Q4 2024</c:v>
                </c:pt>
                <c:pt idx="1">
                  <c:v>Q1 2025</c:v>
                </c:pt>
                <c:pt idx="2">
                  <c:v>Q2 2025</c:v>
                </c:pt>
                <c:pt idx="3">
                  <c:v>Q3 2025</c:v>
                </c:pt>
              </c:strCache>
            </c:strRef>
          </c:cat>
          <c:val>
            <c:numRef>
              <c:f>'Balance Scorecard KPI'!$M$7:$P$7</c:f>
              <c:numCache>
                <c:formatCode>General</c:formatCode>
                <c:ptCount val="4"/>
                <c:pt idx="0">
                  <c:v>57</c:v>
                </c:pt>
                <c:pt idx="1">
                  <c:v>67</c:v>
                </c:pt>
                <c:pt idx="2">
                  <c:v>71</c:v>
                </c:pt>
                <c:pt idx="3">
                  <c:v>81</c:v>
                </c:pt>
              </c:numCache>
            </c:numRef>
          </c:val>
          <c:smooth val="0"/>
          <c:extLst>
            <c:ext xmlns:c16="http://schemas.microsoft.com/office/drawing/2014/chart" uri="{C3380CC4-5D6E-409C-BE32-E72D297353CC}">
              <c16:uniqueId val="{00000003-FE3D-413B-A7E5-EBCACAFB3E25}"/>
            </c:ext>
          </c:extLst>
        </c:ser>
        <c:dLbls>
          <c:showLegendKey val="0"/>
          <c:showVal val="0"/>
          <c:showCatName val="0"/>
          <c:showSerName val="0"/>
          <c:showPercent val="0"/>
          <c:showBubbleSize val="0"/>
        </c:dLbls>
        <c:smooth val="0"/>
        <c:axId val="1045103640"/>
        <c:axId val="1045100760"/>
      </c:lineChart>
      <c:catAx>
        <c:axId val="1045103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5100760"/>
        <c:crosses val="autoZero"/>
        <c:auto val="1"/>
        <c:lblAlgn val="ctr"/>
        <c:lblOffset val="100"/>
        <c:noMultiLvlLbl val="0"/>
      </c:catAx>
      <c:valAx>
        <c:axId val="1045100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5103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a:t>All social</a:t>
            </a:r>
            <a:r>
              <a:rPr lang="en-GB" sz="1400" baseline="0"/>
              <a:t> media channels</a:t>
            </a:r>
            <a:endParaRPr lang="en-GB" sz="1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Sheet1!$B$1</c:f>
              <c:strCache>
                <c:ptCount val="1"/>
                <c:pt idx="0">
                  <c:v>Impressions</c:v>
                </c:pt>
              </c:strCache>
            </c:strRef>
          </c:tx>
          <c:spPr>
            <a:ln w="28575" cap="rnd">
              <a:solidFill>
                <a:schemeClr val="accent1"/>
              </a:solidFill>
              <a:round/>
            </a:ln>
            <a:effectLst/>
          </c:spPr>
          <c:marker>
            <c:symbol val="none"/>
          </c:marker>
          <c:cat>
            <c:strRef>
              <c:f>Sheet1!$A$2:$A$7</c:f>
              <c:strCache>
                <c:ptCount val="6"/>
                <c:pt idx="0">
                  <c:v>2022</c:v>
                </c:pt>
                <c:pt idx="1">
                  <c:v>2023</c:v>
                </c:pt>
                <c:pt idx="2">
                  <c:v>2024</c:v>
                </c:pt>
                <c:pt idx="3">
                  <c:v>Q1 2025</c:v>
                </c:pt>
                <c:pt idx="4">
                  <c:v>Q2 2025</c:v>
                </c:pt>
                <c:pt idx="5">
                  <c:v>Q3 2025</c:v>
                </c:pt>
              </c:strCache>
            </c:strRef>
          </c:cat>
          <c:val>
            <c:numRef>
              <c:f>Sheet1!$B$2:$B$7</c:f>
              <c:numCache>
                <c:formatCode>#,##0</c:formatCode>
                <c:ptCount val="6"/>
                <c:pt idx="0">
                  <c:v>86973</c:v>
                </c:pt>
                <c:pt idx="1">
                  <c:v>113011</c:v>
                </c:pt>
                <c:pt idx="2">
                  <c:v>386234</c:v>
                </c:pt>
                <c:pt idx="3">
                  <c:v>189964</c:v>
                </c:pt>
                <c:pt idx="4">
                  <c:v>107006</c:v>
                </c:pt>
                <c:pt idx="5">
                  <c:v>119306</c:v>
                </c:pt>
              </c:numCache>
            </c:numRef>
          </c:val>
          <c:smooth val="0"/>
          <c:extLst>
            <c:ext xmlns:c16="http://schemas.microsoft.com/office/drawing/2014/chart" uri="{C3380CC4-5D6E-409C-BE32-E72D297353CC}">
              <c16:uniqueId val="{00000000-987D-4BF1-B968-7ADE741841E6}"/>
            </c:ext>
          </c:extLst>
        </c:ser>
        <c:ser>
          <c:idx val="1"/>
          <c:order val="1"/>
          <c:tx>
            <c:strRef>
              <c:f>Sheet1!$C$1</c:f>
              <c:strCache>
                <c:ptCount val="1"/>
                <c:pt idx="0">
                  <c:v>Followers</c:v>
                </c:pt>
              </c:strCache>
            </c:strRef>
          </c:tx>
          <c:spPr>
            <a:ln w="28575" cap="rnd">
              <a:solidFill>
                <a:schemeClr val="accent2"/>
              </a:solidFill>
              <a:round/>
            </a:ln>
            <a:effectLst/>
          </c:spPr>
          <c:marker>
            <c:symbol val="none"/>
          </c:marker>
          <c:cat>
            <c:strRef>
              <c:f>Sheet1!$A$2:$A$7</c:f>
              <c:strCache>
                <c:ptCount val="6"/>
                <c:pt idx="0">
                  <c:v>2022</c:v>
                </c:pt>
                <c:pt idx="1">
                  <c:v>2023</c:v>
                </c:pt>
                <c:pt idx="2">
                  <c:v>2024</c:v>
                </c:pt>
                <c:pt idx="3">
                  <c:v>Q1 2025</c:v>
                </c:pt>
                <c:pt idx="4">
                  <c:v>Q2 2025</c:v>
                </c:pt>
                <c:pt idx="5">
                  <c:v>Q3 2025</c:v>
                </c:pt>
              </c:strCache>
            </c:strRef>
          </c:cat>
          <c:val>
            <c:numRef>
              <c:f>Sheet1!$C$2:$C$7</c:f>
              <c:numCache>
                <c:formatCode>General</c:formatCode>
                <c:ptCount val="6"/>
                <c:pt idx="0" formatCode="#,##0">
                  <c:v>43631</c:v>
                </c:pt>
                <c:pt idx="1">
                  <c:v>51076</c:v>
                </c:pt>
                <c:pt idx="2">
                  <c:v>53861</c:v>
                </c:pt>
                <c:pt idx="3">
                  <c:v>51066</c:v>
                </c:pt>
                <c:pt idx="4" formatCode="#,##0">
                  <c:v>55182</c:v>
                </c:pt>
                <c:pt idx="5" formatCode="#,##0">
                  <c:v>56684</c:v>
                </c:pt>
              </c:numCache>
            </c:numRef>
          </c:val>
          <c:smooth val="0"/>
          <c:extLst>
            <c:ext xmlns:c16="http://schemas.microsoft.com/office/drawing/2014/chart" uri="{C3380CC4-5D6E-409C-BE32-E72D297353CC}">
              <c16:uniqueId val="{00000001-987D-4BF1-B968-7ADE741841E6}"/>
            </c:ext>
          </c:extLst>
        </c:ser>
        <c:dLbls>
          <c:showLegendKey val="0"/>
          <c:showVal val="0"/>
          <c:showCatName val="0"/>
          <c:showSerName val="0"/>
          <c:showPercent val="0"/>
          <c:showBubbleSize val="0"/>
        </c:dLbls>
        <c:marker val="1"/>
        <c:smooth val="0"/>
        <c:axId val="1109938648"/>
        <c:axId val="1109940088"/>
      </c:lineChart>
      <c:lineChart>
        <c:grouping val="standard"/>
        <c:varyColors val="0"/>
        <c:ser>
          <c:idx val="2"/>
          <c:order val="2"/>
          <c:tx>
            <c:strRef>
              <c:f>Sheet1!$D$1</c:f>
              <c:strCache>
                <c:ptCount val="1"/>
                <c:pt idx="0">
                  <c:v>Engagements</c:v>
                </c:pt>
              </c:strCache>
            </c:strRef>
          </c:tx>
          <c:spPr>
            <a:ln w="28575" cap="rnd">
              <a:solidFill>
                <a:schemeClr val="accent3"/>
              </a:solidFill>
              <a:round/>
            </a:ln>
            <a:effectLst/>
          </c:spPr>
          <c:marker>
            <c:symbol val="none"/>
          </c:marker>
          <c:cat>
            <c:strRef>
              <c:f>Sheet1!$A$2:$A$7</c:f>
              <c:strCache>
                <c:ptCount val="6"/>
                <c:pt idx="0">
                  <c:v>2022</c:v>
                </c:pt>
                <c:pt idx="1">
                  <c:v>2023</c:v>
                </c:pt>
                <c:pt idx="2">
                  <c:v>2024</c:v>
                </c:pt>
                <c:pt idx="3">
                  <c:v>Q1 2025</c:v>
                </c:pt>
                <c:pt idx="4">
                  <c:v>Q2 2025</c:v>
                </c:pt>
                <c:pt idx="5">
                  <c:v>Q3 2025</c:v>
                </c:pt>
              </c:strCache>
            </c:strRef>
          </c:cat>
          <c:val>
            <c:numRef>
              <c:f>Sheet1!$D$2:$D$7</c:f>
              <c:numCache>
                <c:formatCode>General</c:formatCode>
                <c:ptCount val="6"/>
                <c:pt idx="0">
                  <c:v>1534</c:v>
                </c:pt>
                <c:pt idx="1">
                  <c:v>2924</c:v>
                </c:pt>
                <c:pt idx="2">
                  <c:v>14496</c:v>
                </c:pt>
                <c:pt idx="3">
                  <c:v>22555</c:v>
                </c:pt>
                <c:pt idx="4">
                  <c:v>4202</c:v>
                </c:pt>
                <c:pt idx="5">
                  <c:v>2003</c:v>
                </c:pt>
              </c:numCache>
            </c:numRef>
          </c:val>
          <c:smooth val="0"/>
          <c:extLst>
            <c:ext xmlns:c16="http://schemas.microsoft.com/office/drawing/2014/chart" uri="{C3380CC4-5D6E-409C-BE32-E72D297353CC}">
              <c16:uniqueId val="{00000000-059A-4E54-BCB5-60998EB6DF53}"/>
            </c:ext>
          </c:extLst>
        </c:ser>
        <c:dLbls>
          <c:showLegendKey val="0"/>
          <c:showVal val="0"/>
          <c:showCatName val="0"/>
          <c:showSerName val="0"/>
          <c:showPercent val="0"/>
          <c:showBubbleSize val="0"/>
        </c:dLbls>
        <c:marker val="1"/>
        <c:smooth val="0"/>
        <c:axId val="1022747848"/>
        <c:axId val="1022202384"/>
      </c:lineChart>
      <c:catAx>
        <c:axId val="1109938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9940088"/>
        <c:crosses val="autoZero"/>
        <c:auto val="1"/>
        <c:lblAlgn val="ctr"/>
        <c:lblOffset val="100"/>
        <c:noMultiLvlLbl val="0"/>
      </c:catAx>
      <c:valAx>
        <c:axId val="1109940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9938648"/>
        <c:crosses val="autoZero"/>
        <c:crossBetween val="between"/>
      </c:valAx>
      <c:valAx>
        <c:axId val="102220238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2747848"/>
        <c:crosses val="max"/>
        <c:crossBetween val="between"/>
      </c:valAx>
      <c:catAx>
        <c:axId val="1022747848"/>
        <c:scaling>
          <c:orientation val="minMax"/>
        </c:scaling>
        <c:delete val="1"/>
        <c:axPos val="b"/>
        <c:numFmt formatCode="General" sourceLinked="1"/>
        <c:majorTickMark val="out"/>
        <c:minorTickMark val="none"/>
        <c:tickLblPos val="nextTo"/>
        <c:crossAx val="1022202384"/>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a:t>arb.org.uk</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Organic search</c:v>
                </c:pt>
              </c:strCache>
            </c:strRef>
          </c:tx>
          <c:spPr>
            <a:solidFill>
              <a:schemeClr val="accent1"/>
            </a:solidFill>
            <a:ln>
              <a:noFill/>
            </a:ln>
            <a:effectLst/>
          </c:spPr>
          <c:invertIfNegative val="0"/>
          <c:cat>
            <c:strRef>
              <c:f>Sheet1!$A$2:$A$10</c:f>
              <c:strCache>
                <c:ptCount val="6"/>
                <c:pt idx="0">
                  <c:v>2022 (quarter average)</c:v>
                </c:pt>
                <c:pt idx="1">
                  <c:v>2023 (quarter average)</c:v>
                </c:pt>
                <c:pt idx="2">
                  <c:v>2024 (quarter average)</c:v>
                </c:pt>
                <c:pt idx="3">
                  <c:v>Q1 2025</c:v>
                </c:pt>
                <c:pt idx="4">
                  <c:v>Q2 2025</c:v>
                </c:pt>
                <c:pt idx="5">
                  <c:v>Q3 2025</c:v>
                </c:pt>
              </c:strCache>
            </c:strRef>
          </c:cat>
          <c:val>
            <c:numRef>
              <c:f>Sheet1!$B$2:$B$10</c:f>
              <c:numCache>
                <c:formatCode>General</c:formatCode>
                <c:ptCount val="6"/>
                <c:pt idx="0">
                  <c:v>39752</c:v>
                </c:pt>
                <c:pt idx="1">
                  <c:v>42718</c:v>
                </c:pt>
                <c:pt idx="2" formatCode="#,##0">
                  <c:v>66977</c:v>
                </c:pt>
                <c:pt idx="3" formatCode="#,##0">
                  <c:v>14514</c:v>
                </c:pt>
                <c:pt idx="4">
                  <c:v>1080</c:v>
                </c:pt>
                <c:pt idx="5">
                  <c:v>1835</c:v>
                </c:pt>
              </c:numCache>
            </c:numRef>
          </c:val>
          <c:extLst>
            <c:ext xmlns:c16="http://schemas.microsoft.com/office/drawing/2014/chart" uri="{C3380CC4-5D6E-409C-BE32-E72D297353CC}">
              <c16:uniqueId val="{00000000-3895-4B1A-BE25-4330C852A337}"/>
            </c:ext>
          </c:extLst>
        </c:ser>
        <c:ser>
          <c:idx val="1"/>
          <c:order val="1"/>
          <c:tx>
            <c:strRef>
              <c:f>Sheet1!$C$1</c:f>
              <c:strCache>
                <c:ptCount val="1"/>
                <c:pt idx="0">
                  <c:v>Direct</c:v>
                </c:pt>
              </c:strCache>
            </c:strRef>
          </c:tx>
          <c:spPr>
            <a:solidFill>
              <a:schemeClr val="accent2"/>
            </a:solidFill>
            <a:ln>
              <a:noFill/>
            </a:ln>
            <a:effectLst/>
          </c:spPr>
          <c:invertIfNegative val="0"/>
          <c:cat>
            <c:strRef>
              <c:f>Sheet1!$A$2:$A$10</c:f>
              <c:strCache>
                <c:ptCount val="6"/>
                <c:pt idx="0">
                  <c:v>2022 (quarter average)</c:v>
                </c:pt>
                <c:pt idx="1">
                  <c:v>2023 (quarter average)</c:v>
                </c:pt>
                <c:pt idx="2">
                  <c:v>2024 (quarter average)</c:v>
                </c:pt>
                <c:pt idx="3">
                  <c:v>Q1 2025</c:v>
                </c:pt>
                <c:pt idx="4">
                  <c:v>Q2 2025</c:v>
                </c:pt>
                <c:pt idx="5">
                  <c:v>Q3 2025</c:v>
                </c:pt>
              </c:strCache>
            </c:strRef>
          </c:cat>
          <c:val>
            <c:numRef>
              <c:f>Sheet1!$C$2:$C$10</c:f>
              <c:numCache>
                <c:formatCode>General</c:formatCode>
                <c:ptCount val="6"/>
                <c:pt idx="0">
                  <c:v>24200</c:v>
                </c:pt>
                <c:pt idx="1">
                  <c:v>29801</c:v>
                </c:pt>
                <c:pt idx="2">
                  <c:v>32958</c:v>
                </c:pt>
                <c:pt idx="3" formatCode="#,##0">
                  <c:v>24103</c:v>
                </c:pt>
                <c:pt idx="4">
                  <c:v>6254</c:v>
                </c:pt>
                <c:pt idx="5" formatCode="#,##0">
                  <c:v>8993</c:v>
                </c:pt>
              </c:numCache>
            </c:numRef>
          </c:val>
          <c:extLst>
            <c:ext xmlns:c16="http://schemas.microsoft.com/office/drawing/2014/chart" uri="{C3380CC4-5D6E-409C-BE32-E72D297353CC}">
              <c16:uniqueId val="{00000001-3895-4B1A-BE25-4330C852A337}"/>
            </c:ext>
          </c:extLst>
        </c:ser>
        <c:ser>
          <c:idx val="2"/>
          <c:order val="2"/>
          <c:tx>
            <c:strRef>
              <c:f>Sheet1!$D$1</c:f>
              <c:strCache>
                <c:ptCount val="1"/>
                <c:pt idx="0">
                  <c:v>Referral</c:v>
                </c:pt>
              </c:strCache>
            </c:strRef>
          </c:tx>
          <c:spPr>
            <a:solidFill>
              <a:schemeClr val="accent3"/>
            </a:solidFill>
            <a:ln>
              <a:noFill/>
            </a:ln>
            <a:effectLst/>
          </c:spPr>
          <c:invertIfNegative val="0"/>
          <c:cat>
            <c:strRef>
              <c:f>Sheet1!$A$2:$A$10</c:f>
              <c:strCache>
                <c:ptCount val="6"/>
                <c:pt idx="0">
                  <c:v>2022 (quarter average)</c:v>
                </c:pt>
                <c:pt idx="1">
                  <c:v>2023 (quarter average)</c:v>
                </c:pt>
                <c:pt idx="2">
                  <c:v>2024 (quarter average)</c:v>
                </c:pt>
                <c:pt idx="3">
                  <c:v>Q1 2025</c:v>
                </c:pt>
                <c:pt idx="4">
                  <c:v>Q2 2025</c:v>
                </c:pt>
                <c:pt idx="5">
                  <c:v>Q3 2025</c:v>
                </c:pt>
              </c:strCache>
            </c:strRef>
          </c:cat>
          <c:val>
            <c:numRef>
              <c:f>Sheet1!$D$2:$D$10</c:f>
              <c:numCache>
                <c:formatCode>#,##0</c:formatCode>
                <c:ptCount val="6"/>
                <c:pt idx="0" formatCode="General">
                  <c:v>3827</c:v>
                </c:pt>
                <c:pt idx="1">
                  <c:v>5406</c:v>
                </c:pt>
                <c:pt idx="2">
                  <c:v>7398</c:v>
                </c:pt>
                <c:pt idx="3">
                  <c:v>1387</c:v>
                </c:pt>
                <c:pt idx="4" formatCode="General">
                  <c:v>109</c:v>
                </c:pt>
                <c:pt idx="5" formatCode="General">
                  <c:v>132</c:v>
                </c:pt>
              </c:numCache>
            </c:numRef>
          </c:val>
          <c:extLst>
            <c:ext xmlns:c16="http://schemas.microsoft.com/office/drawing/2014/chart" uri="{C3380CC4-5D6E-409C-BE32-E72D297353CC}">
              <c16:uniqueId val="{00000002-3895-4B1A-BE25-4330C852A337}"/>
            </c:ext>
          </c:extLst>
        </c:ser>
        <c:ser>
          <c:idx val="3"/>
          <c:order val="3"/>
          <c:tx>
            <c:strRef>
              <c:f>Sheet1!$E$1</c:f>
              <c:strCache>
                <c:ptCount val="1"/>
                <c:pt idx="0">
                  <c:v>Social</c:v>
                </c:pt>
              </c:strCache>
            </c:strRef>
          </c:tx>
          <c:spPr>
            <a:solidFill>
              <a:schemeClr val="accent4"/>
            </a:solidFill>
            <a:ln>
              <a:noFill/>
            </a:ln>
            <a:effectLst/>
          </c:spPr>
          <c:invertIfNegative val="0"/>
          <c:cat>
            <c:strRef>
              <c:f>Sheet1!$A$2:$A$10</c:f>
              <c:strCache>
                <c:ptCount val="6"/>
                <c:pt idx="0">
                  <c:v>2022 (quarter average)</c:v>
                </c:pt>
                <c:pt idx="1">
                  <c:v>2023 (quarter average)</c:v>
                </c:pt>
                <c:pt idx="2">
                  <c:v>2024 (quarter average)</c:v>
                </c:pt>
                <c:pt idx="3">
                  <c:v>Q1 2025</c:v>
                </c:pt>
                <c:pt idx="4">
                  <c:v>Q2 2025</c:v>
                </c:pt>
                <c:pt idx="5">
                  <c:v>Q3 2025</c:v>
                </c:pt>
              </c:strCache>
            </c:strRef>
          </c:cat>
          <c:val>
            <c:numRef>
              <c:f>Sheet1!$E$2:$E$10</c:f>
              <c:numCache>
                <c:formatCode>General</c:formatCode>
                <c:ptCount val="6"/>
                <c:pt idx="0">
                  <c:v>1232</c:v>
                </c:pt>
                <c:pt idx="1">
                  <c:v>1245</c:v>
                </c:pt>
                <c:pt idx="2">
                  <c:v>1025</c:v>
                </c:pt>
                <c:pt idx="3" formatCode="#,##0">
                  <c:v>102</c:v>
                </c:pt>
                <c:pt idx="4">
                  <c:v>8</c:v>
                </c:pt>
                <c:pt idx="5">
                  <c:v>7</c:v>
                </c:pt>
              </c:numCache>
            </c:numRef>
          </c:val>
          <c:extLst>
            <c:ext xmlns:c16="http://schemas.microsoft.com/office/drawing/2014/chart" uri="{C3380CC4-5D6E-409C-BE32-E72D297353CC}">
              <c16:uniqueId val="{00000003-3895-4B1A-BE25-4330C852A337}"/>
            </c:ext>
          </c:extLst>
        </c:ser>
        <c:ser>
          <c:idx val="4"/>
          <c:order val="4"/>
          <c:tx>
            <c:strRef>
              <c:f>Sheet1!$F$1</c:f>
              <c:strCache>
                <c:ptCount val="1"/>
                <c:pt idx="0">
                  <c:v>Other</c:v>
                </c:pt>
              </c:strCache>
            </c:strRef>
          </c:tx>
          <c:spPr>
            <a:solidFill>
              <a:schemeClr val="accent5"/>
            </a:solidFill>
            <a:ln>
              <a:noFill/>
            </a:ln>
            <a:effectLst/>
          </c:spPr>
          <c:invertIfNegative val="0"/>
          <c:cat>
            <c:strRef>
              <c:f>Sheet1!$A$2:$A$10</c:f>
              <c:strCache>
                <c:ptCount val="6"/>
                <c:pt idx="0">
                  <c:v>2022 (quarter average)</c:v>
                </c:pt>
                <c:pt idx="1">
                  <c:v>2023 (quarter average)</c:v>
                </c:pt>
                <c:pt idx="2">
                  <c:v>2024 (quarter average)</c:v>
                </c:pt>
                <c:pt idx="3">
                  <c:v>Q1 2025</c:v>
                </c:pt>
                <c:pt idx="4">
                  <c:v>Q2 2025</c:v>
                </c:pt>
                <c:pt idx="5">
                  <c:v>Q3 2025</c:v>
                </c:pt>
              </c:strCache>
            </c:strRef>
          </c:cat>
          <c:val>
            <c:numRef>
              <c:f>Sheet1!$F$2:$F$10</c:f>
              <c:numCache>
                <c:formatCode>General</c:formatCode>
                <c:ptCount val="6"/>
                <c:pt idx="0">
                  <c:v>4</c:v>
                </c:pt>
                <c:pt idx="1">
                  <c:v>117</c:v>
                </c:pt>
                <c:pt idx="2">
                  <c:v>486</c:v>
                </c:pt>
                <c:pt idx="3" formatCode="#,##0">
                  <c:v>360</c:v>
                </c:pt>
                <c:pt idx="4">
                  <c:v>25</c:v>
                </c:pt>
                <c:pt idx="5">
                  <c:v>57</c:v>
                </c:pt>
              </c:numCache>
            </c:numRef>
          </c:val>
          <c:extLst>
            <c:ext xmlns:c16="http://schemas.microsoft.com/office/drawing/2014/chart" uri="{C3380CC4-5D6E-409C-BE32-E72D297353CC}">
              <c16:uniqueId val="{00000004-3895-4B1A-BE25-4330C852A337}"/>
            </c:ext>
          </c:extLst>
        </c:ser>
        <c:dLbls>
          <c:showLegendKey val="0"/>
          <c:showVal val="0"/>
          <c:showCatName val="0"/>
          <c:showSerName val="0"/>
          <c:showPercent val="0"/>
          <c:showBubbleSize val="0"/>
        </c:dLbls>
        <c:gapWidth val="150"/>
        <c:overlap val="100"/>
        <c:axId val="1357911792"/>
        <c:axId val="1357908192"/>
      </c:barChart>
      <c:lineChart>
        <c:grouping val="standard"/>
        <c:varyColors val="0"/>
        <c:ser>
          <c:idx val="5"/>
          <c:order val="5"/>
          <c:tx>
            <c:strRef>
              <c:f>Sheet1!$G$1</c:f>
              <c:strCache>
                <c:ptCount val="1"/>
                <c:pt idx="0">
                  <c:v>Average engagement time </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Sheet1!$A$2:$A$10</c:f>
              <c:strCache>
                <c:ptCount val="6"/>
                <c:pt idx="0">
                  <c:v>2022 (quarter average)</c:v>
                </c:pt>
                <c:pt idx="1">
                  <c:v>2023 (quarter average)</c:v>
                </c:pt>
                <c:pt idx="2">
                  <c:v>2024 (quarter average)</c:v>
                </c:pt>
                <c:pt idx="3">
                  <c:v>Q1 2025</c:v>
                </c:pt>
                <c:pt idx="4">
                  <c:v>Q2 2025</c:v>
                </c:pt>
                <c:pt idx="5">
                  <c:v>Q3 2025</c:v>
                </c:pt>
              </c:strCache>
            </c:strRef>
          </c:cat>
          <c:val>
            <c:numRef>
              <c:f>Sheet1!$G$2:$G$10</c:f>
              <c:numCache>
                <c:formatCode>h:mm</c:formatCode>
                <c:ptCount val="6"/>
                <c:pt idx="0">
                  <c:v>7.1527777777777773E-2</c:v>
                </c:pt>
                <c:pt idx="1">
                  <c:v>7.7777777777777779E-2</c:v>
                </c:pt>
                <c:pt idx="2">
                  <c:v>4.3055555555555555E-2</c:v>
                </c:pt>
                <c:pt idx="3">
                  <c:v>2.0833333333333333E-3</c:v>
                </c:pt>
                <c:pt idx="4">
                  <c:v>9.0277777777777769E-3</c:v>
                </c:pt>
                <c:pt idx="5">
                  <c:v>1.0416666666666666E-2</c:v>
                </c:pt>
              </c:numCache>
            </c:numRef>
          </c:val>
          <c:smooth val="0"/>
          <c:extLst>
            <c:ext xmlns:c16="http://schemas.microsoft.com/office/drawing/2014/chart" uri="{C3380CC4-5D6E-409C-BE32-E72D297353CC}">
              <c16:uniqueId val="{00000000-F0BC-4320-B835-2053F2974043}"/>
            </c:ext>
          </c:extLst>
        </c:ser>
        <c:dLbls>
          <c:showLegendKey val="0"/>
          <c:showVal val="0"/>
          <c:showCatName val="0"/>
          <c:showSerName val="0"/>
          <c:showPercent val="0"/>
          <c:showBubbleSize val="0"/>
        </c:dLbls>
        <c:marker val="1"/>
        <c:smooth val="0"/>
        <c:axId val="1626167928"/>
        <c:axId val="1626166488"/>
      </c:lineChart>
      <c:catAx>
        <c:axId val="135791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908192"/>
        <c:crosses val="autoZero"/>
        <c:auto val="1"/>
        <c:lblAlgn val="ctr"/>
        <c:lblOffset val="100"/>
        <c:noMultiLvlLbl val="0"/>
      </c:catAx>
      <c:valAx>
        <c:axId val="135790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911792"/>
        <c:crosses val="autoZero"/>
        <c:crossBetween val="between"/>
      </c:valAx>
      <c:valAx>
        <c:axId val="1626166488"/>
        <c:scaling>
          <c:orientation val="minMax"/>
        </c:scaling>
        <c:delete val="0"/>
        <c:axPos val="r"/>
        <c:numFmt formatCode="h:mm"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6167928"/>
        <c:crosses val="max"/>
        <c:crossBetween val="between"/>
      </c:valAx>
      <c:catAx>
        <c:axId val="1626167928"/>
        <c:scaling>
          <c:orientation val="minMax"/>
        </c:scaling>
        <c:delete val="1"/>
        <c:axPos val="b"/>
        <c:numFmt formatCode="General" sourceLinked="1"/>
        <c:majorTickMark val="out"/>
        <c:minorTickMark val="none"/>
        <c:tickLblPos val="nextTo"/>
        <c:crossAx val="16261664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a:t>Register</a:t>
            </a:r>
          </a:p>
        </c:rich>
      </c:tx>
      <c:layout>
        <c:manualLayout>
          <c:xMode val="edge"/>
          <c:yMode val="edge"/>
          <c:x val="0.41856816708984124"/>
          <c:y val="4.156040868514367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Organic search</c:v>
                </c:pt>
              </c:strCache>
            </c:strRef>
          </c:tx>
          <c:spPr>
            <a:solidFill>
              <a:schemeClr val="accent1"/>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Sheet1!$B$2:$B$6</c:f>
              <c:numCache>
                <c:formatCode>#,##0</c:formatCode>
                <c:ptCount val="5"/>
                <c:pt idx="0" formatCode="General">
                  <c:v>8304</c:v>
                </c:pt>
                <c:pt idx="1">
                  <c:v>10211</c:v>
                </c:pt>
                <c:pt idx="2">
                  <c:v>19188</c:v>
                </c:pt>
                <c:pt idx="3">
                  <c:v>17665</c:v>
                </c:pt>
                <c:pt idx="4">
                  <c:v>16725</c:v>
                </c:pt>
              </c:numCache>
            </c:numRef>
          </c:val>
          <c:extLst>
            <c:ext xmlns:c16="http://schemas.microsoft.com/office/drawing/2014/chart" uri="{C3380CC4-5D6E-409C-BE32-E72D297353CC}">
              <c16:uniqueId val="{00000000-B380-4157-87CE-EE356E845ECD}"/>
            </c:ext>
          </c:extLst>
        </c:ser>
        <c:ser>
          <c:idx val="1"/>
          <c:order val="1"/>
          <c:tx>
            <c:strRef>
              <c:f>Sheet1!$C$1</c:f>
              <c:strCache>
                <c:ptCount val="1"/>
                <c:pt idx="0">
                  <c:v>Direct</c:v>
                </c:pt>
              </c:strCache>
            </c:strRef>
          </c:tx>
          <c:spPr>
            <a:solidFill>
              <a:schemeClr val="accent2"/>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Sheet1!$C$2:$C$6</c:f>
              <c:numCache>
                <c:formatCode>General</c:formatCode>
                <c:ptCount val="5"/>
                <c:pt idx="0">
                  <c:v>12254</c:v>
                </c:pt>
                <c:pt idx="1">
                  <c:v>17479</c:v>
                </c:pt>
                <c:pt idx="2" formatCode="#,##0">
                  <c:v>10591</c:v>
                </c:pt>
                <c:pt idx="3" formatCode="#,##0">
                  <c:v>12260</c:v>
                </c:pt>
                <c:pt idx="4" formatCode="#,##0">
                  <c:v>9376</c:v>
                </c:pt>
              </c:numCache>
            </c:numRef>
          </c:val>
          <c:extLst>
            <c:ext xmlns:c16="http://schemas.microsoft.com/office/drawing/2014/chart" uri="{C3380CC4-5D6E-409C-BE32-E72D297353CC}">
              <c16:uniqueId val="{00000001-B380-4157-87CE-EE356E845ECD}"/>
            </c:ext>
          </c:extLst>
        </c:ser>
        <c:ser>
          <c:idx val="2"/>
          <c:order val="2"/>
          <c:tx>
            <c:strRef>
              <c:f>Sheet1!$D$1</c:f>
              <c:strCache>
                <c:ptCount val="1"/>
                <c:pt idx="0">
                  <c:v>Referral</c:v>
                </c:pt>
              </c:strCache>
            </c:strRef>
          </c:tx>
          <c:spPr>
            <a:solidFill>
              <a:schemeClr val="accent3"/>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Sheet1!$D$2:$D$6</c:f>
              <c:numCache>
                <c:formatCode>#,##0</c:formatCode>
                <c:ptCount val="5"/>
                <c:pt idx="0">
                  <c:v>11144</c:v>
                </c:pt>
                <c:pt idx="1">
                  <c:v>9549</c:v>
                </c:pt>
                <c:pt idx="2">
                  <c:v>14038</c:v>
                </c:pt>
                <c:pt idx="3">
                  <c:v>10250</c:v>
                </c:pt>
                <c:pt idx="4">
                  <c:v>11134</c:v>
                </c:pt>
              </c:numCache>
            </c:numRef>
          </c:val>
          <c:extLst>
            <c:ext xmlns:c16="http://schemas.microsoft.com/office/drawing/2014/chart" uri="{C3380CC4-5D6E-409C-BE32-E72D297353CC}">
              <c16:uniqueId val="{00000002-B380-4157-87CE-EE356E845ECD}"/>
            </c:ext>
          </c:extLst>
        </c:ser>
        <c:ser>
          <c:idx val="3"/>
          <c:order val="3"/>
          <c:tx>
            <c:strRef>
              <c:f>Sheet1!$E$1</c:f>
              <c:strCache>
                <c:ptCount val="1"/>
                <c:pt idx="0">
                  <c:v>Social</c:v>
                </c:pt>
              </c:strCache>
            </c:strRef>
          </c:tx>
          <c:spPr>
            <a:solidFill>
              <a:schemeClr val="accent4"/>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Sheet1!$E$2:$E$6</c:f>
              <c:numCache>
                <c:formatCode>General</c:formatCode>
                <c:ptCount val="5"/>
                <c:pt idx="0">
                  <c:v>160</c:v>
                </c:pt>
                <c:pt idx="1">
                  <c:v>148</c:v>
                </c:pt>
                <c:pt idx="2">
                  <c:v>185</c:v>
                </c:pt>
                <c:pt idx="3">
                  <c:v>129</c:v>
                </c:pt>
                <c:pt idx="4">
                  <c:v>132</c:v>
                </c:pt>
              </c:numCache>
            </c:numRef>
          </c:val>
          <c:extLst>
            <c:ext xmlns:c16="http://schemas.microsoft.com/office/drawing/2014/chart" uri="{C3380CC4-5D6E-409C-BE32-E72D297353CC}">
              <c16:uniqueId val="{00000003-B380-4157-87CE-EE356E845ECD}"/>
            </c:ext>
          </c:extLst>
        </c:ser>
        <c:ser>
          <c:idx val="4"/>
          <c:order val="4"/>
          <c:tx>
            <c:strRef>
              <c:f>Sheet1!$F$1</c:f>
              <c:strCache>
                <c:ptCount val="1"/>
                <c:pt idx="0">
                  <c:v>Other</c:v>
                </c:pt>
              </c:strCache>
            </c:strRef>
          </c:tx>
          <c:spPr>
            <a:solidFill>
              <a:schemeClr val="accent5"/>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Sheet1!$F$2:$F$6</c:f>
              <c:numCache>
                <c:formatCode>General</c:formatCode>
                <c:ptCount val="5"/>
                <c:pt idx="0">
                  <c:v>67</c:v>
                </c:pt>
                <c:pt idx="1">
                  <c:v>38</c:v>
                </c:pt>
                <c:pt idx="2">
                  <c:v>100</c:v>
                </c:pt>
                <c:pt idx="3">
                  <c:v>97</c:v>
                </c:pt>
                <c:pt idx="4">
                  <c:v>132</c:v>
                </c:pt>
              </c:numCache>
            </c:numRef>
          </c:val>
          <c:extLst>
            <c:ext xmlns:c16="http://schemas.microsoft.com/office/drawing/2014/chart" uri="{C3380CC4-5D6E-409C-BE32-E72D297353CC}">
              <c16:uniqueId val="{00000004-B380-4157-87CE-EE356E845ECD}"/>
            </c:ext>
          </c:extLst>
        </c:ser>
        <c:dLbls>
          <c:showLegendKey val="0"/>
          <c:showVal val="0"/>
          <c:showCatName val="0"/>
          <c:showSerName val="0"/>
          <c:showPercent val="0"/>
          <c:showBubbleSize val="0"/>
        </c:dLbls>
        <c:gapWidth val="150"/>
        <c:overlap val="100"/>
        <c:axId val="1357911792"/>
        <c:axId val="1357908192"/>
      </c:barChart>
      <c:lineChart>
        <c:grouping val="standard"/>
        <c:varyColors val="0"/>
        <c:ser>
          <c:idx val="5"/>
          <c:order val="5"/>
          <c:tx>
            <c:strRef>
              <c:f>Sheet1!$G$1</c:f>
              <c:strCache>
                <c:ptCount val="1"/>
                <c:pt idx="0">
                  <c:v>Average engagement time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Sheet1!$A$2:$A$6</c:f>
              <c:strCache>
                <c:ptCount val="5"/>
                <c:pt idx="0">
                  <c:v>2023 (quarter average)</c:v>
                </c:pt>
                <c:pt idx="1">
                  <c:v>2024 (quarter average)</c:v>
                </c:pt>
                <c:pt idx="2">
                  <c:v>Q1 2025</c:v>
                </c:pt>
                <c:pt idx="3">
                  <c:v>Q2 2025</c:v>
                </c:pt>
                <c:pt idx="4">
                  <c:v>Q3 2025</c:v>
                </c:pt>
              </c:strCache>
            </c:strRef>
          </c:cat>
          <c:val>
            <c:numRef>
              <c:f>Sheet1!$G$2:$G$6</c:f>
              <c:numCache>
                <c:formatCode>h:mm</c:formatCode>
                <c:ptCount val="5"/>
                <c:pt idx="0">
                  <c:v>7.4305555555555555E-2</c:v>
                </c:pt>
                <c:pt idx="1">
                  <c:v>7.2222222222222215E-2</c:v>
                </c:pt>
                <c:pt idx="2">
                  <c:v>4.4444444444444446E-2</c:v>
                </c:pt>
                <c:pt idx="3">
                  <c:v>5.0694444444444445E-2</c:v>
                </c:pt>
                <c:pt idx="4">
                  <c:v>5.9027777777777776E-2</c:v>
                </c:pt>
              </c:numCache>
            </c:numRef>
          </c:val>
          <c:smooth val="0"/>
          <c:extLst>
            <c:ext xmlns:c16="http://schemas.microsoft.com/office/drawing/2014/chart" uri="{C3380CC4-5D6E-409C-BE32-E72D297353CC}">
              <c16:uniqueId val="{00000005-B380-4157-87CE-EE356E845ECD}"/>
            </c:ext>
          </c:extLst>
        </c:ser>
        <c:dLbls>
          <c:showLegendKey val="0"/>
          <c:showVal val="0"/>
          <c:showCatName val="0"/>
          <c:showSerName val="0"/>
          <c:showPercent val="0"/>
          <c:showBubbleSize val="0"/>
        </c:dLbls>
        <c:marker val="1"/>
        <c:smooth val="0"/>
        <c:axId val="1633412960"/>
        <c:axId val="1633411520"/>
      </c:lineChart>
      <c:catAx>
        <c:axId val="135791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908192"/>
        <c:crosses val="autoZero"/>
        <c:auto val="1"/>
        <c:lblAlgn val="ctr"/>
        <c:lblOffset val="100"/>
        <c:noMultiLvlLbl val="0"/>
      </c:catAx>
      <c:valAx>
        <c:axId val="135790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911792"/>
        <c:crosses val="autoZero"/>
        <c:crossBetween val="between"/>
      </c:valAx>
      <c:valAx>
        <c:axId val="1633411520"/>
        <c:scaling>
          <c:orientation val="minMax"/>
        </c:scaling>
        <c:delete val="0"/>
        <c:axPos val="r"/>
        <c:numFmt formatCode="h:mm"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3412960"/>
        <c:crosses val="max"/>
        <c:crossBetween val="between"/>
      </c:valAx>
      <c:catAx>
        <c:axId val="1633412960"/>
        <c:scaling>
          <c:orientation val="minMax"/>
        </c:scaling>
        <c:delete val="1"/>
        <c:axPos val="b"/>
        <c:numFmt formatCode="General" sourceLinked="1"/>
        <c:majorTickMark val="out"/>
        <c:minorTickMark val="none"/>
        <c:tickLblPos val="nextTo"/>
        <c:crossAx val="16334115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600"/>
              <a:t>Public</a:t>
            </a:r>
            <a:r>
              <a:rPr lang="en-GB" sz="1600" baseline="0"/>
              <a:t> information pages</a:t>
            </a:r>
            <a:endParaRPr lang="en-GB"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stacked"/>
        <c:varyColors val="0"/>
        <c:ser>
          <c:idx val="0"/>
          <c:order val="0"/>
          <c:tx>
            <c:strRef>
              <c:f>Sheet1!$B$1</c:f>
              <c:strCache>
                <c:ptCount val="1"/>
                <c:pt idx="0">
                  <c:v>Organic search</c:v>
                </c:pt>
              </c:strCache>
            </c:strRef>
          </c:tx>
          <c:spPr>
            <a:solidFill>
              <a:schemeClr val="accent1"/>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Sheet1!$B$2:$B$6</c:f>
              <c:numCache>
                <c:formatCode>General</c:formatCode>
                <c:ptCount val="5"/>
                <c:pt idx="0">
                  <c:v>967</c:v>
                </c:pt>
                <c:pt idx="1">
                  <c:v>1371</c:v>
                </c:pt>
                <c:pt idx="2">
                  <c:v>230</c:v>
                </c:pt>
                <c:pt idx="3">
                  <c:v>14</c:v>
                </c:pt>
                <c:pt idx="4">
                  <c:v>165</c:v>
                </c:pt>
              </c:numCache>
            </c:numRef>
          </c:val>
          <c:extLst>
            <c:ext xmlns:c16="http://schemas.microsoft.com/office/drawing/2014/chart" uri="{C3380CC4-5D6E-409C-BE32-E72D297353CC}">
              <c16:uniqueId val="{00000000-2E7F-4C48-AEDA-C4E33474BDF4}"/>
            </c:ext>
          </c:extLst>
        </c:ser>
        <c:ser>
          <c:idx val="1"/>
          <c:order val="1"/>
          <c:tx>
            <c:strRef>
              <c:f>Sheet1!$C$1</c:f>
              <c:strCache>
                <c:ptCount val="1"/>
                <c:pt idx="0">
                  <c:v>Direct</c:v>
                </c:pt>
              </c:strCache>
            </c:strRef>
          </c:tx>
          <c:spPr>
            <a:solidFill>
              <a:schemeClr val="accent2"/>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Sheet1!$C$2:$C$6</c:f>
              <c:numCache>
                <c:formatCode>General</c:formatCode>
                <c:ptCount val="5"/>
                <c:pt idx="0">
                  <c:v>261</c:v>
                </c:pt>
                <c:pt idx="1">
                  <c:v>523</c:v>
                </c:pt>
                <c:pt idx="2">
                  <c:v>1198</c:v>
                </c:pt>
                <c:pt idx="3">
                  <c:v>277</c:v>
                </c:pt>
                <c:pt idx="4">
                  <c:v>744</c:v>
                </c:pt>
              </c:numCache>
            </c:numRef>
          </c:val>
          <c:extLst>
            <c:ext xmlns:c16="http://schemas.microsoft.com/office/drawing/2014/chart" uri="{C3380CC4-5D6E-409C-BE32-E72D297353CC}">
              <c16:uniqueId val="{00000001-2E7F-4C48-AEDA-C4E33474BDF4}"/>
            </c:ext>
          </c:extLst>
        </c:ser>
        <c:ser>
          <c:idx val="2"/>
          <c:order val="2"/>
          <c:tx>
            <c:strRef>
              <c:f>Sheet1!$D$1</c:f>
              <c:strCache>
                <c:ptCount val="1"/>
                <c:pt idx="0">
                  <c:v>Referral</c:v>
                </c:pt>
              </c:strCache>
            </c:strRef>
          </c:tx>
          <c:spPr>
            <a:solidFill>
              <a:schemeClr val="accent3"/>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Sheet1!$D$2:$D$6</c:f>
              <c:numCache>
                <c:formatCode>General</c:formatCode>
                <c:ptCount val="5"/>
                <c:pt idx="0">
                  <c:v>54</c:v>
                </c:pt>
                <c:pt idx="1">
                  <c:v>352</c:v>
                </c:pt>
                <c:pt idx="2">
                  <c:v>45</c:v>
                </c:pt>
                <c:pt idx="3">
                  <c:v>6</c:v>
                </c:pt>
                <c:pt idx="4">
                  <c:v>24</c:v>
                </c:pt>
              </c:numCache>
            </c:numRef>
          </c:val>
          <c:extLst>
            <c:ext xmlns:c16="http://schemas.microsoft.com/office/drawing/2014/chart" uri="{C3380CC4-5D6E-409C-BE32-E72D297353CC}">
              <c16:uniqueId val="{00000002-2E7F-4C48-AEDA-C4E33474BDF4}"/>
            </c:ext>
          </c:extLst>
        </c:ser>
        <c:ser>
          <c:idx val="3"/>
          <c:order val="3"/>
          <c:tx>
            <c:strRef>
              <c:f>Sheet1!$E$1</c:f>
              <c:strCache>
                <c:ptCount val="1"/>
                <c:pt idx="0">
                  <c:v>Social</c:v>
                </c:pt>
              </c:strCache>
            </c:strRef>
          </c:tx>
          <c:spPr>
            <a:solidFill>
              <a:schemeClr val="accent4"/>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Sheet1!$E$2:$E$6</c:f>
              <c:numCache>
                <c:formatCode>General</c:formatCode>
                <c:ptCount val="5"/>
                <c:pt idx="0">
                  <c:v>8</c:v>
                </c:pt>
                <c:pt idx="1">
                  <c:v>16</c:v>
                </c:pt>
                <c:pt idx="2">
                  <c:v>2</c:v>
                </c:pt>
                <c:pt idx="3">
                  <c:v>0</c:v>
                </c:pt>
                <c:pt idx="4">
                  <c:v>0</c:v>
                </c:pt>
              </c:numCache>
            </c:numRef>
          </c:val>
          <c:extLst>
            <c:ext xmlns:c16="http://schemas.microsoft.com/office/drawing/2014/chart" uri="{C3380CC4-5D6E-409C-BE32-E72D297353CC}">
              <c16:uniqueId val="{00000003-2E7F-4C48-AEDA-C4E33474BDF4}"/>
            </c:ext>
          </c:extLst>
        </c:ser>
        <c:ser>
          <c:idx val="4"/>
          <c:order val="4"/>
          <c:tx>
            <c:strRef>
              <c:f>Sheet1!$F$1</c:f>
              <c:strCache>
                <c:ptCount val="1"/>
                <c:pt idx="0">
                  <c:v>Other</c:v>
                </c:pt>
              </c:strCache>
            </c:strRef>
          </c:tx>
          <c:spPr>
            <a:solidFill>
              <a:schemeClr val="accent5"/>
            </a:solidFill>
            <a:ln>
              <a:noFill/>
            </a:ln>
            <a:effectLst/>
          </c:spPr>
          <c:invertIfNegative val="0"/>
          <c:cat>
            <c:strRef>
              <c:f>Sheet1!$A$2:$A$6</c:f>
              <c:strCache>
                <c:ptCount val="5"/>
                <c:pt idx="0">
                  <c:v>2023 (quarter average)</c:v>
                </c:pt>
                <c:pt idx="1">
                  <c:v>2024 (quarter average)</c:v>
                </c:pt>
                <c:pt idx="2">
                  <c:v>Q1 2025</c:v>
                </c:pt>
                <c:pt idx="3">
                  <c:v>Q2 2025</c:v>
                </c:pt>
                <c:pt idx="4">
                  <c:v>Q3 2025</c:v>
                </c:pt>
              </c:strCache>
            </c:strRef>
          </c:cat>
          <c:val>
            <c:numRef>
              <c:f>Sheet1!$F$2:$F$6</c:f>
              <c:numCache>
                <c:formatCode>General</c:formatCode>
                <c:ptCount val="5"/>
                <c:pt idx="0">
                  <c:v>3</c:v>
                </c:pt>
                <c:pt idx="1">
                  <c:v>11</c:v>
                </c:pt>
                <c:pt idx="2">
                  <c:v>10</c:v>
                </c:pt>
                <c:pt idx="3">
                  <c:v>2</c:v>
                </c:pt>
                <c:pt idx="4">
                  <c:v>0</c:v>
                </c:pt>
              </c:numCache>
            </c:numRef>
          </c:val>
          <c:extLst>
            <c:ext xmlns:c16="http://schemas.microsoft.com/office/drawing/2014/chart" uri="{C3380CC4-5D6E-409C-BE32-E72D297353CC}">
              <c16:uniqueId val="{00000004-2E7F-4C48-AEDA-C4E33474BDF4}"/>
            </c:ext>
          </c:extLst>
        </c:ser>
        <c:dLbls>
          <c:showLegendKey val="0"/>
          <c:showVal val="0"/>
          <c:showCatName val="0"/>
          <c:showSerName val="0"/>
          <c:showPercent val="0"/>
          <c:showBubbleSize val="0"/>
        </c:dLbls>
        <c:gapWidth val="150"/>
        <c:overlap val="100"/>
        <c:axId val="1357911792"/>
        <c:axId val="1357908192"/>
      </c:barChart>
      <c:lineChart>
        <c:grouping val="standard"/>
        <c:varyColors val="0"/>
        <c:ser>
          <c:idx val="5"/>
          <c:order val="5"/>
          <c:tx>
            <c:strRef>
              <c:f>Sheet1!$G$1</c:f>
              <c:strCache>
                <c:ptCount val="1"/>
                <c:pt idx="0">
                  <c:v>Average engagement time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Sheet1!$A$2:$A$6</c:f>
              <c:strCache>
                <c:ptCount val="5"/>
                <c:pt idx="0">
                  <c:v>2023 (quarter average)</c:v>
                </c:pt>
                <c:pt idx="1">
                  <c:v>2024 (quarter average)</c:v>
                </c:pt>
                <c:pt idx="2">
                  <c:v>Q1 2025</c:v>
                </c:pt>
                <c:pt idx="3">
                  <c:v>Q2 2025</c:v>
                </c:pt>
                <c:pt idx="4">
                  <c:v>Q3 2025</c:v>
                </c:pt>
              </c:strCache>
            </c:strRef>
          </c:cat>
          <c:val>
            <c:numRef>
              <c:f>Sheet1!$G$2:$G$6</c:f>
              <c:numCache>
                <c:formatCode>h:mm</c:formatCode>
                <c:ptCount val="5"/>
                <c:pt idx="0">
                  <c:v>7.6388888888888886E-3</c:v>
                </c:pt>
                <c:pt idx="1">
                  <c:v>1.1111111111111112E-2</c:v>
                </c:pt>
                <c:pt idx="2">
                  <c:v>0</c:v>
                </c:pt>
                <c:pt idx="3">
                  <c:v>0</c:v>
                </c:pt>
                <c:pt idx="4">
                  <c:v>4.4444444444444446E-2</c:v>
                </c:pt>
              </c:numCache>
            </c:numRef>
          </c:val>
          <c:smooth val="0"/>
          <c:extLst>
            <c:ext xmlns:c16="http://schemas.microsoft.com/office/drawing/2014/chart" uri="{C3380CC4-5D6E-409C-BE32-E72D297353CC}">
              <c16:uniqueId val="{00000000-280E-495F-B391-B224BD41AC88}"/>
            </c:ext>
          </c:extLst>
        </c:ser>
        <c:dLbls>
          <c:showLegendKey val="0"/>
          <c:showVal val="0"/>
          <c:showCatName val="0"/>
          <c:showSerName val="0"/>
          <c:showPercent val="0"/>
          <c:showBubbleSize val="0"/>
        </c:dLbls>
        <c:marker val="1"/>
        <c:smooth val="0"/>
        <c:axId val="854686032"/>
        <c:axId val="857888368"/>
      </c:lineChart>
      <c:catAx>
        <c:axId val="135791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908192"/>
        <c:crosses val="autoZero"/>
        <c:auto val="1"/>
        <c:lblAlgn val="ctr"/>
        <c:lblOffset val="100"/>
        <c:noMultiLvlLbl val="0"/>
      </c:catAx>
      <c:valAx>
        <c:axId val="135790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911792"/>
        <c:crosses val="autoZero"/>
        <c:crossBetween val="between"/>
      </c:valAx>
      <c:valAx>
        <c:axId val="857888368"/>
        <c:scaling>
          <c:orientation val="minMax"/>
        </c:scaling>
        <c:delete val="0"/>
        <c:axPos val="r"/>
        <c:numFmt formatCode="h:mm"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4686032"/>
        <c:crosses val="max"/>
        <c:crossBetween val="between"/>
      </c:valAx>
      <c:catAx>
        <c:axId val="854686032"/>
        <c:scaling>
          <c:orientation val="minMax"/>
        </c:scaling>
        <c:delete val="1"/>
        <c:axPos val="b"/>
        <c:numFmt formatCode="General" sourceLinked="1"/>
        <c:majorTickMark val="out"/>
        <c:minorTickMark val="none"/>
        <c:tickLblPos val="nextTo"/>
        <c:crossAx val="8578883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Total employee costs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357419578751004"/>
          <c:y val="0.1200323318726061"/>
          <c:w val="0.77833400576993994"/>
          <c:h val="0.72075001382411796"/>
        </c:manualLayout>
      </c:layout>
      <c:barChart>
        <c:barDir val="col"/>
        <c:grouping val="clustered"/>
        <c:varyColors val="0"/>
        <c:ser>
          <c:idx val="0"/>
          <c:order val="0"/>
          <c:tx>
            <c:strRef>
              <c:f>'Employee costs'!$B$3</c:f>
              <c:strCache>
                <c:ptCount val="1"/>
                <c:pt idx="0">
                  <c:v>Budget</c:v>
                </c:pt>
              </c:strCache>
            </c:strRef>
          </c:tx>
          <c:spPr>
            <a:solidFill>
              <a:schemeClr val="accent1"/>
            </a:solidFill>
            <a:ln>
              <a:noFill/>
            </a:ln>
            <a:effectLst/>
          </c:spPr>
          <c:invertIfNegative val="0"/>
          <c:cat>
            <c:strRef>
              <c:f>'Employee costs'!$C$2:$H$2</c:f>
              <c:strCache>
                <c:ptCount val="5"/>
                <c:pt idx="0">
                  <c:v>2021</c:v>
                </c:pt>
                <c:pt idx="1">
                  <c:v>2022</c:v>
                </c:pt>
                <c:pt idx="2">
                  <c:v>2023</c:v>
                </c:pt>
                <c:pt idx="3">
                  <c:v>2024
</c:v>
                </c:pt>
                <c:pt idx="4">
                  <c:v>2025 Forecast</c:v>
                </c:pt>
              </c:strCache>
            </c:strRef>
          </c:cat>
          <c:val>
            <c:numRef>
              <c:f>'Employee costs'!$C$3:$H$3</c:f>
              <c:numCache>
                <c:formatCode>_(* #,##0_);_(* \(#,##0\);_(* "-"??_);_(@_)</c:formatCode>
                <c:ptCount val="5"/>
                <c:pt idx="0">
                  <c:v>2430</c:v>
                </c:pt>
                <c:pt idx="1">
                  <c:v>2989</c:v>
                </c:pt>
                <c:pt idx="2">
                  <c:v>3479</c:v>
                </c:pt>
                <c:pt idx="3">
                  <c:v>4212</c:v>
                </c:pt>
                <c:pt idx="4" formatCode="General">
                  <c:v>4660</c:v>
                </c:pt>
              </c:numCache>
            </c:numRef>
          </c:val>
          <c:extLst>
            <c:ext xmlns:c16="http://schemas.microsoft.com/office/drawing/2014/chart" uri="{C3380CC4-5D6E-409C-BE32-E72D297353CC}">
              <c16:uniqueId val="{00000000-649C-49F8-A61C-57A7DF0D22E0}"/>
            </c:ext>
          </c:extLst>
        </c:ser>
        <c:ser>
          <c:idx val="1"/>
          <c:order val="1"/>
          <c:tx>
            <c:strRef>
              <c:f>'Employee costs'!$B$4:$B$5</c:f>
              <c:strCache>
                <c:ptCount val="1"/>
                <c:pt idx="0">
                  <c:v>Actual</c:v>
                </c:pt>
              </c:strCache>
            </c:strRef>
          </c:tx>
          <c:spPr>
            <a:solidFill>
              <a:srgbClr val="FFC000"/>
            </a:solidFill>
            <a:ln>
              <a:noFill/>
            </a:ln>
            <a:effectLst/>
          </c:spPr>
          <c:invertIfNegative val="0"/>
          <c:cat>
            <c:strRef>
              <c:f>'Employee costs'!$C$2:$H$2</c:f>
              <c:strCache>
                <c:ptCount val="5"/>
                <c:pt idx="0">
                  <c:v>2021</c:v>
                </c:pt>
                <c:pt idx="1">
                  <c:v>2022</c:v>
                </c:pt>
                <c:pt idx="2">
                  <c:v>2023</c:v>
                </c:pt>
                <c:pt idx="3">
                  <c:v>2024
</c:v>
                </c:pt>
                <c:pt idx="4">
                  <c:v>2025 Forecast</c:v>
                </c:pt>
              </c:strCache>
            </c:strRef>
          </c:cat>
          <c:val>
            <c:numRef>
              <c:f>'Employee costs'!$C$4:$H$4</c:f>
              <c:numCache>
                <c:formatCode>_(* #,##0_);_(* \(#,##0\);_(* "-"??_);_(@_)</c:formatCode>
                <c:ptCount val="5"/>
                <c:pt idx="0">
                  <c:v>2423</c:v>
                </c:pt>
                <c:pt idx="1">
                  <c:v>2752</c:v>
                </c:pt>
                <c:pt idx="2">
                  <c:v>3376</c:v>
                </c:pt>
                <c:pt idx="3" formatCode="General">
                  <c:v>4005</c:v>
                </c:pt>
                <c:pt idx="4" formatCode="General">
                  <c:v>4447</c:v>
                </c:pt>
              </c:numCache>
            </c:numRef>
          </c:val>
          <c:extLst>
            <c:ext xmlns:c16="http://schemas.microsoft.com/office/drawing/2014/chart" uri="{C3380CC4-5D6E-409C-BE32-E72D297353CC}">
              <c16:uniqueId val="{00000001-649C-49F8-A61C-57A7DF0D22E0}"/>
            </c:ext>
          </c:extLst>
        </c:ser>
        <c:ser>
          <c:idx val="2"/>
          <c:order val="2"/>
          <c:tx>
            <c:strRef>
              <c:f>'Employee costs'!$B$5</c:f>
              <c:strCache>
                <c:ptCount val="1"/>
              </c:strCache>
            </c:strRef>
          </c:tx>
          <c:spPr>
            <a:solidFill>
              <a:schemeClr val="accent3"/>
            </a:solidFill>
            <a:ln>
              <a:noFill/>
            </a:ln>
            <a:effectLst/>
          </c:spPr>
          <c:invertIfNegative val="0"/>
          <c:cat>
            <c:strRef>
              <c:f>'Employee costs'!$C$2:$H$2</c:f>
              <c:strCache>
                <c:ptCount val="5"/>
                <c:pt idx="0">
                  <c:v>2021</c:v>
                </c:pt>
                <c:pt idx="1">
                  <c:v>2022</c:v>
                </c:pt>
                <c:pt idx="2">
                  <c:v>2023</c:v>
                </c:pt>
                <c:pt idx="3">
                  <c:v>2024
</c:v>
                </c:pt>
                <c:pt idx="4">
                  <c:v>2025 Forecast</c:v>
                </c:pt>
              </c:strCache>
            </c:strRef>
          </c:cat>
          <c:val>
            <c:numRef>
              <c:f>'Employee costs'!$C$5:$G$5</c:f>
              <c:numCache>
                <c:formatCode>General</c:formatCode>
                <c:ptCount val="4"/>
              </c:numCache>
            </c:numRef>
          </c:val>
          <c:extLst>
            <c:ext xmlns:c16="http://schemas.microsoft.com/office/drawing/2014/chart" uri="{C3380CC4-5D6E-409C-BE32-E72D297353CC}">
              <c16:uniqueId val="{00000002-649C-49F8-A61C-57A7DF0D22E0}"/>
            </c:ext>
          </c:extLst>
        </c:ser>
        <c:dLbls>
          <c:showLegendKey val="0"/>
          <c:showVal val="0"/>
          <c:showCatName val="0"/>
          <c:showSerName val="0"/>
          <c:showPercent val="0"/>
          <c:showBubbleSize val="0"/>
        </c:dLbls>
        <c:gapWidth val="219"/>
        <c:overlap val="-27"/>
        <c:axId val="1846783872"/>
        <c:axId val="1"/>
      </c:barChart>
      <c:catAx>
        <c:axId val="184678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£'000</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6783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Establishment v actual headcount at the end of</a:t>
            </a:r>
          </a:p>
          <a:p>
            <a:pPr>
              <a:defRPr/>
            </a:pPr>
            <a:r>
              <a:rPr lang="en-GB"/>
              <a:t>the period</a:t>
            </a:r>
          </a:p>
        </c:rich>
      </c:tx>
      <c:layout>
        <c:manualLayout>
          <c:xMode val="edge"/>
          <c:yMode val="edge"/>
          <c:x val="0.23729155730533683"/>
          <c:y val="4.672890366662404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Headcount!$C$2</c:f>
              <c:strCache>
                <c:ptCount val="1"/>
                <c:pt idx="0">
                  <c:v>Establishment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Headcount!$B$3:$B$11</c:f>
              <c:numCache>
                <c:formatCode>General</c:formatCode>
                <c:ptCount val="9"/>
                <c:pt idx="0">
                  <c:v>2021</c:v>
                </c:pt>
                <c:pt idx="1">
                  <c:v>2022</c:v>
                </c:pt>
                <c:pt idx="2">
                  <c:v>2023</c:v>
                </c:pt>
                <c:pt idx="3">
                  <c:v>2024</c:v>
                </c:pt>
                <c:pt idx="4">
                  <c:v>2025</c:v>
                </c:pt>
                <c:pt idx="5">
                  <c:v>2026</c:v>
                </c:pt>
              </c:numCache>
            </c:numRef>
          </c:cat>
          <c:val>
            <c:numRef>
              <c:f>Headcount!$C$3:$C$11</c:f>
              <c:numCache>
                <c:formatCode>General</c:formatCode>
                <c:ptCount val="9"/>
                <c:pt idx="0">
                  <c:v>43</c:v>
                </c:pt>
                <c:pt idx="1">
                  <c:v>46</c:v>
                </c:pt>
                <c:pt idx="2">
                  <c:v>51</c:v>
                </c:pt>
                <c:pt idx="3">
                  <c:v>62</c:v>
                </c:pt>
                <c:pt idx="4">
                  <c:v>66</c:v>
                </c:pt>
                <c:pt idx="5">
                  <c:v>67</c:v>
                </c:pt>
              </c:numCache>
            </c:numRef>
          </c:val>
          <c:extLst>
            <c:ext xmlns:c16="http://schemas.microsoft.com/office/drawing/2014/chart" uri="{C3380CC4-5D6E-409C-BE32-E72D297353CC}">
              <c16:uniqueId val="{00000000-AD2B-411C-83D6-85F526660A42}"/>
            </c:ext>
          </c:extLst>
        </c:ser>
        <c:ser>
          <c:idx val="1"/>
          <c:order val="1"/>
          <c:tx>
            <c:strRef>
              <c:f>Headcount!$D$2</c:f>
              <c:strCache>
                <c:ptCount val="1"/>
                <c:pt idx="0">
                  <c:v>Headcount at the end of the period</c:v>
                </c:pt>
              </c:strCache>
            </c:strRef>
          </c:tx>
          <c:spPr>
            <a:solidFill>
              <a:srgbClr val="FFC000"/>
            </a:solidFill>
            <a:ln>
              <a:noFill/>
            </a:ln>
            <a:effectLst/>
          </c:spPr>
          <c:invertIfNegative val="0"/>
          <c:dPt>
            <c:idx val="3"/>
            <c:invertIfNegative val="0"/>
            <c:bubble3D val="0"/>
            <c:spPr>
              <a:solidFill>
                <a:srgbClr val="FFC000"/>
              </a:solidFill>
              <a:ln>
                <a:solidFill>
                  <a:srgbClr val="FFC000"/>
                </a:solidFill>
              </a:ln>
              <a:effectLst/>
            </c:spPr>
            <c:extLst>
              <c:ext xmlns:c16="http://schemas.microsoft.com/office/drawing/2014/chart" uri="{C3380CC4-5D6E-409C-BE32-E72D297353CC}">
                <c16:uniqueId val="{00000002-AD2B-411C-83D6-85F526660A4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Headcount!$B$3:$B$11</c:f>
              <c:numCache>
                <c:formatCode>General</c:formatCode>
                <c:ptCount val="9"/>
                <c:pt idx="0">
                  <c:v>2021</c:v>
                </c:pt>
                <c:pt idx="1">
                  <c:v>2022</c:v>
                </c:pt>
                <c:pt idx="2">
                  <c:v>2023</c:v>
                </c:pt>
                <c:pt idx="3">
                  <c:v>2024</c:v>
                </c:pt>
                <c:pt idx="4">
                  <c:v>2025</c:v>
                </c:pt>
                <c:pt idx="5">
                  <c:v>2026</c:v>
                </c:pt>
              </c:numCache>
            </c:numRef>
          </c:cat>
          <c:val>
            <c:numRef>
              <c:f>Headcount!$D$3:$D$7</c:f>
              <c:numCache>
                <c:formatCode>General</c:formatCode>
                <c:ptCount val="5"/>
                <c:pt idx="0">
                  <c:v>39</c:v>
                </c:pt>
                <c:pt idx="1">
                  <c:v>45</c:v>
                </c:pt>
                <c:pt idx="2">
                  <c:v>53</c:v>
                </c:pt>
                <c:pt idx="3">
                  <c:v>58</c:v>
                </c:pt>
                <c:pt idx="4">
                  <c:v>62</c:v>
                </c:pt>
              </c:numCache>
            </c:numRef>
          </c:val>
          <c:extLst>
            <c:ext xmlns:c16="http://schemas.microsoft.com/office/drawing/2014/chart" uri="{C3380CC4-5D6E-409C-BE32-E72D297353CC}">
              <c16:uniqueId val="{00000003-AD2B-411C-83D6-85F526660A42}"/>
            </c:ext>
          </c:extLst>
        </c:ser>
        <c:dLbls>
          <c:showLegendKey val="0"/>
          <c:showVal val="0"/>
          <c:showCatName val="0"/>
          <c:showSerName val="0"/>
          <c:showPercent val="0"/>
          <c:showBubbleSize val="0"/>
        </c:dLbls>
        <c:gapWidth val="219"/>
        <c:overlap val="-27"/>
        <c:axId val="1846785792"/>
        <c:axId val="1"/>
      </c:barChart>
      <c:catAx>
        <c:axId val="184678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No.</a:t>
                </a:r>
                <a:r>
                  <a:rPr lang="en-GB" baseline="0"/>
                  <a:t> of employees</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6785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Staff turnover</a:t>
            </a:r>
            <a:r>
              <a:rPr lang="en-GB" baseline="0"/>
              <a:t> per quarter</a:t>
            </a:r>
            <a:endParaRPr lang="en-GB"/>
          </a:p>
        </c:rich>
      </c:tx>
      <c:overlay val="0"/>
      <c:spPr>
        <a:noFill/>
        <a:ln w="25400">
          <a:noFill/>
        </a:ln>
      </c:spPr>
    </c:title>
    <c:autoTitleDeleted val="0"/>
    <c:plotArea>
      <c:layout/>
      <c:barChart>
        <c:barDir val="col"/>
        <c:grouping val="clustered"/>
        <c:varyColors val="0"/>
        <c:ser>
          <c:idx val="0"/>
          <c:order val="0"/>
          <c:tx>
            <c:strRef>
              <c:f>'Turnover Graphs'!$B$11</c:f>
              <c:strCache>
                <c:ptCount val="1"/>
                <c:pt idx="0">
                  <c:v>2023</c:v>
                </c:pt>
              </c:strCache>
            </c:strRef>
          </c:tx>
          <c:spPr>
            <a:solidFill>
              <a:srgbClr val="4F81BD"/>
            </a:solidFill>
            <a:ln w="25400">
              <a:noFill/>
            </a:ln>
          </c:spPr>
          <c:invertIfNegative val="0"/>
          <c:cat>
            <c:strRef>
              <c:f>'Turnover Graphs'!$C$10:$F$10</c:f>
              <c:strCache>
                <c:ptCount val="4"/>
                <c:pt idx="0">
                  <c:v>Q1</c:v>
                </c:pt>
                <c:pt idx="1">
                  <c:v>Q2</c:v>
                </c:pt>
                <c:pt idx="2">
                  <c:v>Q3</c:v>
                </c:pt>
                <c:pt idx="3">
                  <c:v>Q4</c:v>
                </c:pt>
              </c:strCache>
            </c:strRef>
          </c:cat>
          <c:val>
            <c:numRef>
              <c:f>'Turnover Graphs'!$C$11:$F$11</c:f>
              <c:numCache>
                <c:formatCode>0%</c:formatCode>
                <c:ptCount val="4"/>
                <c:pt idx="0">
                  <c:v>2.1582733812949638E-2</c:v>
                </c:pt>
                <c:pt idx="1">
                  <c:v>2.0618556701030927E-2</c:v>
                </c:pt>
                <c:pt idx="2">
                  <c:v>6.0402684563758392E-2</c:v>
                </c:pt>
                <c:pt idx="3">
                  <c:v>3.870967741935484E-2</c:v>
                </c:pt>
              </c:numCache>
            </c:numRef>
          </c:val>
          <c:extLst>
            <c:ext xmlns:c16="http://schemas.microsoft.com/office/drawing/2014/chart" uri="{C3380CC4-5D6E-409C-BE32-E72D297353CC}">
              <c16:uniqueId val="{00000000-4E17-4581-A4B1-FF39DE7A6895}"/>
            </c:ext>
          </c:extLst>
        </c:ser>
        <c:ser>
          <c:idx val="1"/>
          <c:order val="1"/>
          <c:tx>
            <c:strRef>
              <c:f>'Turnover Graphs'!$B$12</c:f>
              <c:strCache>
                <c:ptCount val="1"/>
                <c:pt idx="0">
                  <c:v>2024</c:v>
                </c:pt>
              </c:strCache>
            </c:strRef>
          </c:tx>
          <c:spPr>
            <a:solidFill>
              <a:srgbClr val="FFC000"/>
            </a:solidFill>
            <a:ln w="25400">
              <a:solidFill>
                <a:srgbClr val="FFC000"/>
              </a:solidFill>
            </a:ln>
          </c:spPr>
          <c:invertIfNegative val="0"/>
          <c:cat>
            <c:strRef>
              <c:f>'Turnover Graphs'!$C$10:$F$10</c:f>
              <c:strCache>
                <c:ptCount val="4"/>
                <c:pt idx="0">
                  <c:v>Q1</c:v>
                </c:pt>
                <c:pt idx="1">
                  <c:v>Q2</c:v>
                </c:pt>
                <c:pt idx="2">
                  <c:v>Q3</c:v>
                </c:pt>
                <c:pt idx="3">
                  <c:v>Q4</c:v>
                </c:pt>
              </c:strCache>
            </c:strRef>
          </c:cat>
          <c:val>
            <c:numRef>
              <c:f>'Turnover Graphs'!$C$12:$F$12</c:f>
              <c:numCache>
                <c:formatCode>0%</c:formatCode>
                <c:ptCount val="4"/>
                <c:pt idx="0">
                  <c:v>3.5294117647058823E-2</c:v>
                </c:pt>
                <c:pt idx="1">
                  <c:v>1.6997167138810197E-2</c:v>
                </c:pt>
                <c:pt idx="2">
                  <c:v>6.6666666666666666E-2</c:v>
                </c:pt>
                <c:pt idx="3">
                  <c:v>3.4383954154727794E-2</c:v>
                </c:pt>
              </c:numCache>
            </c:numRef>
          </c:val>
          <c:extLst>
            <c:ext xmlns:c16="http://schemas.microsoft.com/office/drawing/2014/chart" uri="{C3380CC4-5D6E-409C-BE32-E72D297353CC}">
              <c16:uniqueId val="{00000001-4E17-4581-A4B1-FF39DE7A6895}"/>
            </c:ext>
          </c:extLst>
        </c:ser>
        <c:ser>
          <c:idx val="2"/>
          <c:order val="2"/>
          <c:tx>
            <c:strRef>
              <c:f>'Turnover Graphs'!$B$13</c:f>
              <c:strCache>
                <c:ptCount val="1"/>
                <c:pt idx="0">
                  <c:v>2025</c:v>
                </c:pt>
              </c:strCache>
            </c:strRef>
          </c:tx>
          <c:invertIfNegative val="0"/>
          <c:cat>
            <c:strRef>
              <c:f>'Turnover Graphs'!$C$10:$F$10</c:f>
              <c:strCache>
                <c:ptCount val="4"/>
                <c:pt idx="0">
                  <c:v>Q1</c:v>
                </c:pt>
                <c:pt idx="1">
                  <c:v>Q2</c:v>
                </c:pt>
                <c:pt idx="2">
                  <c:v>Q3</c:v>
                </c:pt>
                <c:pt idx="3">
                  <c:v>Q4</c:v>
                </c:pt>
              </c:strCache>
            </c:strRef>
          </c:cat>
          <c:val>
            <c:numRef>
              <c:f>'Turnover Graphs'!$C$13:$F$13</c:f>
              <c:numCache>
                <c:formatCode>0.00%</c:formatCode>
                <c:ptCount val="4"/>
                <c:pt idx="0" formatCode="0%">
                  <c:v>0.03</c:v>
                </c:pt>
                <c:pt idx="1">
                  <c:v>6.3E-2</c:v>
                </c:pt>
                <c:pt idx="2" formatCode="0%">
                  <c:v>0.05</c:v>
                </c:pt>
              </c:numCache>
            </c:numRef>
          </c:val>
          <c:extLst>
            <c:ext xmlns:c16="http://schemas.microsoft.com/office/drawing/2014/chart" uri="{C3380CC4-5D6E-409C-BE32-E72D297353CC}">
              <c16:uniqueId val="{00000002-4E17-4581-A4B1-FF39DE7A6895}"/>
            </c:ext>
          </c:extLst>
        </c:ser>
        <c:dLbls>
          <c:showLegendKey val="0"/>
          <c:showVal val="0"/>
          <c:showCatName val="0"/>
          <c:showSerName val="0"/>
          <c:showPercent val="0"/>
          <c:showBubbleSize val="0"/>
        </c:dLbls>
        <c:gapWidth val="219"/>
        <c:overlap val="-27"/>
        <c:axId val="1845537664"/>
        <c:axId val="1"/>
      </c:barChart>
      <c:catAx>
        <c:axId val="184553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5537664"/>
        <c:crosses val="autoZero"/>
        <c:crossBetween val="between"/>
      </c:valAx>
      <c:spPr>
        <a:noFill/>
        <a:ln w="25400">
          <a:noFill/>
        </a:ln>
      </c:spPr>
    </c:plotArea>
    <c:legend>
      <c:legendPos val="r"/>
      <c:layout>
        <c:manualLayout>
          <c:xMode val="edge"/>
          <c:yMode val="edge"/>
          <c:x val="0.8458466754155729"/>
          <c:y val="0.19691022183870852"/>
          <c:w val="9.4795931758530169E-2"/>
          <c:h val="0.18493280120806818"/>
        </c:manualLayout>
      </c:layout>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'Balance Scorecard Title KPI'!$D$46</c:f>
              <c:strCache>
                <c:ptCount val="1"/>
                <c:pt idx="0">
                  <c:v>Number of new title cases</c:v>
                </c:pt>
              </c:strCache>
            </c:strRef>
          </c:tx>
          <c:spPr>
            <a:ln w="28575" cap="rnd">
              <a:solidFill>
                <a:schemeClr val="accent1"/>
              </a:solidFill>
              <a:round/>
            </a:ln>
            <a:effectLst/>
          </c:spPr>
          <c:marker>
            <c:symbol val="none"/>
          </c:marker>
          <c:cat>
            <c:multiLvlStrRef>
              <c:f>'Balance Scorecard Title KPI'!$B$48:$C$60</c:f>
              <c:multiLvlStrCache>
                <c:ptCount val="13"/>
                <c:lvl>
                  <c:pt idx="0">
                    <c:v>Q3</c:v>
                  </c:pt>
                  <c:pt idx="1">
                    <c:v>Q4</c:v>
                  </c:pt>
                  <c:pt idx="2">
                    <c:v>Q1</c:v>
                  </c:pt>
                  <c:pt idx="3">
                    <c:v>Q2</c:v>
                  </c:pt>
                  <c:pt idx="4">
                    <c:v>Q3</c:v>
                  </c:pt>
                  <c:pt idx="5">
                    <c:v>Q4</c:v>
                  </c:pt>
                  <c:pt idx="6">
                    <c:v>Q1</c:v>
                  </c:pt>
                  <c:pt idx="7">
                    <c:v>Q2</c:v>
                  </c:pt>
                  <c:pt idx="8">
                    <c:v>Q3</c:v>
                  </c:pt>
                  <c:pt idx="9">
                    <c:v>Q4</c:v>
                  </c:pt>
                  <c:pt idx="10">
                    <c:v>Q1</c:v>
                  </c:pt>
                  <c:pt idx="11">
                    <c:v>Q2</c:v>
                  </c:pt>
                  <c:pt idx="12">
                    <c:v>Q3</c:v>
                  </c:pt>
                </c:lvl>
                <c:lvl>
                  <c:pt idx="0">
                    <c:v>2022</c:v>
                  </c:pt>
                  <c:pt idx="2">
                    <c:v>2023</c:v>
                  </c:pt>
                  <c:pt idx="6">
                    <c:v>2024</c:v>
                  </c:pt>
                  <c:pt idx="10">
                    <c:v>2025</c:v>
                  </c:pt>
                </c:lvl>
              </c:multiLvlStrCache>
            </c:multiLvlStrRef>
          </c:cat>
          <c:val>
            <c:numRef>
              <c:f>'Balance Scorecard Title KPI'!$D$48:$D$60</c:f>
              <c:numCache>
                <c:formatCode>General</c:formatCode>
                <c:ptCount val="13"/>
                <c:pt idx="0">
                  <c:v>126</c:v>
                </c:pt>
                <c:pt idx="1">
                  <c:v>175</c:v>
                </c:pt>
                <c:pt idx="2">
                  <c:v>97</c:v>
                </c:pt>
                <c:pt idx="3">
                  <c:v>111</c:v>
                </c:pt>
                <c:pt idx="4">
                  <c:v>142</c:v>
                </c:pt>
                <c:pt idx="5">
                  <c:v>161</c:v>
                </c:pt>
                <c:pt idx="6">
                  <c:v>130</c:v>
                </c:pt>
                <c:pt idx="7">
                  <c:v>128</c:v>
                </c:pt>
                <c:pt idx="8">
                  <c:v>216</c:v>
                </c:pt>
                <c:pt idx="9">
                  <c:v>112</c:v>
                </c:pt>
                <c:pt idx="10">
                  <c:v>141</c:v>
                </c:pt>
                <c:pt idx="11">
                  <c:v>419</c:v>
                </c:pt>
                <c:pt idx="12">
                  <c:v>192</c:v>
                </c:pt>
              </c:numCache>
            </c:numRef>
          </c:val>
          <c:smooth val="0"/>
          <c:extLst>
            <c:ext xmlns:c16="http://schemas.microsoft.com/office/drawing/2014/chart" uri="{C3380CC4-5D6E-409C-BE32-E72D297353CC}">
              <c16:uniqueId val="{00000000-9398-466A-809A-A2739BF01078}"/>
            </c:ext>
          </c:extLst>
        </c:ser>
        <c:dLbls>
          <c:showLegendKey val="0"/>
          <c:showVal val="0"/>
          <c:showCatName val="0"/>
          <c:showSerName val="0"/>
          <c:showPercent val="0"/>
          <c:showBubbleSize val="0"/>
        </c:dLbls>
        <c:smooth val="0"/>
        <c:axId val="957727760"/>
        <c:axId val="957728120"/>
      </c:lineChart>
      <c:catAx>
        <c:axId val="95772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728120"/>
        <c:crosses val="autoZero"/>
        <c:auto val="1"/>
        <c:lblAlgn val="ctr"/>
        <c:lblOffset val="100"/>
        <c:noMultiLvlLbl val="0"/>
      </c:catAx>
      <c:valAx>
        <c:axId val="957728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727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t>Percentage of cases meeting Title KPI</a:t>
            </a:r>
            <a:r>
              <a:rPr lang="en-GB" sz="1400" b="1" i="0" u="none" strike="noStrike" baseline="0"/>
              <a:t> </a:t>
            </a:r>
            <a:endParaRPr lang="en-GB"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spPr>
            <a:ln w="28575" cap="rnd">
              <a:solidFill>
                <a:schemeClr val="accent1"/>
              </a:solidFill>
              <a:round/>
            </a:ln>
            <a:effectLst/>
          </c:spPr>
          <c:marker>
            <c:symbol val="none"/>
          </c:marker>
          <c:cat>
            <c:multiLvlStrRef>
              <c:f>'Balance Scorecard Title KPI'!$B$28:$C$40</c:f>
              <c:multiLvlStrCache>
                <c:ptCount val="13"/>
                <c:lvl>
                  <c:pt idx="0">
                    <c:v>Q3</c:v>
                  </c:pt>
                  <c:pt idx="1">
                    <c:v>Q4</c:v>
                  </c:pt>
                  <c:pt idx="2">
                    <c:v>Q1</c:v>
                  </c:pt>
                  <c:pt idx="3">
                    <c:v>Q2</c:v>
                  </c:pt>
                  <c:pt idx="4">
                    <c:v>Q3</c:v>
                  </c:pt>
                  <c:pt idx="5">
                    <c:v>Q4</c:v>
                  </c:pt>
                  <c:pt idx="6">
                    <c:v>Q1</c:v>
                  </c:pt>
                  <c:pt idx="7">
                    <c:v>Q2</c:v>
                  </c:pt>
                  <c:pt idx="8">
                    <c:v>Q3</c:v>
                  </c:pt>
                  <c:pt idx="9">
                    <c:v>Q4</c:v>
                  </c:pt>
                  <c:pt idx="10">
                    <c:v>Q1</c:v>
                  </c:pt>
                  <c:pt idx="11">
                    <c:v>Q2</c:v>
                  </c:pt>
                  <c:pt idx="12">
                    <c:v>Q3</c:v>
                  </c:pt>
                </c:lvl>
                <c:lvl>
                  <c:pt idx="0">
                    <c:v>2022</c:v>
                  </c:pt>
                  <c:pt idx="2">
                    <c:v>2023</c:v>
                  </c:pt>
                  <c:pt idx="6">
                    <c:v>2024</c:v>
                  </c:pt>
                  <c:pt idx="10">
                    <c:v>2025</c:v>
                  </c:pt>
                </c:lvl>
              </c:multiLvlStrCache>
            </c:multiLvlStrRef>
          </c:cat>
          <c:val>
            <c:numRef>
              <c:f>'Balance Scorecard Title KPI'!$D$28:$D$40</c:f>
              <c:numCache>
                <c:formatCode>General</c:formatCode>
                <c:ptCount val="13"/>
                <c:pt idx="0">
                  <c:v>61</c:v>
                </c:pt>
                <c:pt idx="1">
                  <c:v>80</c:v>
                </c:pt>
                <c:pt idx="2">
                  <c:v>39</c:v>
                </c:pt>
                <c:pt idx="3">
                  <c:v>56</c:v>
                </c:pt>
                <c:pt idx="4">
                  <c:v>54</c:v>
                </c:pt>
                <c:pt idx="5">
                  <c:v>79</c:v>
                </c:pt>
                <c:pt idx="6">
                  <c:v>87</c:v>
                </c:pt>
                <c:pt idx="7">
                  <c:v>81</c:v>
                </c:pt>
                <c:pt idx="8">
                  <c:v>93</c:v>
                </c:pt>
                <c:pt idx="9">
                  <c:v>86</c:v>
                </c:pt>
                <c:pt idx="10">
                  <c:v>87</c:v>
                </c:pt>
                <c:pt idx="11">
                  <c:v>92</c:v>
                </c:pt>
                <c:pt idx="12">
                  <c:v>97</c:v>
                </c:pt>
              </c:numCache>
            </c:numRef>
          </c:val>
          <c:smooth val="0"/>
          <c:extLst>
            <c:ext xmlns:c16="http://schemas.microsoft.com/office/drawing/2014/chart" uri="{C3380CC4-5D6E-409C-BE32-E72D297353CC}">
              <c16:uniqueId val="{00000000-CEA6-4656-ADDA-08D8FDBE9457}"/>
            </c:ext>
          </c:extLst>
        </c:ser>
        <c:dLbls>
          <c:showLegendKey val="0"/>
          <c:showVal val="0"/>
          <c:showCatName val="0"/>
          <c:showSerName val="0"/>
          <c:showPercent val="0"/>
          <c:showBubbleSize val="0"/>
        </c:dLbls>
        <c:smooth val="0"/>
        <c:axId val="783991296"/>
        <c:axId val="783993096"/>
      </c:lineChart>
      <c:catAx>
        <c:axId val="78399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3993096"/>
        <c:crosses val="autoZero"/>
        <c:auto val="1"/>
        <c:lblAlgn val="ctr"/>
        <c:lblOffset val="100"/>
        <c:noMultiLvlLbl val="0"/>
      </c:catAx>
      <c:valAx>
        <c:axId val="783993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3991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Number of architects on Register 1 October 2025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'slide 1 Register Proj'!$B$1</c:f>
              <c:strCache>
                <c:ptCount val="1"/>
                <c:pt idx="0">
                  <c:v>Number of architects on Register</c:v>
                </c:pt>
              </c:strCache>
            </c:strRef>
          </c:tx>
          <c:spPr>
            <a:solidFill>
              <a:schemeClr val="accent1"/>
            </a:solidFill>
            <a:ln>
              <a:noFill/>
            </a:ln>
            <a:effectLst/>
          </c:spPr>
          <c:invertIfNegative val="0"/>
          <c:cat>
            <c:strRef>
              <c:f>'slide 1 Register Proj'!$A$2:$A$12</c:f>
              <c:strCache>
                <c:ptCount val="11"/>
                <c:pt idx="0">
                  <c:v>2015</c:v>
                </c:pt>
                <c:pt idx="1">
                  <c:v>2016</c:v>
                </c:pt>
                <c:pt idx="2">
                  <c:v>2017</c:v>
                </c:pt>
                <c:pt idx="3">
                  <c:v>2018</c:v>
                </c:pt>
                <c:pt idx="4">
                  <c:v>2019</c:v>
                </c:pt>
                <c:pt idx="5">
                  <c:v>2020</c:v>
                </c:pt>
                <c:pt idx="6">
                  <c:v>2021</c:v>
                </c:pt>
                <c:pt idx="7">
                  <c:v>2022</c:v>
                </c:pt>
                <c:pt idx="8">
                  <c:v>2023</c:v>
                </c:pt>
                <c:pt idx="9">
                  <c:v>2024</c:v>
                </c:pt>
                <c:pt idx="10">
                  <c:v>2025 YTD</c:v>
                </c:pt>
              </c:strCache>
            </c:strRef>
          </c:cat>
          <c:val>
            <c:numRef>
              <c:f>'slide 1 Register Proj'!$B$2:$B$12</c:f>
              <c:numCache>
                <c:formatCode>General</c:formatCode>
                <c:ptCount val="11"/>
                <c:pt idx="0">
                  <c:v>36932</c:v>
                </c:pt>
                <c:pt idx="1">
                  <c:v>38511</c:v>
                </c:pt>
                <c:pt idx="2">
                  <c:v>39987</c:v>
                </c:pt>
                <c:pt idx="3">
                  <c:v>41170</c:v>
                </c:pt>
                <c:pt idx="4">
                  <c:v>42547</c:v>
                </c:pt>
                <c:pt idx="5">
                  <c:v>42340</c:v>
                </c:pt>
                <c:pt idx="6">
                  <c:v>42170</c:v>
                </c:pt>
                <c:pt idx="7">
                  <c:v>41278</c:v>
                </c:pt>
                <c:pt idx="8">
                  <c:v>41018</c:v>
                </c:pt>
                <c:pt idx="9">
                  <c:v>38981</c:v>
                </c:pt>
                <c:pt idx="10">
                  <c:v>40906</c:v>
                </c:pt>
              </c:numCache>
            </c:numRef>
          </c:val>
          <c:extLst>
            <c:ext xmlns:c16="http://schemas.microsoft.com/office/drawing/2014/chart" uri="{C3380CC4-5D6E-409C-BE32-E72D297353CC}">
              <c16:uniqueId val="{00000000-3331-4102-91CA-8773312DF888}"/>
            </c:ext>
          </c:extLst>
        </c:ser>
        <c:dLbls>
          <c:showLegendKey val="0"/>
          <c:showVal val="0"/>
          <c:showCatName val="0"/>
          <c:showSerName val="0"/>
          <c:showPercent val="0"/>
          <c:showBubbleSize val="0"/>
        </c:dLbls>
        <c:gapWidth val="150"/>
        <c:overlap val="100"/>
        <c:axId val="1163451968"/>
        <c:axId val="1163448728"/>
      </c:barChart>
      <c:catAx>
        <c:axId val="116345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3448728"/>
        <c:crosses val="autoZero"/>
        <c:auto val="1"/>
        <c:lblAlgn val="ctr"/>
        <c:lblOffset val="100"/>
        <c:noMultiLvlLbl val="0"/>
      </c:catAx>
      <c:valAx>
        <c:axId val="1163448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34519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Age of those on the Register on 1</a:t>
            </a:r>
            <a:r>
              <a:rPr lang="en-US" baseline="0"/>
              <a:t> October 2025</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'Slide 5 Register age'!$B$1</c:f>
              <c:strCache>
                <c:ptCount val="1"/>
                <c:pt idx="0">
                  <c:v>Count of Registration Number</c:v>
                </c:pt>
              </c:strCache>
            </c:strRef>
          </c:tx>
          <c:spPr>
            <a:solidFill>
              <a:schemeClr val="accent1"/>
            </a:solidFill>
            <a:ln>
              <a:noFill/>
            </a:ln>
            <a:effectLst/>
          </c:spPr>
          <c:invertIfNegative val="0"/>
          <c:cat>
            <c:strRef>
              <c:f>'Slide 5 Register age'!$A$2:$A$6</c:f>
              <c:strCache>
                <c:ptCount val="5"/>
                <c:pt idx="0">
                  <c:v>Up to 30 yrs</c:v>
                </c:pt>
                <c:pt idx="1">
                  <c:v>31 to 50 yrs</c:v>
                </c:pt>
                <c:pt idx="2">
                  <c:v>51 to 66 yrs</c:v>
                </c:pt>
                <c:pt idx="3">
                  <c:v>67 to 70 yrs</c:v>
                </c:pt>
                <c:pt idx="4">
                  <c:v>71+ yrs</c:v>
                </c:pt>
              </c:strCache>
            </c:strRef>
          </c:cat>
          <c:val>
            <c:numRef>
              <c:f>'Slide 5 Register age'!$B$2:$B$6</c:f>
              <c:numCache>
                <c:formatCode>General</c:formatCode>
                <c:ptCount val="5"/>
                <c:pt idx="0">
                  <c:v>2827</c:v>
                </c:pt>
                <c:pt idx="1">
                  <c:v>24188</c:v>
                </c:pt>
                <c:pt idx="2">
                  <c:v>11082</c:v>
                </c:pt>
                <c:pt idx="3">
                  <c:v>1235</c:v>
                </c:pt>
                <c:pt idx="4">
                  <c:v>1575</c:v>
                </c:pt>
              </c:numCache>
            </c:numRef>
          </c:val>
          <c:extLst>
            <c:ext xmlns:c16="http://schemas.microsoft.com/office/drawing/2014/chart" uri="{C3380CC4-5D6E-409C-BE32-E72D297353CC}">
              <c16:uniqueId val="{00000000-E31D-4E42-8E10-91E70A393731}"/>
            </c:ext>
          </c:extLst>
        </c:ser>
        <c:dLbls>
          <c:showLegendKey val="0"/>
          <c:showVal val="0"/>
          <c:showCatName val="0"/>
          <c:showSerName val="0"/>
          <c:showPercent val="0"/>
          <c:showBubbleSize val="0"/>
        </c:dLbls>
        <c:gapWidth val="150"/>
        <c:overlap val="100"/>
        <c:axId val="871466104"/>
        <c:axId val="871474024"/>
      </c:barChart>
      <c:catAx>
        <c:axId val="871466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1474024"/>
        <c:crosses val="autoZero"/>
        <c:auto val="1"/>
        <c:lblAlgn val="ctr"/>
        <c:lblOffset val="100"/>
        <c:noMultiLvlLbl val="0"/>
      </c:catAx>
      <c:valAx>
        <c:axId val="871474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1466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Actual applications versus projected volumes at year end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'Slide 3 Activity v forecast'!$B$3</c:f>
              <c:strCache>
                <c:ptCount val="1"/>
                <c:pt idx="0">
                  <c:v>Budget forecast</c:v>
                </c:pt>
              </c:strCache>
            </c:strRef>
          </c:tx>
          <c:spPr>
            <a:solidFill>
              <a:schemeClr val="accent1"/>
            </a:solidFill>
            <a:ln>
              <a:noFill/>
            </a:ln>
            <a:effectLst/>
          </c:spPr>
          <c:invertIfNegative val="0"/>
          <c:cat>
            <c:strRef>
              <c:f>'Slide 3 Activity v forecast'!$A$4:$A$10</c:f>
              <c:strCache>
                <c:ptCount val="7"/>
                <c:pt idx="0">
                  <c:v>First time joiners</c:v>
                </c:pt>
                <c:pt idx="1">
                  <c:v>Rejoins</c:v>
                </c:pt>
                <c:pt idx="2">
                  <c:v>CSG</c:v>
                </c:pt>
                <c:pt idx="3">
                  <c:v>EU Certs</c:v>
                </c:pt>
                <c:pt idx="4">
                  <c:v>MRA Certs</c:v>
                </c:pt>
                <c:pt idx="5">
                  <c:v>Prescribed Exams</c:v>
                </c:pt>
                <c:pt idx="6">
                  <c:v>UK Adaptation Assessments</c:v>
                </c:pt>
              </c:strCache>
            </c:strRef>
          </c:cat>
          <c:val>
            <c:numRef>
              <c:f>'Slide 3 Activity v forecast'!$B$4:$B$10</c:f>
              <c:numCache>
                <c:formatCode>General</c:formatCode>
                <c:ptCount val="7"/>
                <c:pt idx="0">
                  <c:v>1554</c:v>
                </c:pt>
                <c:pt idx="1">
                  <c:v>640</c:v>
                </c:pt>
                <c:pt idx="2">
                  <c:v>39</c:v>
                </c:pt>
                <c:pt idx="3">
                  <c:v>50</c:v>
                </c:pt>
                <c:pt idx="4">
                  <c:v>250</c:v>
                </c:pt>
                <c:pt idx="5">
                  <c:v>140</c:v>
                </c:pt>
                <c:pt idx="6">
                  <c:v>50</c:v>
                </c:pt>
              </c:numCache>
            </c:numRef>
          </c:val>
          <c:extLst>
            <c:ext xmlns:c16="http://schemas.microsoft.com/office/drawing/2014/chart" uri="{C3380CC4-5D6E-409C-BE32-E72D297353CC}">
              <c16:uniqueId val="{00000000-D320-4BAE-9CE0-444B71451096}"/>
            </c:ext>
          </c:extLst>
        </c:ser>
        <c:ser>
          <c:idx val="1"/>
          <c:order val="1"/>
          <c:tx>
            <c:strRef>
              <c:f>'Slide 3 Activity v forecast'!$C$3</c:f>
              <c:strCache>
                <c:ptCount val="1"/>
                <c:pt idx="0">
                  <c:v>Actual YTD</c:v>
                </c:pt>
              </c:strCache>
            </c:strRef>
          </c:tx>
          <c:spPr>
            <a:solidFill>
              <a:schemeClr val="accent2"/>
            </a:solidFill>
            <a:ln>
              <a:noFill/>
            </a:ln>
            <a:effectLst/>
          </c:spPr>
          <c:invertIfNegative val="0"/>
          <c:cat>
            <c:strRef>
              <c:f>'Slide 3 Activity v forecast'!$A$4:$A$10</c:f>
              <c:strCache>
                <c:ptCount val="7"/>
                <c:pt idx="0">
                  <c:v>First time joiners</c:v>
                </c:pt>
                <c:pt idx="1">
                  <c:v>Rejoins</c:v>
                </c:pt>
                <c:pt idx="2">
                  <c:v>CSG</c:v>
                </c:pt>
                <c:pt idx="3">
                  <c:v>EU Certs</c:v>
                </c:pt>
                <c:pt idx="4">
                  <c:v>MRA Certs</c:v>
                </c:pt>
                <c:pt idx="5">
                  <c:v>Prescribed Exams</c:v>
                </c:pt>
                <c:pt idx="6">
                  <c:v>UK Adaptation Assessments</c:v>
                </c:pt>
              </c:strCache>
            </c:strRef>
          </c:cat>
          <c:val>
            <c:numRef>
              <c:f>'Slide 3 Activity v forecast'!$C$4:$C$10</c:f>
              <c:numCache>
                <c:formatCode>General</c:formatCode>
                <c:ptCount val="7"/>
                <c:pt idx="0">
                  <c:v>1028</c:v>
                </c:pt>
                <c:pt idx="1">
                  <c:v>1128</c:v>
                </c:pt>
                <c:pt idx="2">
                  <c:v>79</c:v>
                </c:pt>
                <c:pt idx="3">
                  <c:v>71</c:v>
                </c:pt>
                <c:pt idx="4">
                  <c:v>150</c:v>
                </c:pt>
                <c:pt idx="5">
                  <c:v>117</c:v>
                </c:pt>
                <c:pt idx="6">
                  <c:v>8</c:v>
                </c:pt>
              </c:numCache>
            </c:numRef>
          </c:val>
          <c:extLst>
            <c:ext xmlns:c16="http://schemas.microsoft.com/office/drawing/2014/chart" uri="{C3380CC4-5D6E-409C-BE32-E72D297353CC}">
              <c16:uniqueId val="{00000001-D320-4BAE-9CE0-444B71451096}"/>
            </c:ext>
          </c:extLst>
        </c:ser>
        <c:dLbls>
          <c:showLegendKey val="0"/>
          <c:showVal val="0"/>
          <c:showCatName val="0"/>
          <c:showSerName val="0"/>
          <c:showPercent val="0"/>
          <c:showBubbleSize val="0"/>
        </c:dLbls>
        <c:gapWidth val="182"/>
        <c:axId val="764708632"/>
        <c:axId val="1079792512"/>
      </c:barChart>
      <c:catAx>
        <c:axId val="764708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9792512"/>
        <c:crosses val="autoZero"/>
        <c:auto val="1"/>
        <c:lblAlgn val="ctr"/>
        <c:lblOffset val="100"/>
        <c:noMultiLvlLbl val="0"/>
      </c:catAx>
      <c:valAx>
        <c:axId val="1079792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4708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[resignations 2025 YTD 30 Sept 2025.xlsx]Sheet3!PivotTable2</c:name>
    <c:fmtId val="4"/>
  </c:pivotSource>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Resignation age profile 2025 YTD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Sheet3!$B$1</c:f>
              <c:strCache>
                <c:ptCount val="1"/>
                <c:pt idx="0">
                  <c:v>Total</c:v>
                </c:pt>
              </c:strCache>
            </c:strRef>
          </c:tx>
          <c:spPr>
            <a:solidFill>
              <a:schemeClr val="accent1"/>
            </a:solidFill>
            <a:ln>
              <a:noFill/>
            </a:ln>
            <a:effectLst/>
          </c:spPr>
          <c:invertIfNegative val="0"/>
          <c:cat>
            <c:strRef>
              <c:f>Sheet3!$A$2:$A$7</c:f>
              <c:strCache>
                <c:ptCount val="5"/>
                <c:pt idx="0">
                  <c:v>Up to 30 yrs</c:v>
                </c:pt>
                <c:pt idx="1">
                  <c:v>31 to 50 yrs</c:v>
                </c:pt>
                <c:pt idx="2">
                  <c:v>51 to 66 yrs</c:v>
                </c:pt>
                <c:pt idx="3">
                  <c:v>67 to 70 yrs</c:v>
                </c:pt>
                <c:pt idx="4">
                  <c:v>71+ yrs</c:v>
                </c:pt>
              </c:strCache>
            </c:strRef>
          </c:cat>
          <c:val>
            <c:numRef>
              <c:f>Sheet3!$B$2:$B$7</c:f>
              <c:numCache>
                <c:formatCode>General</c:formatCode>
                <c:ptCount val="5"/>
                <c:pt idx="0">
                  <c:v>2</c:v>
                </c:pt>
                <c:pt idx="1">
                  <c:v>30</c:v>
                </c:pt>
                <c:pt idx="2">
                  <c:v>59</c:v>
                </c:pt>
                <c:pt idx="3">
                  <c:v>37</c:v>
                </c:pt>
                <c:pt idx="4">
                  <c:v>48</c:v>
                </c:pt>
              </c:numCache>
            </c:numRef>
          </c:val>
          <c:extLst>
            <c:ext xmlns:c16="http://schemas.microsoft.com/office/drawing/2014/chart" uri="{C3380CC4-5D6E-409C-BE32-E72D297353CC}">
              <c16:uniqueId val="{00000000-E1D9-46DB-AF4F-C9C57D1A07CF}"/>
            </c:ext>
          </c:extLst>
        </c:ser>
        <c:dLbls>
          <c:showLegendKey val="0"/>
          <c:showVal val="0"/>
          <c:showCatName val="0"/>
          <c:showSerName val="0"/>
          <c:showPercent val="0"/>
          <c:showBubbleSize val="0"/>
        </c:dLbls>
        <c:gapWidth val="219"/>
        <c:overlap val="-27"/>
        <c:axId val="553827416"/>
        <c:axId val="553828856"/>
      </c:barChart>
      <c:catAx>
        <c:axId val="553827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828856"/>
        <c:crosses val="autoZero"/>
        <c:auto val="1"/>
        <c:lblAlgn val="ctr"/>
        <c:lblOffset val="100"/>
        <c:noMultiLvlLbl val="0"/>
      </c:catAx>
      <c:valAx>
        <c:axId val="553828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8274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'Slide 6 Accreditation'!$B$4</c:f>
              <c:strCache>
                <c:ptCount val="1"/>
                <c:pt idx="0">
                  <c:v>Number of Providers</c:v>
                </c:pt>
              </c:strCache>
            </c:strRef>
          </c:tx>
          <c:spPr>
            <a:solidFill>
              <a:schemeClr val="accent1"/>
            </a:solidFill>
            <a:ln>
              <a:noFill/>
            </a:ln>
            <a:effectLst/>
          </c:spPr>
          <c:invertIfNegative val="0"/>
          <c:cat>
            <c:strRef>
              <c:f>'Slide 6 Accreditation'!$A$5:$A$8</c:f>
              <c:strCache>
                <c:ptCount val="4"/>
                <c:pt idx="0">
                  <c:v>Part 1</c:v>
                </c:pt>
                <c:pt idx="1">
                  <c:v>Part 2</c:v>
                </c:pt>
                <c:pt idx="2">
                  <c:v>Part 3</c:v>
                </c:pt>
                <c:pt idx="3">
                  <c:v>Apprenticeships</c:v>
                </c:pt>
              </c:strCache>
            </c:strRef>
          </c:cat>
          <c:val>
            <c:numRef>
              <c:f>'Slide 6 Accreditation'!$B$5:$B$8</c:f>
              <c:numCache>
                <c:formatCode>General</c:formatCode>
                <c:ptCount val="4"/>
                <c:pt idx="0">
                  <c:v>61</c:v>
                </c:pt>
                <c:pt idx="1">
                  <c:v>60</c:v>
                </c:pt>
                <c:pt idx="2">
                  <c:v>29</c:v>
                </c:pt>
                <c:pt idx="3">
                  <c:v>17</c:v>
                </c:pt>
              </c:numCache>
            </c:numRef>
          </c:val>
          <c:extLst>
            <c:ext xmlns:c16="http://schemas.microsoft.com/office/drawing/2014/chart" uri="{C3380CC4-5D6E-409C-BE32-E72D297353CC}">
              <c16:uniqueId val="{00000000-E0C2-4C78-A876-F1B6841840C4}"/>
            </c:ext>
          </c:extLst>
        </c:ser>
        <c:dLbls>
          <c:showLegendKey val="0"/>
          <c:showVal val="0"/>
          <c:showCatName val="0"/>
          <c:showSerName val="0"/>
          <c:showPercent val="0"/>
          <c:showBubbleSize val="0"/>
        </c:dLbls>
        <c:gapWidth val="150"/>
        <c:overlap val="100"/>
        <c:axId val="870849688"/>
        <c:axId val="870843928"/>
      </c:barChart>
      <c:catAx>
        <c:axId val="870849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0843928"/>
        <c:crosses val="autoZero"/>
        <c:auto val="1"/>
        <c:lblAlgn val="ctr"/>
        <c:lblOffset val="100"/>
        <c:noMultiLvlLbl val="0"/>
      </c:catAx>
      <c:valAx>
        <c:axId val="870843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0849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'Slide 4 KPI met'!$A$4:$A$8</cx:f>
        <cx:lvl ptCount="5">
          <cx:pt idx="0">Up to 2 days</cx:pt>
          <cx:pt idx="1">3 to 5 days</cx:pt>
          <cx:pt idx="2">6 to 10 days</cx:pt>
          <cx:pt idx="3">11 to 15 days</cx:pt>
          <cx:pt idx="4">Over KPI</cx:pt>
        </cx:lvl>
      </cx:strDim>
      <cx:numDim type="size">
        <cx:f>'Slide 4 KPI met'!$B$4:$B$8</cx:f>
        <cx:lvl ptCount="5" formatCode="General">
          <cx:pt idx="0">385</cx:pt>
          <cx:pt idx="1">378</cx:pt>
          <cx:pt idx="2">227</cx:pt>
          <cx:pt idx="3">77</cx:pt>
          <cx:pt idx="4">35</cx:pt>
        </cx:lvl>
      </cx:numDim>
    </cx:data>
    <cx:data id="1">
      <cx:strDim type="cat">
        <cx:f>'Slide 4 KPI met'!$A$4:$A$8</cx:f>
        <cx:lvl ptCount="5">
          <cx:pt idx="0">Up to 2 days</cx:pt>
          <cx:pt idx="1">3 to 5 days</cx:pt>
          <cx:pt idx="2">6 to 10 days</cx:pt>
          <cx:pt idx="3">11 to 15 days</cx:pt>
          <cx:pt idx="4">Over KPI</cx:pt>
        </cx:lvl>
      </cx:strDim>
      <cx:numDim type="size">
        <cx:f>'Slide 4 KPI met'!$C$4:$C$8</cx:f>
        <cx:lvl ptCount="5" formatCode="General">
          <cx:pt idx="0">0</cx:pt>
          <cx:pt idx="1">0</cx:pt>
          <cx:pt idx="2">0</cx:pt>
          <cx:pt idx="3">0</cx:pt>
          <cx:pt idx="4">0</cx:pt>
        </cx:lvl>
      </cx:numDim>
    </cx:data>
    <cx:data id="2">
      <cx:strDim type="cat">
        <cx:f>'Slide 4 KPI met'!$A$4:$A$8</cx:f>
        <cx:lvl ptCount="5">
          <cx:pt idx="0">Up to 2 days</cx:pt>
          <cx:pt idx="1">3 to 5 days</cx:pt>
          <cx:pt idx="2">6 to 10 days</cx:pt>
          <cx:pt idx="3">11 to 15 days</cx:pt>
          <cx:pt idx="4">Over KPI</cx:pt>
        </cx:lvl>
      </cx:strDim>
      <cx:numDim type="size">
        <cx:f>'Slide 4 KPI met'!$D$4:$D$8</cx:f>
        <cx:lvl ptCount="5" formatCode="General">
          <cx:pt idx="0">385</cx:pt>
          <cx:pt idx="1">378</cx:pt>
          <cx:pt idx="2">227</cx:pt>
          <cx:pt idx="3">77</cx:pt>
          <cx:pt idx="4">35</cx:pt>
        </cx:lvl>
      </cx:numDim>
    </cx:data>
  </cx:chartData>
  <cx:chart>
    <cx:title pos="t" align="ctr" overlay="0">
      <cx:tx>
        <cx:txData>
          <cx:v>First time joiners (15 day KPI)</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Aptos Narrow" panose="02110004020202020204"/>
            </a:rPr>
            <a:t>First time joiners (15 day KPI)</a:t>
          </a:r>
        </a:p>
      </cx:txPr>
    </cx:title>
    <cx:plotArea>
      <cx:plotAreaRegion>
        <cx:series layoutId="treemap" uniqueId="{C43E3802-4414-4CD0-88D6-F8D5927EA1FA}" formatIdx="0">
          <cx:tx>
            <cx:txData>
              <cx:f>'Slide 4 KPI met'!$B$3</cx:f>
              <cx:v>First time join UK time joins</cx:v>
            </cx:txData>
          </cx:tx>
          <cx:dataLabels pos="inEnd">
            <cx:visibility seriesName="0" categoryName="1" value="0"/>
          </cx:dataLabels>
          <cx:dataId val="0"/>
          <cx:layoutPr>
            <cx:parentLabelLayout val="overlapping"/>
          </cx:layoutPr>
        </cx:series>
        <cx:series layoutId="treemap" hidden="1" uniqueId="{26AF310F-14A8-4EDF-9849-E75E3A1C4556}" formatIdx="1">
          <cx:tx>
            <cx:txData>
              <cx:f>'Slide 4 KPI met'!$C$3</cx:f>
              <cx:v>First time join EU</cx:v>
            </cx:txData>
          </cx:tx>
          <cx:dataLabels pos="inEnd">
            <cx:visibility seriesName="0" categoryName="1" value="0"/>
          </cx:dataLabels>
          <cx:dataId val="1"/>
          <cx:layoutPr>
            <cx:parentLabelLayout val="overlapping"/>
          </cx:layoutPr>
        </cx:series>
        <cx:series layoutId="treemap" hidden="1" uniqueId="{B68FB7E9-CEFB-4A9F-9464-16ABCA8928C3}" formatIdx="2">
          <cx:tx>
            <cx:txData>
              <cx:f>'Slide 4 KPI met'!$D$3</cx:f>
              <cx:v>Total First time joiners (15 day KPI)</cx:v>
            </cx:txData>
          </cx:tx>
          <cx:dataLabels pos="inEnd">
            <cx:visibility seriesName="0" categoryName="1" value="0"/>
          </cx:dataLabels>
          <cx:dataId val="2"/>
          <cx:layoutPr>
            <cx:parentLabelLayout val="overlapping"/>
          </cx:layoutPr>
        </cx:series>
      </cx:plotAreaRegion>
    </cx:plotArea>
    <cx:legend pos="t" align="ctr" overlay="0"/>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'Slide 4 KPI met'!$A$14:$A$21</cx:f>
        <cx:lvl ptCount="8">
          <cx:pt idx="0">Up to 5 days</cx:pt>
          <cx:pt idx="1">6 to 10 days</cx:pt>
          <cx:pt idx="2">11 to 15 days</cx:pt>
          <cx:pt idx="3">16 to 20 days</cx:pt>
          <cx:pt idx="4">21 to 30 days</cx:pt>
          <cx:pt idx="5">31 to 40 days</cx:pt>
          <cx:pt idx="6">41 to 45 days</cx:pt>
          <cx:pt idx="7">Over KPI</cx:pt>
        </cx:lvl>
      </cx:strDim>
      <cx:numDim type="size">
        <cx:f>'Slide 4 KPI met'!$D$14:$D$21</cx:f>
        <cx:lvl ptCount="8" formatCode="General">
          <cx:pt idx="0">4</cx:pt>
          <cx:pt idx="1">3</cx:pt>
          <cx:pt idx="2">10</cx:pt>
          <cx:pt idx="3">8</cx:pt>
          <cx:pt idx="4">3</cx:pt>
          <cx:pt idx="5">5</cx:pt>
          <cx:pt idx="6">0</cx:pt>
          <cx:pt idx="7">0</cx:pt>
        </cx:lvl>
      </cx:numDim>
    </cx:data>
  </cx:chartData>
  <cx:chart>
    <cx:title pos="t" align="ctr" overlay="0">
      <cx:tx>
        <cx:txData>
          <cx:v>Competency Standards Group (45 day KPI)</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Aptos Narrow" panose="02110004020202020204"/>
            </a:rPr>
            <a:t>Competency Standards Group (45 day KPI)</a:t>
          </a:r>
        </a:p>
      </cx:txPr>
    </cx:title>
    <cx:plotArea>
      <cx:plotAreaRegion>
        <cx:series layoutId="treemap" uniqueId="{C05861E4-CA25-455E-83B1-D7DE330A9538}">
          <cx:tx>
            <cx:txData>
              <cx:f>'Slide 4 KPI met'!$D$13</cx:f>
              <cx:v>CSG total</cx:v>
            </cx:txData>
          </cx:tx>
          <cx:dataLabels pos="inEnd">
            <cx:visibility seriesName="0" categoryName="1" value="0"/>
          </cx:dataLabels>
          <cx:dataId val="0"/>
          <cx:layoutPr>
            <cx:parentLabelLayout val="overlapping"/>
          </cx:layoutPr>
        </cx:series>
      </cx:plotAreaRegion>
    </cx:plotArea>
    <cx:legend pos="t" align="ctr" overlay="0"/>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0.10492</cdr:x>
      <cdr:y>0.55355</cdr:y>
    </cdr:from>
    <cdr:to>
      <cdr:x>0.18308</cdr:x>
      <cdr:y>0.6325</cdr:y>
    </cdr:to>
    <cdr:sp macro="" textlink="">
      <cdr:nvSpPr>
        <cdr:cNvPr id="2" name="TextBox 1">
          <a:extLst xmlns:a="http://schemas.openxmlformats.org/drawingml/2006/main">
            <a:ext uri="{FF2B5EF4-FFF2-40B4-BE49-F238E27FC236}">
              <a16:creationId xmlns:a16="http://schemas.microsoft.com/office/drawing/2014/main" id="{6F3DDAC3-469A-14D3-2FC1-556934A183E6}"/>
            </a:ext>
          </a:extLst>
        </cdr:cNvPr>
        <cdr:cNvSpPr txBox="1"/>
      </cdr:nvSpPr>
      <cdr:spPr>
        <a:xfrm xmlns:a="http://schemas.openxmlformats.org/drawingml/2006/main">
          <a:off x="593533" y="1620446"/>
          <a:ext cx="442127" cy="231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kern="1200" dirty="0"/>
            <a:t>98%</a:t>
          </a:r>
        </a:p>
      </cdr:txBody>
    </cdr:sp>
  </cdr:relSizeAnchor>
  <cdr:relSizeAnchor xmlns:cdr="http://schemas.openxmlformats.org/drawingml/2006/chartDrawing">
    <cdr:from>
      <cdr:x>0.38034</cdr:x>
      <cdr:y>0.11967</cdr:y>
    </cdr:from>
    <cdr:to>
      <cdr:x>0.47271</cdr:x>
      <cdr:y>0.21978</cdr:y>
    </cdr:to>
    <cdr:sp macro="" textlink="">
      <cdr:nvSpPr>
        <cdr:cNvPr id="4" name="TextBox 3">
          <a:extLst xmlns:a="http://schemas.openxmlformats.org/drawingml/2006/main">
            <a:ext uri="{FF2B5EF4-FFF2-40B4-BE49-F238E27FC236}">
              <a16:creationId xmlns:a16="http://schemas.microsoft.com/office/drawing/2014/main" id="{6F76B2CC-2B54-BF1F-74C1-1E53CD52B2F6}"/>
            </a:ext>
          </a:extLst>
        </cdr:cNvPr>
        <cdr:cNvSpPr txBox="1"/>
      </cdr:nvSpPr>
      <cdr:spPr>
        <a:xfrm xmlns:a="http://schemas.openxmlformats.org/drawingml/2006/main">
          <a:off x="2151555" y="350311"/>
          <a:ext cx="522535" cy="2930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kern="1200" dirty="0"/>
            <a:t>96%</a:t>
          </a:r>
        </a:p>
      </cdr:txBody>
    </cdr:sp>
  </cdr:relSizeAnchor>
  <cdr:relSizeAnchor xmlns:cdr="http://schemas.openxmlformats.org/drawingml/2006/chartDrawing">
    <cdr:from>
      <cdr:x>0.82969</cdr:x>
      <cdr:y>0.5</cdr:y>
    </cdr:from>
    <cdr:to>
      <cdr:x>0.92916</cdr:x>
      <cdr:y>0.59397</cdr:y>
    </cdr:to>
    <cdr:sp macro="" textlink="">
      <cdr:nvSpPr>
        <cdr:cNvPr id="5" name="TextBox 4">
          <a:extLst xmlns:a="http://schemas.openxmlformats.org/drawingml/2006/main">
            <a:ext uri="{FF2B5EF4-FFF2-40B4-BE49-F238E27FC236}">
              <a16:creationId xmlns:a16="http://schemas.microsoft.com/office/drawing/2014/main" id="{DB7394D3-7B63-B795-9F55-00F0234D1E9D}"/>
            </a:ext>
          </a:extLst>
        </cdr:cNvPr>
        <cdr:cNvSpPr txBox="1"/>
      </cdr:nvSpPr>
      <cdr:spPr>
        <a:xfrm xmlns:a="http://schemas.openxmlformats.org/drawingml/2006/main">
          <a:off x="4693513" y="1463674"/>
          <a:ext cx="562699" cy="2750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kern="1200" dirty="0"/>
            <a:t>97%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F60969D-AE18-4EA8-B7B7-ED60DBFD0CE8}" type="datetimeFigureOut">
              <a:rPr lang="en-GB" smtClean="0"/>
              <a:t>03/10/2025</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40A27D7-5C69-4768-9B7E-5A8EF8A7B650}" type="slidenum">
              <a:rPr lang="en-GB" smtClean="0"/>
              <a:t>‹#›</a:t>
            </a:fld>
            <a:endParaRPr lang="en-GB"/>
          </a:p>
        </p:txBody>
      </p:sp>
    </p:spTree>
    <p:extLst>
      <p:ext uri="{BB962C8B-B14F-4D97-AF65-F5344CB8AC3E}">
        <p14:creationId xmlns:p14="http://schemas.microsoft.com/office/powerpoint/2010/main" val="311585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40A27D7-5C69-4768-9B7E-5A8EF8A7B650}"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18583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D9994-72A4-1369-223F-36C23F6DD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FAAC6-95FA-C80A-E3A7-F23D4D066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27125-A63B-A19B-72C2-D59B05F2AB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D4F63D-8BB3-B6BE-74C1-FAFD43196D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6158F-4DBA-4D21-9F46-C26BB511DB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41BC2-BED4-3C39-341A-FAAB6C71B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CDC34-C79F-66F0-3FC9-6B83B20BF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E9B3B-50EB-A514-8CEF-F413623E0DF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4D3137A-853E-55C0-82EB-191A10660863}"/>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40A27D7-5C69-4768-9B7E-5A8EF8A7B650}"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00383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F32EB-2D5C-21D7-66B2-46DBB11D9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49D3F-1597-6508-3618-CF1BF62B4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D632A-F8D3-CF41-19DD-02B3CF3E86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26F936-4854-7465-A875-7C4BF9BAFCB1}"/>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40A27D7-5C69-4768-9B7E-5A8EF8A7B650}"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76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9FD87-2946-0722-CBD1-3A49829D5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0A58D-00AC-F6E1-BE40-6E60D83CBB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7AC64-ADB1-6EC1-8B6A-8EF3A1C239F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530214C-73C2-1FF7-2CC8-E7B75557BEA2}"/>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D40A27D7-5C69-4768-9B7E-5A8EF8A7B650}"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4988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6158F-4DBA-4D21-9F46-C26BB511DB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17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sz="1800" b="0" i="0" u="none" strike="noStrike">
              <a:solidFill>
                <a:srgbClr val="000000"/>
              </a:solidFill>
              <a:effectLst/>
              <a:highlight>
                <a:srgbClr val="FFFF00"/>
              </a:highlight>
              <a:latin typeface="Aptos Narrow" panose="020B0004020202020204" pitchFamily="34" charset="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6158F-4DBA-4D21-9F46-C26BB511DB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55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6158F-4DBA-4D21-9F46-C26BB511DB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1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GB" sz="1200"/>
          </a:p>
          <a:p>
            <a:endParaRPr lang="en-GB" baseline="-25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6158F-4DBA-4D21-9F46-C26BB511DB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413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6158F-4DBA-4D21-9F46-C26BB511DB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908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267325"/>
            <a:ext cx="12192000" cy="1590675"/>
          </a:xfrm>
          <a:custGeom>
            <a:avLst/>
            <a:gdLst/>
            <a:ahLst/>
            <a:cxnLst/>
            <a:rect l="l" t="t" r="r" b="b"/>
            <a:pathLst>
              <a:path w="12192000" h="1590675">
                <a:moveTo>
                  <a:pt x="0" y="1590674"/>
                </a:moveTo>
                <a:lnTo>
                  <a:pt x="12192000" y="1590674"/>
                </a:lnTo>
                <a:lnTo>
                  <a:pt x="12192000" y="0"/>
                </a:lnTo>
                <a:lnTo>
                  <a:pt x="0" y="0"/>
                </a:lnTo>
                <a:lnTo>
                  <a:pt x="0" y="1590674"/>
                </a:lnTo>
                <a:close/>
              </a:path>
            </a:pathLst>
          </a:custGeom>
          <a:solidFill>
            <a:srgbClr val="FFD600"/>
          </a:solidFill>
        </p:spPr>
        <p:txBody>
          <a:bodyPr wrap="square" lIns="0" tIns="0" rIns="0" bIns="0" rtlCol="0"/>
          <a:lstStyle/>
          <a:p>
            <a:endParaRPr/>
          </a:p>
        </p:txBody>
      </p:sp>
      <p:sp>
        <p:nvSpPr>
          <p:cNvPr id="17" name="bg object 17"/>
          <p:cNvSpPr/>
          <p:nvPr/>
        </p:nvSpPr>
        <p:spPr>
          <a:xfrm>
            <a:off x="0" y="0"/>
            <a:ext cx="12192000" cy="1219200"/>
          </a:xfrm>
          <a:custGeom>
            <a:avLst/>
            <a:gdLst/>
            <a:ahLst/>
            <a:cxnLst/>
            <a:rect l="l" t="t" r="r" b="b"/>
            <a:pathLst>
              <a:path w="12192000" h="1219200">
                <a:moveTo>
                  <a:pt x="0" y="1219200"/>
                </a:moveTo>
                <a:lnTo>
                  <a:pt x="12192000" y="1219200"/>
                </a:lnTo>
                <a:lnTo>
                  <a:pt x="12192000" y="0"/>
                </a:lnTo>
                <a:lnTo>
                  <a:pt x="0" y="0"/>
                </a:lnTo>
                <a:lnTo>
                  <a:pt x="0" y="1219200"/>
                </a:lnTo>
                <a:close/>
              </a:path>
            </a:pathLst>
          </a:custGeom>
          <a:solidFill>
            <a:srgbClr val="FFD600"/>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0325100" y="6134100"/>
            <a:ext cx="1485900" cy="447675"/>
          </a:xfrm>
          <a:prstGeom prst="rect">
            <a:avLst/>
          </a:prstGeom>
        </p:spPr>
      </p:pic>
      <p:sp>
        <p:nvSpPr>
          <p:cNvPr id="19" name="bg object 19"/>
          <p:cNvSpPr/>
          <p:nvPr/>
        </p:nvSpPr>
        <p:spPr>
          <a:xfrm>
            <a:off x="0" y="1219200"/>
            <a:ext cx="12192000" cy="2362200"/>
          </a:xfrm>
          <a:custGeom>
            <a:avLst/>
            <a:gdLst/>
            <a:ahLst/>
            <a:cxnLst/>
            <a:rect l="l" t="t" r="r" b="b"/>
            <a:pathLst>
              <a:path w="12192000" h="2362200">
                <a:moveTo>
                  <a:pt x="12192000" y="0"/>
                </a:moveTo>
                <a:lnTo>
                  <a:pt x="0" y="0"/>
                </a:lnTo>
                <a:lnTo>
                  <a:pt x="0" y="2362200"/>
                </a:lnTo>
                <a:lnTo>
                  <a:pt x="12192000" y="2362200"/>
                </a:lnTo>
                <a:lnTo>
                  <a:pt x="12192000" y="0"/>
                </a:lnTo>
                <a:close/>
              </a:path>
            </a:pathLst>
          </a:custGeom>
          <a:solidFill>
            <a:srgbClr val="093650"/>
          </a:solidFill>
        </p:spPr>
        <p:txBody>
          <a:bodyPr wrap="square" lIns="0" tIns="0" rIns="0" bIns="0" rtlCol="0"/>
          <a:lstStyle/>
          <a:p>
            <a:endParaRPr/>
          </a:p>
        </p:txBody>
      </p:sp>
      <p:sp>
        <p:nvSpPr>
          <p:cNvPr id="2" name="Holder 2"/>
          <p:cNvSpPr>
            <a:spLocks noGrp="1"/>
          </p:cNvSpPr>
          <p:nvPr>
            <p:ph type="ctrTitle"/>
          </p:nvPr>
        </p:nvSpPr>
        <p:spPr>
          <a:xfrm>
            <a:off x="203517" y="2816161"/>
            <a:ext cx="3077845" cy="701039"/>
          </a:xfrm>
          <a:prstGeom prst="rect">
            <a:avLst/>
          </a:prstGeom>
        </p:spPr>
        <p:txBody>
          <a:bodyPr wrap="square" lIns="0" tIns="0" rIns="0" bIns="0">
            <a:spAutoFit/>
          </a:bodyPr>
          <a:lstStyle>
            <a:lvl1pPr>
              <a:defRPr sz="36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D7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1765-08E8-DCF0-50A3-8803DD543D4D}"/>
              </a:ext>
            </a:extLst>
          </p:cNvPr>
          <p:cNvSpPr>
            <a:spLocks noGrp="1"/>
          </p:cNvSpPr>
          <p:nvPr>
            <p:ph type="title"/>
          </p:nvPr>
        </p:nvSpPr>
        <p:spPr>
          <a:xfrm>
            <a:off x="0" y="1214438"/>
            <a:ext cx="12192000" cy="2364785"/>
          </a:xfrm>
          <a:solidFill>
            <a:srgbClr val="093650"/>
          </a:solidFill>
        </p:spPr>
        <p:txBody>
          <a:bodyPr lIns="216000" anchor="b">
            <a:normAutofit/>
          </a:bodyPr>
          <a:lstStyle>
            <a:lvl1pPr>
              <a:defRPr sz="4400" baseline="0">
                <a:solidFill>
                  <a:schemeClr val="bg1">
                    <a:lumMod val="95000"/>
                  </a:schemeClr>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C1C668-64F4-7040-A92E-6E5BCECF9F9C}"/>
              </a:ext>
            </a:extLst>
          </p:cNvPr>
          <p:cNvSpPr>
            <a:spLocks noGrp="1"/>
          </p:cNvSpPr>
          <p:nvPr>
            <p:ph type="body" idx="1"/>
          </p:nvPr>
        </p:nvSpPr>
        <p:spPr>
          <a:xfrm>
            <a:off x="0" y="3579223"/>
            <a:ext cx="12191999" cy="1685649"/>
          </a:xfrm>
          <a:solidFill>
            <a:srgbClr val="849BA8"/>
          </a:solidFill>
        </p:spPr>
        <p:txBody>
          <a:bodyPr lIns="252000"/>
          <a:lstStyle>
            <a:lvl1pPr marL="0" indent="0">
              <a:buNone/>
              <a:defRPr sz="2400" baseline="0">
                <a:solidFill>
                  <a:schemeClr val="bg1"/>
                </a:solidFill>
                <a:latin typeface="Outfit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6D3E9B-F4E7-F1B2-BEF8-68B070DDE844}"/>
              </a:ext>
            </a:extLst>
          </p:cNvPr>
          <p:cNvSpPr>
            <a:spLocks noGrp="1"/>
          </p:cNvSpPr>
          <p:nvPr>
            <p:ph type="dt" sz="half" idx="10"/>
          </p:nvPr>
        </p:nvSpPr>
        <p:spPr/>
        <p:txBody>
          <a:bodyPr/>
          <a:lstStyle/>
          <a:p>
            <a:fld id="{F7E85920-7C93-4E50-901F-934172AF88DC}" type="datetime1">
              <a:rPr lang="en-GB" smtClean="0"/>
              <a:t>03/10/2025</a:t>
            </a:fld>
            <a:endParaRPr lang="en-GB"/>
          </a:p>
        </p:txBody>
      </p:sp>
      <p:sp>
        <p:nvSpPr>
          <p:cNvPr id="5" name="Footer Placeholder 4">
            <a:extLst>
              <a:ext uri="{FF2B5EF4-FFF2-40B4-BE49-F238E27FC236}">
                <a16:creationId xmlns:a16="http://schemas.microsoft.com/office/drawing/2014/main" id="{400C1350-8A91-71E7-49DF-10EC6FC9122E}"/>
              </a:ext>
            </a:extLst>
          </p:cNvPr>
          <p:cNvSpPr>
            <a:spLocks noGrp="1"/>
          </p:cNvSpPr>
          <p:nvPr>
            <p:ph type="ftr" sz="quarter" idx="11"/>
          </p:nvPr>
        </p:nvSpPr>
        <p:spPr/>
        <p:txBody>
          <a:bodyPr/>
          <a:lstStyle/>
          <a:p>
            <a:r>
              <a:rPr lang="en-GB"/>
              <a:t>www.arb.org.uk</a:t>
            </a:r>
          </a:p>
        </p:txBody>
      </p:sp>
      <p:sp>
        <p:nvSpPr>
          <p:cNvPr id="6" name="Slide Number Placeholder 5">
            <a:extLst>
              <a:ext uri="{FF2B5EF4-FFF2-40B4-BE49-F238E27FC236}">
                <a16:creationId xmlns:a16="http://schemas.microsoft.com/office/drawing/2014/main" id="{824B7F93-7D35-66CB-E581-E7FFF6C91256}"/>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403957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DD6E-4DFF-CC04-C095-DF4D4CD63042}"/>
              </a:ext>
            </a:extLst>
          </p:cNvPr>
          <p:cNvSpPr>
            <a:spLocks noGrp="1"/>
          </p:cNvSpPr>
          <p:nvPr>
            <p:ph type="title"/>
          </p:nvPr>
        </p:nvSpPr>
        <p:spPr/>
        <p:txBody>
          <a:bodyPr>
            <a:normAutofit/>
          </a:bodyPr>
          <a:lstStyle>
            <a:lvl1pPr>
              <a:defRPr sz="3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AC7F3D-C669-E6AD-FE2B-2971265A094B}"/>
              </a:ext>
            </a:extLst>
          </p:cNvPr>
          <p:cNvSpPr>
            <a:spLocks noGrp="1"/>
          </p:cNvSpPr>
          <p:nvPr>
            <p:ph sz="half" idx="1"/>
          </p:nvPr>
        </p:nvSpPr>
        <p:spPr>
          <a:xfrm>
            <a:off x="381001" y="1502229"/>
            <a:ext cx="5638799" cy="446749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6C8967-FBEC-1DB3-ECC3-02894E52E164}"/>
              </a:ext>
            </a:extLst>
          </p:cNvPr>
          <p:cNvSpPr>
            <a:spLocks noGrp="1"/>
          </p:cNvSpPr>
          <p:nvPr>
            <p:ph sz="half" idx="2"/>
          </p:nvPr>
        </p:nvSpPr>
        <p:spPr>
          <a:xfrm>
            <a:off x="6172199" y="1502229"/>
            <a:ext cx="5638799" cy="446749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4727C5-B1A7-2E81-274B-B086A3E1A6CC}"/>
              </a:ext>
            </a:extLst>
          </p:cNvPr>
          <p:cNvSpPr>
            <a:spLocks noGrp="1"/>
          </p:cNvSpPr>
          <p:nvPr>
            <p:ph type="dt" sz="half" idx="10"/>
          </p:nvPr>
        </p:nvSpPr>
        <p:spPr/>
        <p:txBody>
          <a:bodyPr/>
          <a:lstStyle/>
          <a:p>
            <a:fld id="{B378035F-0C14-48D3-B776-071ACEBD0E50}" type="datetime1">
              <a:rPr lang="en-GB" smtClean="0"/>
              <a:t>03/10/2025</a:t>
            </a:fld>
            <a:endParaRPr lang="en-GB"/>
          </a:p>
        </p:txBody>
      </p:sp>
      <p:sp>
        <p:nvSpPr>
          <p:cNvPr id="6" name="Footer Placeholder 5">
            <a:extLst>
              <a:ext uri="{FF2B5EF4-FFF2-40B4-BE49-F238E27FC236}">
                <a16:creationId xmlns:a16="http://schemas.microsoft.com/office/drawing/2014/main" id="{32FAC9EB-018C-D040-1EFA-CF23F834759D}"/>
              </a:ext>
            </a:extLst>
          </p:cNvPr>
          <p:cNvSpPr>
            <a:spLocks noGrp="1"/>
          </p:cNvSpPr>
          <p:nvPr>
            <p:ph type="ftr" sz="quarter" idx="11"/>
          </p:nvPr>
        </p:nvSpPr>
        <p:spPr/>
        <p:txBody>
          <a:bodyPr/>
          <a:lstStyle/>
          <a:p>
            <a:r>
              <a:rPr lang="en-GB"/>
              <a:t>www.arb.org.uk</a:t>
            </a:r>
          </a:p>
        </p:txBody>
      </p:sp>
      <p:sp>
        <p:nvSpPr>
          <p:cNvPr id="7" name="Slide Number Placeholder 6">
            <a:extLst>
              <a:ext uri="{FF2B5EF4-FFF2-40B4-BE49-F238E27FC236}">
                <a16:creationId xmlns:a16="http://schemas.microsoft.com/office/drawing/2014/main" id="{58D4BA51-1CB6-BEEF-1A21-D4D437876EDD}"/>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1848756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5F5E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266580-C8A9-2642-8816-A108F9530119}"/>
              </a:ext>
            </a:extLst>
          </p:cNvPr>
          <p:cNvSpPr>
            <a:spLocks noGrp="1"/>
          </p:cNvSpPr>
          <p:nvPr>
            <p:ph type="title"/>
          </p:nvPr>
        </p:nvSpPr>
        <p:spPr>
          <a:xfrm>
            <a:off x="0" y="1"/>
            <a:ext cx="12192000" cy="1121789"/>
          </a:xfrm>
        </p:spPr>
        <p:txBody>
          <a:bodyPr>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7B32D5-1706-51F3-3D36-AAF77C9B9C73}"/>
              </a:ext>
            </a:extLst>
          </p:cNvPr>
          <p:cNvSpPr>
            <a:spLocks noGrp="1"/>
          </p:cNvSpPr>
          <p:nvPr>
            <p:ph type="body" idx="1"/>
          </p:nvPr>
        </p:nvSpPr>
        <p:spPr>
          <a:xfrm>
            <a:off x="381002" y="1466723"/>
            <a:ext cx="5613398" cy="515666"/>
          </a:xfrm>
          <a:solidFill>
            <a:srgbClr val="F5F5EF"/>
          </a:solidFill>
        </p:spPr>
        <p:txBody>
          <a:bodyPr anchor="b"/>
          <a:lstStyle>
            <a:lvl1pPr marL="0" indent="0">
              <a:buNone/>
              <a:defRPr sz="2400" b="0">
                <a:latin typeface="Outfit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3EB5C3-C17F-4B7F-A6D8-932595969972}"/>
              </a:ext>
            </a:extLst>
          </p:cNvPr>
          <p:cNvSpPr>
            <a:spLocks noGrp="1"/>
          </p:cNvSpPr>
          <p:nvPr>
            <p:ph sz="half" idx="2"/>
          </p:nvPr>
        </p:nvSpPr>
        <p:spPr>
          <a:xfrm>
            <a:off x="381002" y="2290635"/>
            <a:ext cx="5613398" cy="3757468"/>
          </a:xfrm>
          <a:solidFill>
            <a:srgbClr val="F5F5EF"/>
          </a:solidFill>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33D3C7-FED1-02C3-028E-681AC79B4D61}"/>
              </a:ext>
            </a:extLst>
          </p:cNvPr>
          <p:cNvSpPr>
            <a:spLocks noGrp="1"/>
          </p:cNvSpPr>
          <p:nvPr>
            <p:ph type="body" sz="quarter" idx="3"/>
          </p:nvPr>
        </p:nvSpPr>
        <p:spPr>
          <a:xfrm>
            <a:off x="6172199" y="1466723"/>
            <a:ext cx="5638799" cy="515666"/>
          </a:xfrm>
          <a:solidFill>
            <a:srgbClr val="F5F5EF"/>
          </a:solidFill>
        </p:spPr>
        <p:txBody>
          <a:bodyPr anchor="b"/>
          <a:lstStyle>
            <a:lvl1pPr marL="0" indent="0">
              <a:buNone/>
              <a:defRPr sz="2400" b="0">
                <a:latin typeface="Outfit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2806D5-FF06-522A-ACFF-D9CF6298D8C7}"/>
              </a:ext>
            </a:extLst>
          </p:cNvPr>
          <p:cNvSpPr>
            <a:spLocks noGrp="1"/>
          </p:cNvSpPr>
          <p:nvPr>
            <p:ph sz="quarter" idx="4"/>
          </p:nvPr>
        </p:nvSpPr>
        <p:spPr>
          <a:xfrm>
            <a:off x="6172199" y="2290635"/>
            <a:ext cx="5638800" cy="3757468"/>
          </a:xfrm>
          <a:solidFill>
            <a:srgbClr val="F5F5EF"/>
          </a:solidFill>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19EFB9-DB9E-196F-3D5D-9273B4E5E9D0}"/>
              </a:ext>
            </a:extLst>
          </p:cNvPr>
          <p:cNvSpPr>
            <a:spLocks noGrp="1"/>
          </p:cNvSpPr>
          <p:nvPr>
            <p:ph type="dt" sz="half" idx="10"/>
          </p:nvPr>
        </p:nvSpPr>
        <p:spPr/>
        <p:txBody>
          <a:bodyPr/>
          <a:lstStyle/>
          <a:p>
            <a:fld id="{8D80C15C-65A7-486D-AC3F-5DED6141A480}" type="datetime1">
              <a:rPr lang="en-GB" smtClean="0"/>
              <a:t>03/10/2025</a:t>
            </a:fld>
            <a:endParaRPr lang="en-GB"/>
          </a:p>
        </p:txBody>
      </p:sp>
      <p:sp>
        <p:nvSpPr>
          <p:cNvPr id="8" name="Footer Placeholder 7">
            <a:extLst>
              <a:ext uri="{FF2B5EF4-FFF2-40B4-BE49-F238E27FC236}">
                <a16:creationId xmlns:a16="http://schemas.microsoft.com/office/drawing/2014/main" id="{96E2B33F-2FC9-3127-2620-ED82C041607F}"/>
              </a:ext>
            </a:extLst>
          </p:cNvPr>
          <p:cNvSpPr>
            <a:spLocks noGrp="1"/>
          </p:cNvSpPr>
          <p:nvPr>
            <p:ph type="ftr" sz="quarter" idx="11"/>
          </p:nvPr>
        </p:nvSpPr>
        <p:spPr/>
        <p:txBody>
          <a:bodyPr/>
          <a:lstStyle/>
          <a:p>
            <a:r>
              <a:rPr lang="en-GB"/>
              <a:t>www.arb.org.uk</a:t>
            </a:r>
          </a:p>
        </p:txBody>
      </p:sp>
      <p:sp>
        <p:nvSpPr>
          <p:cNvPr id="9" name="Slide Number Placeholder 8">
            <a:extLst>
              <a:ext uri="{FF2B5EF4-FFF2-40B4-BE49-F238E27FC236}">
                <a16:creationId xmlns:a16="http://schemas.microsoft.com/office/drawing/2014/main" id="{D669DD9B-04BB-EBA8-4008-1C646BF61B02}"/>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4106005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36-4FD4-6085-D4FA-86EA12D22E08}"/>
              </a:ext>
            </a:extLst>
          </p:cNvPr>
          <p:cNvSpPr>
            <a:spLocks noGrp="1"/>
          </p:cNvSpPr>
          <p:nvPr>
            <p:ph type="title"/>
          </p:nvPr>
        </p:nvSpPr>
        <p:spPr/>
        <p:txBody>
          <a:bodyPr>
            <a:normAutofit/>
          </a:bodyPr>
          <a:lstStyle>
            <a:lvl1pPr>
              <a:defRPr sz="36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FD56C27-2694-07E6-168D-9213D2D2D57A}"/>
              </a:ext>
            </a:extLst>
          </p:cNvPr>
          <p:cNvSpPr>
            <a:spLocks noGrp="1"/>
          </p:cNvSpPr>
          <p:nvPr>
            <p:ph type="dt" sz="half" idx="10"/>
          </p:nvPr>
        </p:nvSpPr>
        <p:spPr/>
        <p:txBody>
          <a:bodyPr/>
          <a:lstStyle/>
          <a:p>
            <a:fld id="{304BA548-5D4E-44E8-A327-9B2AF1FD2930}" type="datetime1">
              <a:rPr lang="en-GB" smtClean="0"/>
              <a:t>03/10/2025</a:t>
            </a:fld>
            <a:endParaRPr lang="en-GB"/>
          </a:p>
        </p:txBody>
      </p:sp>
      <p:sp>
        <p:nvSpPr>
          <p:cNvPr id="4" name="Footer Placeholder 3">
            <a:extLst>
              <a:ext uri="{FF2B5EF4-FFF2-40B4-BE49-F238E27FC236}">
                <a16:creationId xmlns:a16="http://schemas.microsoft.com/office/drawing/2014/main" id="{1F367703-02A4-925B-5B66-F7A7E77E1171}"/>
              </a:ext>
            </a:extLst>
          </p:cNvPr>
          <p:cNvSpPr>
            <a:spLocks noGrp="1"/>
          </p:cNvSpPr>
          <p:nvPr>
            <p:ph type="ftr" sz="quarter" idx="11"/>
          </p:nvPr>
        </p:nvSpPr>
        <p:spPr/>
        <p:txBody>
          <a:bodyPr/>
          <a:lstStyle/>
          <a:p>
            <a:r>
              <a:rPr lang="en-GB"/>
              <a:t>www.arb.org.uk</a:t>
            </a:r>
          </a:p>
        </p:txBody>
      </p:sp>
      <p:sp>
        <p:nvSpPr>
          <p:cNvPr id="5" name="Slide Number Placeholder 4">
            <a:extLst>
              <a:ext uri="{FF2B5EF4-FFF2-40B4-BE49-F238E27FC236}">
                <a16:creationId xmlns:a16="http://schemas.microsoft.com/office/drawing/2014/main" id="{299EF1DA-BFD5-B9B5-5993-E2CC56760BCF}"/>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1541359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ADDD6E-9955-073C-2DBD-71511E9940A5}"/>
              </a:ext>
            </a:extLst>
          </p:cNvPr>
          <p:cNvSpPr>
            <a:spLocks noGrp="1"/>
          </p:cNvSpPr>
          <p:nvPr>
            <p:ph type="dt" sz="half" idx="10"/>
          </p:nvPr>
        </p:nvSpPr>
        <p:spPr/>
        <p:txBody>
          <a:bodyPr/>
          <a:lstStyle/>
          <a:p>
            <a:fld id="{00182FC3-EF67-432C-AB01-DE1D4199073F}" type="datetime1">
              <a:rPr lang="en-GB" smtClean="0"/>
              <a:t>03/10/2025</a:t>
            </a:fld>
            <a:endParaRPr lang="en-GB"/>
          </a:p>
        </p:txBody>
      </p:sp>
      <p:sp>
        <p:nvSpPr>
          <p:cNvPr id="3" name="Footer Placeholder 2">
            <a:extLst>
              <a:ext uri="{FF2B5EF4-FFF2-40B4-BE49-F238E27FC236}">
                <a16:creationId xmlns:a16="http://schemas.microsoft.com/office/drawing/2014/main" id="{861B5283-A68E-3767-8BBE-C244A4799D70}"/>
              </a:ext>
            </a:extLst>
          </p:cNvPr>
          <p:cNvSpPr>
            <a:spLocks noGrp="1"/>
          </p:cNvSpPr>
          <p:nvPr>
            <p:ph type="ftr" sz="quarter" idx="11"/>
          </p:nvPr>
        </p:nvSpPr>
        <p:spPr/>
        <p:txBody>
          <a:bodyPr/>
          <a:lstStyle/>
          <a:p>
            <a:r>
              <a:rPr lang="en-GB"/>
              <a:t>www.arb.org.uk</a:t>
            </a:r>
          </a:p>
        </p:txBody>
      </p:sp>
      <p:sp>
        <p:nvSpPr>
          <p:cNvPr id="4" name="Slide Number Placeholder 3">
            <a:extLst>
              <a:ext uri="{FF2B5EF4-FFF2-40B4-BE49-F238E27FC236}">
                <a16:creationId xmlns:a16="http://schemas.microsoft.com/office/drawing/2014/main" id="{A00416CC-5F4A-0422-21D6-4AF033086019}"/>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365064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E8A9-907C-27D9-F0B2-74328974485B}"/>
              </a:ext>
            </a:extLst>
          </p:cNvPr>
          <p:cNvSpPr>
            <a:spLocks noGrp="1"/>
          </p:cNvSpPr>
          <p:nvPr>
            <p:ph type="title"/>
          </p:nvPr>
        </p:nvSpPr>
        <p:spPr>
          <a:xfrm>
            <a:off x="839788" y="0"/>
            <a:ext cx="3932237" cy="2057400"/>
          </a:xfrm>
        </p:spPr>
        <p:txBody>
          <a:bodyPr anchor="b">
            <a:normAutofit/>
          </a:bodyPr>
          <a:lstStyle>
            <a:lvl1pPr>
              <a:defRPr sz="3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4627F8-A056-98D1-F908-7F5994C2D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0A9A29-8BD6-F172-BE88-1D94EA2F3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9BF35-4EBC-B359-C1DF-A93AF2B076F4}"/>
              </a:ext>
            </a:extLst>
          </p:cNvPr>
          <p:cNvSpPr>
            <a:spLocks noGrp="1"/>
          </p:cNvSpPr>
          <p:nvPr>
            <p:ph type="dt" sz="half" idx="10"/>
          </p:nvPr>
        </p:nvSpPr>
        <p:spPr/>
        <p:txBody>
          <a:bodyPr/>
          <a:lstStyle/>
          <a:p>
            <a:fld id="{ED1FE00E-FB7C-49B0-AC21-4141C1F1F92E}" type="datetime1">
              <a:rPr lang="en-GB" smtClean="0"/>
              <a:t>03/10/2025</a:t>
            </a:fld>
            <a:endParaRPr lang="en-GB"/>
          </a:p>
        </p:txBody>
      </p:sp>
      <p:sp>
        <p:nvSpPr>
          <p:cNvPr id="6" name="Footer Placeholder 5">
            <a:extLst>
              <a:ext uri="{FF2B5EF4-FFF2-40B4-BE49-F238E27FC236}">
                <a16:creationId xmlns:a16="http://schemas.microsoft.com/office/drawing/2014/main" id="{8DDCF226-B2C1-BFEC-34DF-5362A55792C0}"/>
              </a:ext>
            </a:extLst>
          </p:cNvPr>
          <p:cNvSpPr>
            <a:spLocks noGrp="1"/>
          </p:cNvSpPr>
          <p:nvPr>
            <p:ph type="ftr" sz="quarter" idx="11"/>
          </p:nvPr>
        </p:nvSpPr>
        <p:spPr/>
        <p:txBody>
          <a:bodyPr/>
          <a:lstStyle/>
          <a:p>
            <a:r>
              <a:rPr lang="en-GB"/>
              <a:t>www.arb.org.uk</a:t>
            </a:r>
          </a:p>
        </p:txBody>
      </p:sp>
      <p:sp>
        <p:nvSpPr>
          <p:cNvPr id="7" name="Slide Number Placeholder 6">
            <a:extLst>
              <a:ext uri="{FF2B5EF4-FFF2-40B4-BE49-F238E27FC236}">
                <a16:creationId xmlns:a16="http://schemas.microsoft.com/office/drawing/2014/main" id="{61570A48-342C-309C-2794-9D46397A943D}"/>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1068110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A57B5-AFEB-DF3E-1E76-0620CFB740BD}"/>
              </a:ext>
            </a:extLst>
          </p:cNvPr>
          <p:cNvSpPr>
            <a:spLocks noGrp="1"/>
          </p:cNvSpPr>
          <p:nvPr>
            <p:ph type="title"/>
          </p:nvPr>
        </p:nvSpPr>
        <p:spPr>
          <a:xfrm>
            <a:off x="839788" y="0"/>
            <a:ext cx="3932237" cy="2057400"/>
          </a:xfrm>
        </p:spPr>
        <p:txBody>
          <a:bodyPr anchor="b">
            <a:normAutofit/>
          </a:bodyPr>
          <a:lstStyle>
            <a:lvl1pPr>
              <a:defRPr sz="3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C63B9F-280E-6FC1-9C51-4E986998B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E0F8C4-2E01-ECBB-8C96-FD88F1058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16A74-EEA7-7743-37D3-97915C35385D}"/>
              </a:ext>
            </a:extLst>
          </p:cNvPr>
          <p:cNvSpPr>
            <a:spLocks noGrp="1"/>
          </p:cNvSpPr>
          <p:nvPr>
            <p:ph type="dt" sz="half" idx="10"/>
          </p:nvPr>
        </p:nvSpPr>
        <p:spPr/>
        <p:txBody>
          <a:bodyPr/>
          <a:lstStyle/>
          <a:p>
            <a:fld id="{988B0C81-7121-4D34-AB8B-649D7B06D9AB}" type="datetime1">
              <a:rPr lang="en-GB" smtClean="0"/>
              <a:t>03/10/2025</a:t>
            </a:fld>
            <a:endParaRPr lang="en-GB"/>
          </a:p>
        </p:txBody>
      </p:sp>
      <p:sp>
        <p:nvSpPr>
          <p:cNvPr id="6" name="Footer Placeholder 5">
            <a:extLst>
              <a:ext uri="{FF2B5EF4-FFF2-40B4-BE49-F238E27FC236}">
                <a16:creationId xmlns:a16="http://schemas.microsoft.com/office/drawing/2014/main" id="{40F1C796-5128-9FB7-FFBB-6C31C04B669F}"/>
              </a:ext>
            </a:extLst>
          </p:cNvPr>
          <p:cNvSpPr>
            <a:spLocks noGrp="1"/>
          </p:cNvSpPr>
          <p:nvPr>
            <p:ph type="ftr" sz="quarter" idx="11"/>
          </p:nvPr>
        </p:nvSpPr>
        <p:spPr/>
        <p:txBody>
          <a:bodyPr/>
          <a:lstStyle/>
          <a:p>
            <a:r>
              <a:rPr lang="en-GB"/>
              <a:t>www.arb.org.uk</a:t>
            </a:r>
          </a:p>
        </p:txBody>
      </p:sp>
      <p:sp>
        <p:nvSpPr>
          <p:cNvPr id="7" name="Slide Number Placeholder 6">
            <a:extLst>
              <a:ext uri="{FF2B5EF4-FFF2-40B4-BE49-F238E27FC236}">
                <a16:creationId xmlns:a16="http://schemas.microsoft.com/office/drawing/2014/main" id="{838BD088-E5C8-5D0F-B6B9-B53E571100FA}"/>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627766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89AE-3C97-8B80-4E98-71CF4B02BDDE}"/>
              </a:ext>
            </a:extLst>
          </p:cNvPr>
          <p:cNvSpPr>
            <a:spLocks noGrp="1"/>
          </p:cNvSpPr>
          <p:nvPr>
            <p:ph type="title"/>
          </p:nvPr>
        </p:nvSpPr>
        <p:spPr/>
        <p:txBody>
          <a:bodyPr>
            <a:normAutofit/>
          </a:bodyPr>
          <a:lstStyle>
            <a:lvl1pPr>
              <a:defRPr sz="3600"/>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BB732A-2107-5C1B-8C0E-17A91C5808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ACFB43-3559-D049-A4EE-70BD45803E36}"/>
              </a:ext>
            </a:extLst>
          </p:cNvPr>
          <p:cNvSpPr>
            <a:spLocks noGrp="1"/>
          </p:cNvSpPr>
          <p:nvPr>
            <p:ph type="dt" sz="half" idx="10"/>
          </p:nvPr>
        </p:nvSpPr>
        <p:spPr/>
        <p:txBody>
          <a:bodyPr/>
          <a:lstStyle/>
          <a:p>
            <a:fld id="{BAD0B886-B330-4166-9CCD-7A9E1498A06C}" type="datetime1">
              <a:rPr lang="en-GB" smtClean="0"/>
              <a:t>03/10/2025</a:t>
            </a:fld>
            <a:endParaRPr lang="en-GB"/>
          </a:p>
        </p:txBody>
      </p:sp>
      <p:sp>
        <p:nvSpPr>
          <p:cNvPr id="5" name="Footer Placeholder 4">
            <a:extLst>
              <a:ext uri="{FF2B5EF4-FFF2-40B4-BE49-F238E27FC236}">
                <a16:creationId xmlns:a16="http://schemas.microsoft.com/office/drawing/2014/main" id="{5ACFA13B-F30D-EFC7-AD35-96F182C931BD}"/>
              </a:ext>
            </a:extLst>
          </p:cNvPr>
          <p:cNvSpPr>
            <a:spLocks noGrp="1"/>
          </p:cNvSpPr>
          <p:nvPr>
            <p:ph type="ftr" sz="quarter" idx="11"/>
          </p:nvPr>
        </p:nvSpPr>
        <p:spPr/>
        <p:txBody>
          <a:bodyPr/>
          <a:lstStyle/>
          <a:p>
            <a:r>
              <a:rPr lang="en-GB"/>
              <a:t>www.arb.org.uk</a:t>
            </a:r>
          </a:p>
        </p:txBody>
      </p:sp>
      <p:sp>
        <p:nvSpPr>
          <p:cNvPr id="6" name="Slide Number Placeholder 5">
            <a:extLst>
              <a:ext uri="{FF2B5EF4-FFF2-40B4-BE49-F238E27FC236}">
                <a16:creationId xmlns:a16="http://schemas.microsoft.com/office/drawing/2014/main" id="{77FB4113-A7CA-D7C0-232F-6FCB90F073BA}"/>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1640439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7AF816-62B7-7E23-D468-099273E1DBAE}"/>
              </a:ext>
            </a:extLst>
          </p:cNvPr>
          <p:cNvSpPr>
            <a:spLocks noGrp="1"/>
          </p:cNvSpPr>
          <p:nvPr>
            <p:ph type="title" orient="vert"/>
          </p:nvPr>
        </p:nvSpPr>
        <p:spPr>
          <a:xfrm>
            <a:off x="8724900" y="365125"/>
            <a:ext cx="2628900" cy="5811838"/>
          </a:xfrm>
        </p:spPr>
        <p:txBody>
          <a:bodyPr vert="eaVert" tIns="216000" rIns="216000" bIns="216000">
            <a:normAutofit/>
          </a:bodyPr>
          <a:lstStyle>
            <a:lvl1pPr>
              <a:defRPr sz="3600"/>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A7A496-C6CD-E224-236F-AA9DD43204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49E45A-E23C-A1B0-3FE4-262DF767C0B8}"/>
              </a:ext>
            </a:extLst>
          </p:cNvPr>
          <p:cNvSpPr>
            <a:spLocks noGrp="1"/>
          </p:cNvSpPr>
          <p:nvPr>
            <p:ph type="dt" sz="half" idx="10"/>
          </p:nvPr>
        </p:nvSpPr>
        <p:spPr/>
        <p:txBody>
          <a:bodyPr/>
          <a:lstStyle/>
          <a:p>
            <a:fld id="{153A461C-B041-4DB0-B748-E79C9928607D}" type="datetime1">
              <a:rPr lang="en-GB" smtClean="0"/>
              <a:t>03/10/2025</a:t>
            </a:fld>
            <a:endParaRPr lang="en-GB"/>
          </a:p>
        </p:txBody>
      </p:sp>
      <p:sp>
        <p:nvSpPr>
          <p:cNvPr id="5" name="Footer Placeholder 4">
            <a:extLst>
              <a:ext uri="{FF2B5EF4-FFF2-40B4-BE49-F238E27FC236}">
                <a16:creationId xmlns:a16="http://schemas.microsoft.com/office/drawing/2014/main" id="{EAC72A87-3210-5F01-0329-A0EBDE34C858}"/>
              </a:ext>
            </a:extLst>
          </p:cNvPr>
          <p:cNvSpPr>
            <a:spLocks noGrp="1"/>
          </p:cNvSpPr>
          <p:nvPr>
            <p:ph type="ftr" sz="quarter" idx="11"/>
          </p:nvPr>
        </p:nvSpPr>
        <p:spPr/>
        <p:txBody>
          <a:bodyPr/>
          <a:lstStyle/>
          <a:p>
            <a:r>
              <a:rPr lang="en-GB"/>
              <a:t>www.arb.org.uk</a:t>
            </a:r>
          </a:p>
        </p:txBody>
      </p:sp>
      <p:sp>
        <p:nvSpPr>
          <p:cNvPr id="6" name="Slide Number Placeholder 5">
            <a:extLst>
              <a:ext uri="{FF2B5EF4-FFF2-40B4-BE49-F238E27FC236}">
                <a16:creationId xmlns:a16="http://schemas.microsoft.com/office/drawing/2014/main" id="{BDC90419-CB9E-1E59-809E-1114FC290525}"/>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3914129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7D8B3862-6575-82E5-7081-E79B8A0A47D9}"/>
              </a:ext>
            </a:extLst>
          </p:cNvPr>
          <p:cNvSpPr/>
          <p:nvPr userDrawn="1"/>
        </p:nvSpPr>
        <p:spPr>
          <a:xfrm>
            <a:off x="5475892" y="-2"/>
            <a:ext cx="6716108" cy="6858001"/>
          </a:xfrm>
          <a:prstGeom prst="rect">
            <a:avLst/>
          </a:prstGeom>
          <a:solidFill>
            <a:srgbClr val="FFDB25"/>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BFFFA3AB-569A-DFED-54AB-E1059E8D627E}"/>
              </a:ext>
            </a:extLst>
          </p:cNvPr>
          <p:cNvSpPr/>
          <p:nvPr userDrawn="1"/>
        </p:nvSpPr>
        <p:spPr>
          <a:xfrm>
            <a:off x="3353038" y="841741"/>
            <a:ext cx="7136717" cy="4271555"/>
          </a:xfrm>
          <a:prstGeom prst="rect">
            <a:avLst/>
          </a:prstGeom>
          <a:solidFill>
            <a:srgbClr val="09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itle 1">
            <a:extLst>
              <a:ext uri="{FF2B5EF4-FFF2-40B4-BE49-F238E27FC236}">
                <a16:creationId xmlns:a16="http://schemas.microsoft.com/office/drawing/2014/main" id="{8164EC7C-82FA-05E6-EA83-5B323AE93B98}"/>
              </a:ext>
            </a:extLst>
          </p:cNvPr>
          <p:cNvSpPr>
            <a:spLocks noGrp="1"/>
          </p:cNvSpPr>
          <p:nvPr>
            <p:ph type="ctrTitle"/>
          </p:nvPr>
        </p:nvSpPr>
        <p:spPr>
          <a:xfrm>
            <a:off x="3853542" y="1237740"/>
            <a:ext cx="7654835" cy="4365283"/>
          </a:xfrm>
          <a:solidFill>
            <a:schemeClr val="bg1"/>
          </a:solidFill>
          <a:ln w="47625">
            <a:solidFill>
              <a:schemeClr val="bg1"/>
            </a:solidFill>
            <a:miter lim="800000"/>
          </a:ln>
        </p:spPr>
        <p:txBody>
          <a:bodyPr lIns="360000" tIns="360000" rIns="360000" bIns="360000" anchor="ctr" anchorCtr="1">
            <a:normAutofit/>
          </a:bodyPr>
          <a:lstStyle>
            <a:lvl1pPr algn="l">
              <a:defRPr sz="4800" baseline="0">
                <a:latin typeface="Outfit SemiBold" pitchFamily="2" charset="0"/>
              </a:defRPr>
            </a:lvl1pPr>
          </a:lstStyle>
          <a:p>
            <a:r>
              <a:rPr lang="en-US"/>
              <a:t>Click to edit Master title style</a:t>
            </a:r>
            <a:endParaRPr lang="en-GB"/>
          </a:p>
        </p:txBody>
      </p:sp>
      <p:sp>
        <p:nvSpPr>
          <p:cNvPr id="68" name="Rectangle 67">
            <a:extLst>
              <a:ext uri="{FF2B5EF4-FFF2-40B4-BE49-F238E27FC236}">
                <a16:creationId xmlns:a16="http://schemas.microsoft.com/office/drawing/2014/main" id="{2D023629-F95E-4919-A02B-6D04B75DD2CD}"/>
              </a:ext>
            </a:extLst>
          </p:cNvPr>
          <p:cNvSpPr>
            <a:spLocks/>
          </p:cNvSpPr>
          <p:nvPr userDrawn="1"/>
        </p:nvSpPr>
        <p:spPr>
          <a:xfrm>
            <a:off x="9980023" y="5968864"/>
            <a:ext cx="1415263" cy="426160"/>
          </a:xfrm>
          <a:prstGeom prst="rect">
            <a:avLst/>
          </a:prstGeom>
          <a:solidFill>
            <a:srgbClr val="849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696C43F9-CB0D-A4FB-E5FD-FC24E06325D7}"/>
              </a:ext>
            </a:extLst>
          </p:cNvPr>
          <p:cNvSpPr>
            <a:spLocks/>
          </p:cNvSpPr>
          <p:nvPr userDrawn="1"/>
        </p:nvSpPr>
        <p:spPr>
          <a:xfrm>
            <a:off x="11112378" y="5785944"/>
            <a:ext cx="792000" cy="792000"/>
          </a:xfrm>
          <a:prstGeom prst="ellipse">
            <a:avLst/>
          </a:prstGeom>
          <a:solidFill>
            <a:srgbClr val="09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A picture containing black, darkness&#10;&#10;Description automatically generated">
            <a:extLst>
              <a:ext uri="{FF2B5EF4-FFF2-40B4-BE49-F238E27FC236}">
                <a16:creationId xmlns:a16="http://schemas.microsoft.com/office/drawing/2014/main" id="{237F21DB-684A-E6DA-0F41-7C29B1FCC0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4589" y="3018557"/>
            <a:ext cx="2704887" cy="820886"/>
          </a:xfrm>
          <a:prstGeom prst="rect">
            <a:avLst/>
          </a:prstGeom>
          <a:noFill/>
        </p:spPr>
      </p:pic>
    </p:spTree>
    <p:extLst>
      <p:ext uri="{BB962C8B-B14F-4D97-AF65-F5344CB8AC3E}">
        <p14:creationId xmlns:p14="http://schemas.microsoft.com/office/powerpoint/2010/main" val="1991875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B075180-7F88-6149-DDDF-3D251D447FF1}"/>
              </a:ext>
            </a:extLst>
          </p:cNvPr>
          <p:cNvSpPr>
            <a:spLocks noGrp="1"/>
          </p:cNvSpPr>
          <p:nvPr>
            <p:ph type="title"/>
          </p:nvPr>
        </p:nvSpPr>
        <p:spPr>
          <a:xfrm>
            <a:off x="0" y="1"/>
            <a:ext cx="12192000" cy="1121789"/>
          </a:xfrm>
          <a:prstGeom prst="rect">
            <a:avLst/>
          </a:prstGeom>
          <a:solidFill>
            <a:srgbClr val="FFD700"/>
          </a:solidFill>
        </p:spPr>
        <p:txBody>
          <a:bodyPr vert="horz" lIns="216000" tIns="45720" rIns="91440" bIns="45720" rtlCol="0" anchor="ctr">
            <a:normAutofit/>
          </a:bodyPr>
          <a:lstStyle>
            <a:lvl1pPr>
              <a:defRPr sz="3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A4A736-EE2F-D414-BC4D-FFC3336B310D}"/>
              </a:ext>
            </a:extLst>
          </p:cNvPr>
          <p:cNvSpPr>
            <a:spLocks noGrp="1"/>
          </p:cNvSpPr>
          <p:nvPr>
            <p:ph idx="1"/>
          </p:nvPr>
        </p:nvSpPr>
        <p:spPr>
          <a:xfrm>
            <a:off x="352697" y="1502229"/>
            <a:ext cx="11458301" cy="43643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D78758-0CE1-50D5-3219-CDE09D71510C}"/>
              </a:ext>
            </a:extLst>
          </p:cNvPr>
          <p:cNvSpPr>
            <a:spLocks noGrp="1"/>
          </p:cNvSpPr>
          <p:nvPr>
            <p:ph type="dt" sz="half" idx="10"/>
          </p:nvPr>
        </p:nvSpPr>
        <p:spPr/>
        <p:txBody>
          <a:bodyPr/>
          <a:lstStyle/>
          <a:p>
            <a:fld id="{C34AF994-01FD-44D7-9298-237D2306E2D2}" type="datetime1">
              <a:rPr lang="en-GB" smtClean="0"/>
              <a:t>03/10/2025</a:t>
            </a:fld>
            <a:endParaRPr lang="en-GB"/>
          </a:p>
        </p:txBody>
      </p:sp>
      <p:sp>
        <p:nvSpPr>
          <p:cNvPr id="5" name="Footer Placeholder 4">
            <a:extLst>
              <a:ext uri="{FF2B5EF4-FFF2-40B4-BE49-F238E27FC236}">
                <a16:creationId xmlns:a16="http://schemas.microsoft.com/office/drawing/2014/main" id="{F155BFF5-28B5-F415-9A15-1FCBD1199165}"/>
              </a:ext>
            </a:extLst>
          </p:cNvPr>
          <p:cNvSpPr>
            <a:spLocks noGrp="1"/>
          </p:cNvSpPr>
          <p:nvPr>
            <p:ph type="ftr" sz="quarter" idx="11"/>
          </p:nvPr>
        </p:nvSpPr>
        <p:spPr/>
        <p:txBody>
          <a:bodyPr/>
          <a:lstStyle/>
          <a:p>
            <a:r>
              <a:rPr lang="en-GB"/>
              <a:t>www.arb.org.uk</a:t>
            </a:r>
          </a:p>
        </p:txBody>
      </p:sp>
      <p:sp>
        <p:nvSpPr>
          <p:cNvPr id="6" name="Slide Number Placeholder 5">
            <a:extLst>
              <a:ext uri="{FF2B5EF4-FFF2-40B4-BE49-F238E27FC236}">
                <a16:creationId xmlns:a16="http://schemas.microsoft.com/office/drawing/2014/main" id="{5F64DB02-DC17-E6E6-8F90-BAE42860C1E9}"/>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3969609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D7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1765-08E8-DCF0-50A3-8803DD543D4D}"/>
              </a:ext>
            </a:extLst>
          </p:cNvPr>
          <p:cNvSpPr>
            <a:spLocks noGrp="1"/>
          </p:cNvSpPr>
          <p:nvPr>
            <p:ph type="title"/>
          </p:nvPr>
        </p:nvSpPr>
        <p:spPr>
          <a:xfrm>
            <a:off x="0" y="1214438"/>
            <a:ext cx="12192000" cy="2364785"/>
          </a:xfrm>
          <a:solidFill>
            <a:srgbClr val="093650"/>
          </a:solidFill>
        </p:spPr>
        <p:txBody>
          <a:bodyPr lIns="216000" anchor="b">
            <a:normAutofit/>
          </a:bodyPr>
          <a:lstStyle>
            <a:lvl1pPr>
              <a:defRPr sz="4400" baseline="0">
                <a:solidFill>
                  <a:schemeClr val="bg1">
                    <a:lumMod val="95000"/>
                  </a:schemeClr>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C1C668-64F4-7040-A92E-6E5BCECF9F9C}"/>
              </a:ext>
            </a:extLst>
          </p:cNvPr>
          <p:cNvSpPr>
            <a:spLocks noGrp="1"/>
          </p:cNvSpPr>
          <p:nvPr>
            <p:ph type="body" idx="1"/>
          </p:nvPr>
        </p:nvSpPr>
        <p:spPr>
          <a:xfrm>
            <a:off x="0" y="3579223"/>
            <a:ext cx="12191999" cy="1685649"/>
          </a:xfrm>
          <a:solidFill>
            <a:srgbClr val="849BA8"/>
          </a:solidFill>
        </p:spPr>
        <p:txBody>
          <a:bodyPr lIns="252000"/>
          <a:lstStyle>
            <a:lvl1pPr marL="0" indent="0">
              <a:buNone/>
              <a:defRPr sz="2400" baseline="0">
                <a:solidFill>
                  <a:schemeClr val="bg1"/>
                </a:solidFill>
                <a:latin typeface="Outfit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6D3E9B-F4E7-F1B2-BEF8-68B070DDE844}"/>
              </a:ext>
            </a:extLst>
          </p:cNvPr>
          <p:cNvSpPr>
            <a:spLocks noGrp="1"/>
          </p:cNvSpPr>
          <p:nvPr>
            <p:ph type="dt" sz="half" idx="10"/>
          </p:nvPr>
        </p:nvSpPr>
        <p:spPr/>
        <p:txBody>
          <a:bodyPr/>
          <a:lstStyle/>
          <a:p>
            <a:fld id="{F7E85920-7C93-4E50-901F-934172AF88DC}" type="datetime1">
              <a:rPr lang="en-GB" smtClean="0"/>
              <a:t>03/10/2025</a:t>
            </a:fld>
            <a:endParaRPr lang="en-GB"/>
          </a:p>
        </p:txBody>
      </p:sp>
      <p:sp>
        <p:nvSpPr>
          <p:cNvPr id="5" name="Footer Placeholder 4">
            <a:extLst>
              <a:ext uri="{FF2B5EF4-FFF2-40B4-BE49-F238E27FC236}">
                <a16:creationId xmlns:a16="http://schemas.microsoft.com/office/drawing/2014/main" id="{400C1350-8A91-71E7-49DF-10EC6FC9122E}"/>
              </a:ext>
            </a:extLst>
          </p:cNvPr>
          <p:cNvSpPr>
            <a:spLocks noGrp="1"/>
          </p:cNvSpPr>
          <p:nvPr>
            <p:ph type="ftr" sz="quarter" idx="11"/>
          </p:nvPr>
        </p:nvSpPr>
        <p:spPr/>
        <p:txBody>
          <a:bodyPr/>
          <a:lstStyle/>
          <a:p>
            <a:r>
              <a:rPr lang="en-GB"/>
              <a:t>www.arb.org.uk</a:t>
            </a:r>
          </a:p>
        </p:txBody>
      </p:sp>
      <p:sp>
        <p:nvSpPr>
          <p:cNvPr id="6" name="Slide Number Placeholder 5">
            <a:extLst>
              <a:ext uri="{FF2B5EF4-FFF2-40B4-BE49-F238E27FC236}">
                <a16:creationId xmlns:a16="http://schemas.microsoft.com/office/drawing/2014/main" id="{824B7F93-7D35-66CB-E581-E7FFF6C91256}"/>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859057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DD6E-4DFF-CC04-C095-DF4D4CD63042}"/>
              </a:ext>
            </a:extLst>
          </p:cNvPr>
          <p:cNvSpPr>
            <a:spLocks noGrp="1"/>
          </p:cNvSpPr>
          <p:nvPr>
            <p:ph type="title"/>
          </p:nvPr>
        </p:nvSpPr>
        <p:spPr/>
        <p:txBody>
          <a:bodyPr>
            <a:normAutofit/>
          </a:bodyPr>
          <a:lstStyle>
            <a:lvl1pPr>
              <a:defRPr sz="3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AC7F3D-C669-E6AD-FE2B-2971265A094B}"/>
              </a:ext>
            </a:extLst>
          </p:cNvPr>
          <p:cNvSpPr>
            <a:spLocks noGrp="1"/>
          </p:cNvSpPr>
          <p:nvPr>
            <p:ph sz="half" idx="1"/>
          </p:nvPr>
        </p:nvSpPr>
        <p:spPr>
          <a:xfrm>
            <a:off x="381001" y="1502229"/>
            <a:ext cx="5638799" cy="446749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6C8967-FBEC-1DB3-ECC3-02894E52E164}"/>
              </a:ext>
            </a:extLst>
          </p:cNvPr>
          <p:cNvSpPr>
            <a:spLocks noGrp="1"/>
          </p:cNvSpPr>
          <p:nvPr>
            <p:ph sz="half" idx="2"/>
          </p:nvPr>
        </p:nvSpPr>
        <p:spPr>
          <a:xfrm>
            <a:off x="6172199" y="1502229"/>
            <a:ext cx="5638799" cy="446749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4727C5-B1A7-2E81-274B-B086A3E1A6CC}"/>
              </a:ext>
            </a:extLst>
          </p:cNvPr>
          <p:cNvSpPr>
            <a:spLocks noGrp="1"/>
          </p:cNvSpPr>
          <p:nvPr>
            <p:ph type="dt" sz="half" idx="10"/>
          </p:nvPr>
        </p:nvSpPr>
        <p:spPr/>
        <p:txBody>
          <a:bodyPr/>
          <a:lstStyle/>
          <a:p>
            <a:fld id="{B378035F-0C14-48D3-B776-071ACEBD0E50}" type="datetime1">
              <a:rPr lang="en-GB" smtClean="0"/>
              <a:t>03/10/2025</a:t>
            </a:fld>
            <a:endParaRPr lang="en-GB"/>
          </a:p>
        </p:txBody>
      </p:sp>
      <p:sp>
        <p:nvSpPr>
          <p:cNvPr id="6" name="Footer Placeholder 5">
            <a:extLst>
              <a:ext uri="{FF2B5EF4-FFF2-40B4-BE49-F238E27FC236}">
                <a16:creationId xmlns:a16="http://schemas.microsoft.com/office/drawing/2014/main" id="{32FAC9EB-018C-D040-1EFA-CF23F834759D}"/>
              </a:ext>
            </a:extLst>
          </p:cNvPr>
          <p:cNvSpPr>
            <a:spLocks noGrp="1"/>
          </p:cNvSpPr>
          <p:nvPr>
            <p:ph type="ftr" sz="quarter" idx="11"/>
          </p:nvPr>
        </p:nvSpPr>
        <p:spPr/>
        <p:txBody>
          <a:bodyPr/>
          <a:lstStyle/>
          <a:p>
            <a:r>
              <a:rPr lang="en-GB"/>
              <a:t>www.arb.org.uk</a:t>
            </a:r>
          </a:p>
        </p:txBody>
      </p:sp>
      <p:sp>
        <p:nvSpPr>
          <p:cNvPr id="7" name="Slide Number Placeholder 6">
            <a:extLst>
              <a:ext uri="{FF2B5EF4-FFF2-40B4-BE49-F238E27FC236}">
                <a16:creationId xmlns:a16="http://schemas.microsoft.com/office/drawing/2014/main" id="{58D4BA51-1CB6-BEEF-1A21-D4D437876EDD}"/>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1663615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5F5E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266580-C8A9-2642-8816-A108F9530119}"/>
              </a:ext>
            </a:extLst>
          </p:cNvPr>
          <p:cNvSpPr>
            <a:spLocks noGrp="1"/>
          </p:cNvSpPr>
          <p:nvPr>
            <p:ph type="title"/>
          </p:nvPr>
        </p:nvSpPr>
        <p:spPr>
          <a:xfrm>
            <a:off x="0" y="1"/>
            <a:ext cx="12192000" cy="1121789"/>
          </a:xfrm>
        </p:spPr>
        <p:txBody>
          <a:bodyPr>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7B32D5-1706-51F3-3D36-AAF77C9B9C73}"/>
              </a:ext>
            </a:extLst>
          </p:cNvPr>
          <p:cNvSpPr>
            <a:spLocks noGrp="1"/>
          </p:cNvSpPr>
          <p:nvPr>
            <p:ph type="body" idx="1"/>
          </p:nvPr>
        </p:nvSpPr>
        <p:spPr>
          <a:xfrm>
            <a:off x="381002" y="1466723"/>
            <a:ext cx="5613398" cy="515666"/>
          </a:xfrm>
          <a:solidFill>
            <a:srgbClr val="F5F5EF"/>
          </a:solidFill>
        </p:spPr>
        <p:txBody>
          <a:bodyPr anchor="b"/>
          <a:lstStyle>
            <a:lvl1pPr marL="0" indent="0">
              <a:buNone/>
              <a:defRPr sz="2400" b="0">
                <a:latin typeface="Outfit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3EB5C3-C17F-4B7F-A6D8-932595969972}"/>
              </a:ext>
            </a:extLst>
          </p:cNvPr>
          <p:cNvSpPr>
            <a:spLocks noGrp="1"/>
          </p:cNvSpPr>
          <p:nvPr>
            <p:ph sz="half" idx="2"/>
          </p:nvPr>
        </p:nvSpPr>
        <p:spPr>
          <a:xfrm>
            <a:off x="381002" y="2290635"/>
            <a:ext cx="5613398" cy="3757468"/>
          </a:xfrm>
          <a:solidFill>
            <a:srgbClr val="F5F5EF"/>
          </a:solidFill>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33D3C7-FED1-02C3-028E-681AC79B4D61}"/>
              </a:ext>
            </a:extLst>
          </p:cNvPr>
          <p:cNvSpPr>
            <a:spLocks noGrp="1"/>
          </p:cNvSpPr>
          <p:nvPr>
            <p:ph type="body" sz="quarter" idx="3"/>
          </p:nvPr>
        </p:nvSpPr>
        <p:spPr>
          <a:xfrm>
            <a:off x="6172199" y="1466723"/>
            <a:ext cx="5638799" cy="515666"/>
          </a:xfrm>
          <a:solidFill>
            <a:srgbClr val="F5F5EF"/>
          </a:solidFill>
        </p:spPr>
        <p:txBody>
          <a:bodyPr anchor="b"/>
          <a:lstStyle>
            <a:lvl1pPr marL="0" indent="0">
              <a:buNone/>
              <a:defRPr sz="2400" b="0">
                <a:latin typeface="Outfit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2806D5-FF06-522A-ACFF-D9CF6298D8C7}"/>
              </a:ext>
            </a:extLst>
          </p:cNvPr>
          <p:cNvSpPr>
            <a:spLocks noGrp="1"/>
          </p:cNvSpPr>
          <p:nvPr>
            <p:ph sz="quarter" idx="4"/>
          </p:nvPr>
        </p:nvSpPr>
        <p:spPr>
          <a:xfrm>
            <a:off x="6172199" y="2290635"/>
            <a:ext cx="5638800" cy="3757468"/>
          </a:xfrm>
          <a:solidFill>
            <a:srgbClr val="F5F5EF"/>
          </a:solidFill>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19EFB9-DB9E-196F-3D5D-9273B4E5E9D0}"/>
              </a:ext>
            </a:extLst>
          </p:cNvPr>
          <p:cNvSpPr>
            <a:spLocks noGrp="1"/>
          </p:cNvSpPr>
          <p:nvPr>
            <p:ph type="dt" sz="half" idx="10"/>
          </p:nvPr>
        </p:nvSpPr>
        <p:spPr/>
        <p:txBody>
          <a:bodyPr/>
          <a:lstStyle/>
          <a:p>
            <a:fld id="{8D80C15C-65A7-486D-AC3F-5DED6141A480}" type="datetime1">
              <a:rPr lang="en-GB" smtClean="0"/>
              <a:t>03/10/2025</a:t>
            </a:fld>
            <a:endParaRPr lang="en-GB"/>
          </a:p>
        </p:txBody>
      </p:sp>
      <p:sp>
        <p:nvSpPr>
          <p:cNvPr id="8" name="Footer Placeholder 7">
            <a:extLst>
              <a:ext uri="{FF2B5EF4-FFF2-40B4-BE49-F238E27FC236}">
                <a16:creationId xmlns:a16="http://schemas.microsoft.com/office/drawing/2014/main" id="{96E2B33F-2FC9-3127-2620-ED82C041607F}"/>
              </a:ext>
            </a:extLst>
          </p:cNvPr>
          <p:cNvSpPr>
            <a:spLocks noGrp="1"/>
          </p:cNvSpPr>
          <p:nvPr>
            <p:ph type="ftr" sz="quarter" idx="11"/>
          </p:nvPr>
        </p:nvSpPr>
        <p:spPr/>
        <p:txBody>
          <a:bodyPr/>
          <a:lstStyle/>
          <a:p>
            <a:r>
              <a:rPr lang="en-GB"/>
              <a:t>www.arb.org.uk</a:t>
            </a:r>
          </a:p>
        </p:txBody>
      </p:sp>
      <p:sp>
        <p:nvSpPr>
          <p:cNvPr id="9" name="Slide Number Placeholder 8">
            <a:extLst>
              <a:ext uri="{FF2B5EF4-FFF2-40B4-BE49-F238E27FC236}">
                <a16:creationId xmlns:a16="http://schemas.microsoft.com/office/drawing/2014/main" id="{D669DD9B-04BB-EBA8-4008-1C646BF61B02}"/>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536480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36-4FD4-6085-D4FA-86EA12D22E08}"/>
              </a:ext>
            </a:extLst>
          </p:cNvPr>
          <p:cNvSpPr>
            <a:spLocks noGrp="1"/>
          </p:cNvSpPr>
          <p:nvPr>
            <p:ph type="title"/>
          </p:nvPr>
        </p:nvSpPr>
        <p:spPr/>
        <p:txBody>
          <a:bodyPr>
            <a:normAutofit/>
          </a:bodyPr>
          <a:lstStyle>
            <a:lvl1pPr>
              <a:defRPr sz="36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FD56C27-2694-07E6-168D-9213D2D2D57A}"/>
              </a:ext>
            </a:extLst>
          </p:cNvPr>
          <p:cNvSpPr>
            <a:spLocks noGrp="1"/>
          </p:cNvSpPr>
          <p:nvPr>
            <p:ph type="dt" sz="half" idx="10"/>
          </p:nvPr>
        </p:nvSpPr>
        <p:spPr/>
        <p:txBody>
          <a:bodyPr/>
          <a:lstStyle/>
          <a:p>
            <a:fld id="{304BA548-5D4E-44E8-A327-9B2AF1FD2930}" type="datetime1">
              <a:rPr lang="en-GB" smtClean="0"/>
              <a:t>03/10/2025</a:t>
            </a:fld>
            <a:endParaRPr lang="en-GB"/>
          </a:p>
        </p:txBody>
      </p:sp>
      <p:sp>
        <p:nvSpPr>
          <p:cNvPr id="4" name="Footer Placeholder 3">
            <a:extLst>
              <a:ext uri="{FF2B5EF4-FFF2-40B4-BE49-F238E27FC236}">
                <a16:creationId xmlns:a16="http://schemas.microsoft.com/office/drawing/2014/main" id="{1F367703-02A4-925B-5B66-F7A7E77E1171}"/>
              </a:ext>
            </a:extLst>
          </p:cNvPr>
          <p:cNvSpPr>
            <a:spLocks noGrp="1"/>
          </p:cNvSpPr>
          <p:nvPr>
            <p:ph type="ftr" sz="quarter" idx="11"/>
          </p:nvPr>
        </p:nvSpPr>
        <p:spPr/>
        <p:txBody>
          <a:bodyPr/>
          <a:lstStyle/>
          <a:p>
            <a:r>
              <a:rPr lang="en-GB"/>
              <a:t>www.arb.org.uk</a:t>
            </a:r>
          </a:p>
        </p:txBody>
      </p:sp>
      <p:sp>
        <p:nvSpPr>
          <p:cNvPr id="5" name="Slide Number Placeholder 4">
            <a:extLst>
              <a:ext uri="{FF2B5EF4-FFF2-40B4-BE49-F238E27FC236}">
                <a16:creationId xmlns:a16="http://schemas.microsoft.com/office/drawing/2014/main" id="{299EF1DA-BFD5-B9B5-5993-E2CC56760BCF}"/>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1269111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ADDD6E-9955-073C-2DBD-71511E9940A5}"/>
              </a:ext>
            </a:extLst>
          </p:cNvPr>
          <p:cNvSpPr>
            <a:spLocks noGrp="1"/>
          </p:cNvSpPr>
          <p:nvPr>
            <p:ph type="dt" sz="half" idx="10"/>
          </p:nvPr>
        </p:nvSpPr>
        <p:spPr/>
        <p:txBody>
          <a:bodyPr/>
          <a:lstStyle/>
          <a:p>
            <a:fld id="{00182FC3-EF67-432C-AB01-DE1D4199073F}" type="datetime1">
              <a:rPr lang="en-GB" smtClean="0"/>
              <a:t>03/10/2025</a:t>
            </a:fld>
            <a:endParaRPr lang="en-GB"/>
          </a:p>
        </p:txBody>
      </p:sp>
      <p:sp>
        <p:nvSpPr>
          <p:cNvPr id="3" name="Footer Placeholder 2">
            <a:extLst>
              <a:ext uri="{FF2B5EF4-FFF2-40B4-BE49-F238E27FC236}">
                <a16:creationId xmlns:a16="http://schemas.microsoft.com/office/drawing/2014/main" id="{861B5283-A68E-3767-8BBE-C244A4799D70}"/>
              </a:ext>
            </a:extLst>
          </p:cNvPr>
          <p:cNvSpPr>
            <a:spLocks noGrp="1"/>
          </p:cNvSpPr>
          <p:nvPr>
            <p:ph type="ftr" sz="quarter" idx="11"/>
          </p:nvPr>
        </p:nvSpPr>
        <p:spPr/>
        <p:txBody>
          <a:bodyPr/>
          <a:lstStyle/>
          <a:p>
            <a:r>
              <a:rPr lang="en-GB"/>
              <a:t>www.arb.org.uk</a:t>
            </a:r>
          </a:p>
        </p:txBody>
      </p:sp>
      <p:sp>
        <p:nvSpPr>
          <p:cNvPr id="4" name="Slide Number Placeholder 3">
            <a:extLst>
              <a:ext uri="{FF2B5EF4-FFF2-40B4-BE49-F238E27FC236}">
                <a16:creationId xmlns:a16="http://schemas.microsoft.com/office/drawing/2014/main" id="{A00416CC-5F4A-0422-21D6-4AF033086019}"/>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3003163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E8A9-907C-27D9-F0B2-74328974485B}"/>
              </a:ext>
            </a:extLst>
          </p:cNvPr>
          <p:cNvSpPr>
            <a:spLocks noGrp="1"/>
          </p:cNvSpPr>
          <p:nvPr>
            <p:ph type="title"/>
          </p:nvPr>
        </p:nvSpPr>
        <p:spPr>
          <a:xfrm>
            <a:off x="839788" y="0"/>
            <a:ext cx="3932237" cy="2057400"/>
          </a:xfrm>
        </p:spPr>
        <p:txBody>
          <a:bodyPr anchor="b">
            <a:normAutofit/>
          </a:bodyPr>
          <a:lstStyle>
            <a:lvl1pPr>
              <a:defRPr sz="3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4627F8-A056-98D1-F908-7F5994C2D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0A9A29-8BD6-F172-BE88-1D94EA2F3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9BF35-4EBC-B359-C1DF-A93AF2B076F4}"/>
              </a:ext>
            </a:extLst>
          </p:cNvPr>
          <p:cNvSpPr>
            <a:spLocks noGrp="1"/>
          </p:cNvSpPr>
          <p:nvPr>
            <p:ph type="dt" sz="half" idx="10"/>
          </p:nvPr>
        </p:nvSpPr>
        <p:spPr/>
        <p:txBody>
          <a:bodyPr/>
          <a:lstStyle/>
          <a:p>
            <a:fld id="{ED1FE00E-FB7C-49B0-AC21-4141C1F1F92E}" type="datetime1">
              <a:rPr lang="en-GB" smtClean="0"/>
              <a:t>03/10/2025</a:t>
            </a:fld>
            <a:endParaRPr lang="en-GB"/>
          </a:p>
        </p:txBody>
      </p:sp>
      <p:sp>
        <p:nvSpPr>
          <p:cNvPr id="6" name="Footer Placeholder 5">
            <a:extLst>
              <a:ext uri="{FF2B5EF4-FFF2-40B4-BE49-F238E27FC236}">
                <a16:creationId xmlns:a16="http://schemas.microsoft.com/office/drawing/2014/main" id="{8DDCF226-B2C1-BFEC-34DF-5362A55792C0}"/>
              </a:ext>
            </a:extLst>
          </p:cNvPr>
          <p:cNvSpPr>
            <a:spLocks noGrp="1"/>
          </p:cNvSpPr>
          <p:nvPr>
            <p:ph type="ftr" sz="quarter" idx="11"/>
          </p:nvPr>
        </p:nvSpPr>
        <p:spPr/>
        <p:txBody>
          <a:bodyPr/>
          <a:lstStyle/>
          <a:p>
            <a:r>
              <a:rPr lang="en-GB"/>
              <a:t>www.arb.org.uk</a:t>
            </a:r>
          </a:p>
        </p:txBody>
      </p:sp>
      <p:sp>
        <p:nvSpPr>
          <p:cNvPr id="7" name="Slide Number Placeholder 6">
            <a:extLst>
              <a:ext uri="{FF2B5EF4-FFF2-40B4-BE49-F238E27FC236}">
                <a16:creationId xmlns:a16="http://schemas.microsoft.com/office/drawing/2014/main" id="{61570A48-342C-309C-2794-9D46397A943D}"/>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39427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A57B5-AFEB-DF3E-1E76-0620CFB740BD}"/>
              </a:ext>
            </a:extLst>
          </p:cNvPr>
          <p:cNvSpPr>
            <a:spLocks noGrp="1"/>
          </p:cNvSpPr>
          <p:nvPr>
            <p:ph type="title"/>
          </p:nvPr>
        </p:nvSpPr>
        <p:spPr>
          <a:xfrm>
            <a:off x="839788" y="0"/>
            <a:ext cx="3932237" cy="2057400"/>
          </a:xfrm>
        </p:spPr>
        <p:txBody>
          <a:bodyPr anchor="b">
            <a:normAutofit/>
          </a:bodyPr>
          <a:lstStyle>
            <a:lvl1pPr>
              <a:defRPr sz="3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C63B9F-280E-6FC1-9C51-4E986998B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E0F8C4-2E01-ECBB-8C96-FD88F1058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16A74-EEA7-7743-37D3-97915C35385D}"/>
              </a:ext>
            </a:extLst>
          </p:cNvPr>
          <p:cNvSpPr>
            <a:spLocks noGrp="1"/>
          </p:cNvSpPr>
          <p:nvPr>
            <p:ph type="dt" sz="half" idx="10"/>
          </p:nvPr>
        </p:nvSpPr>
        <p:spPr/>
        <p:txBody>
          <a:bodyPr/>
          <a:lstStyle/>
          <a:p>
            <a:fld id="{988B0C81-7121-4D34-AB8B-649D7B06D9AB}" type="datetime1">
              <a:rPr lang="en-GB" smtClean="0"/>
              <a:t>03/10/2025</a:t>
            </a:fld>
            <a:endParaRPr lang="en-GB"/>
          </a:p>
        </p:txBody>
      </p:sp>
      <p:sp>
        <p:nvSpPr>
          <p:cNvPr id="6" name="Footer Placeholder 5">
            <a:extLst>
              <a:ext uri="{FF2B5EF4-FFF2-40B4-BE49-F238E27FC236}">
                <a16:creationId xmlns:a16="http://schemas.microsoft.com/office/drawing/2014/main" id="{40F1C796-5128-9FB7-FFBB-6C31C04B669F}"/>
              </a:ext>
            </a:extLst>
          </p:cNvPr>
          <p:cNvSpPr>
            <a:spLocks noGrp="1"/>
          </p:cNvSpPr>
          <p:nvPr>
            <p:ph type="ftr" sz="quarter" idx="11"/>
          </p:nvPr>
        </p:nvSpPr>
        <p:spPr/>
        <p:txBody>
          <a:bodyPr/>
          <a:lstStyle/>
          <a:p>
            <a:r>
              <a:rPr lang="en-GB"/>
              <a:t>www.arb.org.uk</a:t>
            </a:r>
          </a:p>
        </p:txBody>
      </p:sp>
      <p:sp>
        <p:nvSpPr>
          <p:cNvPr id="7" name="Slide Number Placeholder 6">
            <a:extLst>
              <a:ext uri="{FF2B5EF4-FFF2-40B4-BE49-F238E27FC236}">
                <a16:creationId xmlns:a16="http://schemas.microsoft.com/office/drawing/2014/main" id="{838BD088-E5C8-5D0F-B6B9-B53E571100FA}"/>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1187257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89AE-3C97-8B80-4E98-71CF4B02BDDE}"/>
              </a:ext>
            </a:extLst>
          </p:cNvPr>
          <p:cNvSpPr>
            <a:spLocks noGrp="1"/>
          </p:cNvSpPr>
          <p:nvPr>
            <p:ph type="title"/>
          </p:nvPr>
        </p:nvSpPr>
        <p:spPr/>
        <p:txBody>
          <a:bodyPr>
            <a:normAutofit/>
          </a:bodyPr>
          <a:lstStyle>
            <a:lvl1pPr>
              <a:defRPr sz="3600"/>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BB732A-2107-5C1B-8C0E-17A91C5808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ACFB43-3559-D049-A4EE-70BD45803E36}"/>
              </a:ext>
            </a:extLst>
          </p:cNvPr>
          <p:cNvSpPr>
            <a:spLocks noGrp="1"/>
          </p:cNvSpPr>
          <p:nvPr>
            <p:ph type="dt" sz="half" idx="10"/>
          </p:nvPr>
        </p:nvSpPr>
        <p:spPr/>
        <p:txBody>
          <a:bodyPr/>
          <a:lstStyle/>
          <a:p>
            <a:fld id="{BAD0B886-B330-4166-9CCD-7A9E1498A06C}" type="datetime1">
              <a:rPr lang="en-GB" smtClean="0"/>
              <a:t>03/10/2025</a:t>
            </a:fld>
            <a:endParaRPr lang="en-GB"/>
          </a:p>
        </p:txBody>
      </p:sp>
      <p:sp>
        <p:nvSpPr>
          <p:cNvPr id="5" name="Footer Placeholder 4">
            <a:extLst>
              <a:ext uri="{FF2B5EF4-FFF2-40B4-BE49-F238E27FC236}">
                <a16:creationId xmlns:a16="http://schemas.microsoft.com/office/drawing/2014/main" id="{5ACFA13B-F30D-EFC7-AD35-96F182C931BD}"/>
              </a:ext>
            </a:extLst>
          </p:cNvPr>
          <p:cNvSpPr>
            <a:spLocks noGrp="1"/>
          </p:cNvSpPr>
          <p:nvPr>
            <p:ph type="ftr" sz="quarter" idx="11"/>
          </p:nvPr>
        </p:nvSpPr>
        <p:spPr/>
        <p:txBody>
          <a:bodyPr/>
          <a:lstStyle/>
          <a:p>
            <a:r>
              <a:rPr lang="en-GB"/>
              <a:t>www.arb.org.uk</a:t>
            </a:r>
          </a:p>
        </p:txBody>
      </p:sp>
      <p:sp>
        <p:nvSpPr>
          <p:cNvPr id="6" name="Slide Number Placeholder 5">
            <a:extLst>
              <a:ext uri="{FF2B5EF4-FFF2-40B4-BE49-F238E27FC236}">
                <a16:creationId xmlns:a16="http://schemas.microsoft.com/office/drawing/2014/main" id="{77FB4113-A7CA-D7C0-232F-6FCB90F073BA}"/>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2140408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7AF816-62B7-7E23-D468-099273E1DBAE}"/>
              </a:ext>
            </a:extLst>
          </p:cNvPr>
          <p:cNvSpPr>
            <a:spLocks noGrp="1"/>
          </p:cNvSpPr>
          <p:nvPr>
            <p:ph type="title" orient="vert"/>
          </p:nvPr>
        </p:nvSpPr>
        <p:spPr>
          <a:xfrm>
            <a:off x="8724900" y="365125"/>
            <a:ext cx="2628900" cy="5811838"/>
          </a:xfrm>
        </p:spPr>
        <p:txBody>
          <a:bodyPr vert="eaVert" tIns="216000" rIns="216000" bIns="216000">
            <a:normAutofit/>
          </a:bodyPr>
          <a:lstStyle>
            <a:lvl1pPr>
              <a:defRPr sz="3600"/>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A7A496-C6CD-E224-236F-AA9DD43204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49E45A-E23C-A1B0-3FE4-262DF767C0B8}"/>
              </a:ext>
            </a:extLst>
          </p:cNvPr>
          <p:cNvSpPr>
            <a:spLocks noGrp="1"/>
          </p:cNvSpPr>
          <p:nvPr>
            <p:ph type="dt" sz="half" idx="10"/>
          </p:nvPr>
        </p:nvSpPr>
        <p:spPr/>
        <p:txBody>
          <a:bodyPr/>
          <a:lstStyle/>
          <a:p>
            <a:fld id="{153A461C-B041-4DB0-B748-E79C9928607D}" type="datetime1">
              <a:rPr lang="en-GB" smtClean="0"/>
              <a:t>03/10/2025</a:t>
            </a:fld>
            <a:endParaRPr lang="en-GB"/>
          </a:p>
        </p:txBody>
      </p:sp>
      <p:sp>
        <p:nvSpPr>
          <p:cNvPr id="5" name="Footer Placeholder 4">
            <a:extLst>
              <a:ext uri="{FF2B5EF4-FFF2-40B4-BE49-F238E27FC236}">
                <a16:creationId xmlns:a16="http://schemas.microsoft.com/office/drawing/2014/main" id="{EAC72A87-3210-5F01-0329-A0EBDE34C858}"/>
              </a:ext>
            </a:extLst>
          </p:cNvPr>
          <p:cNvSpPr>
            <a:spLocks noGrp="1"/>
          </p:cNvSpPr>
          <p:nvPr>
            <p:ph type="ftr" sz="quarter" idx="11"/>
          </p:nvPr>
        </p:nvSpPr>
        <p:spPr/>
        <p:txBody>
          <a:bodyPr/>
          <a:lstStyle/>
          <a:p>
            <a:r>
              <a:rPr lang="en-GB"/>
              <a:t>www.arb.org.uk</a:t>
            </a:r>
          </a:p>
        </p:txBody>
      </p:sp>
      <p:sp>
        <p:nvSpPr>
          <p:cNvPr id="6" name="Slide Number Placeholder 5">
            <a:extLst>
              <a:ext uri="{FF2B5EF4-FFF2-40B4-BE49-F238E27FC236}">
                <a16:creationId xmlns:a16="http://schemas.microsoft.com/office/drawing/2014/main" id="{BDC90419-CB9E-1E59-809E-1114FC290525}"/>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2906860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267325"/>
            <a:ext cx="12192000" cy="1590675"/>
          </a:xfrm>
          <a:custGeom>
            <a:avLst/>
            <a:gdLst/>
            <a:ahLst/>
            <a:cxnLst/>
            <a:rect l="l" t="t" r="r" b="b"/>
            <a:pathLst>
              <a:path w="12192000" h="1590675">
                <a:moveTo>
                  <a:pt x="0" y="1590674"/>
                </a:moveTo>
                <a:lnTo>
                  <a:pt x="12192000" y="1590674"/>
                </a:lnTo>
                <a:lnTo>
                  <a:pt x="12192000" y="0"/>
                </a:lnTo>
                <a:lnTo>
                  <a:pt x="0" y="0"/>
                </a:lnTo>
                <a:lnTo>
                  <a:pt x="0" y="1590674"/>
                </a:lnTo>
                <a:close/>
              </a:path>
            </a:pathLst>
          </a:custGeom>
          <a:solidFill>
            <a:srgbClr val="FFD600"/>
          </a:solidFill>
        </p:spPr>
        <p:txBody>
          <a:bodyPr wrap="square" lIns="0" tIns="0" rIns="0" bIns="0" rtlCol="0"/>
          <a:lstStyle/>
          <a:p>
            <a:endParaRPr/>
          </a:p>
        </p:txBody>
      </p:sp>
      <p:sp>
        <p:nvSpPr>
          <p:cNvPr id="17" name="bg object 17"/>
          <p:cNvSpPr/>
          <p:nvPr/>
        </p:nvSpPr>
        <p:spPr>
          <a:xfrm>
            <a:off x="0" y="0"/>
            <a:ext cx="12192000" cy="1219200"/>
          </a:xfrm>
          <a:custGeom>
            <a:avLst/>
            <a:gdLst/>
            <a:ahLst/>
            <a:cxnLst/>
            <a:rect l="l" t="t" r="r" b="b"/>
            <a:pathLst>
              <a:path w="12192000" h="1219200">
                <a:moveTo>
                  <a:pt x="0" y="1219200"/>
                </a:moveTo>
                <a:lnTo>
                  <a:pt x="12192000" y="1219200"/>
                </a:lnTo>
                <a:lnTo>
                  <a:pt x="12192000" y="0"/>
                </a:lnTo>
                <a:lnTo>
                  <a:pt x="0" y="0"/>
                </a:lnTo>
                <a:lnTo>
                  <a:pt x="0" y="1219200"/>
                </a:lnTo>
                <a:close/>
              </a:path>
            </a:pathLst>
          </a:custGeom>
          <a:solidFill>
            <a:srgbClr val="FFD600"/>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0325100" y="6134100"/>
            <a:ext cx="1485900" cy="447675"/>
          </a:xfrm>
          <a:prstGeom prst="rect">
            <a:avLst/>
          </a:prstGeom>
        </p:spPr>
      </p:pic>
      <p:sp>
        <p:nvSpPr>
          <p:cNvPr id="19" name="bg object 19"/>
          <p:cNvSpPr/>
          <p:nvPr/>
        </p:nvSpPr>
        <p:spPr>
          <a:xfrm>
            <a:off x="0" y="1219200"/>
            <a:ext cx="12192000" cy="2362200"/>
          </a:xfrm>
          <a:custGeom>
            <a:avLst/>
            <a:gdLst/>
            <a:ahLst/>
            <a:cxnLst/>
            <a:rect l="l" t="t" r="r" b="b"/>
            <a:pathLst>
              <a:path w="12192000" h="2362200">
                <a:moveTo>
                  <a:pt x="12192000" y="0"/>
                </a:moveTo>
                <a:lnTo>
                  <a:pt x="0" y="0"/>
                </a:lnTo>
                <a:lnTo>
                  <a:pt x="0" y="2362200"/>
                </a:lnTo>
                <a:lnTo>
                  <a:pt x="12192000" y="2362200"/>
                </a:lnTo>
                <a:lnTo>
                  <a:pt x="12192000" y="0"/>
                </a:lnTo>
                <a:close/>
              </a:path>
            </a:pathLst>
          </a:custGeom>
          <a:solidFill>
            <a:srgbClr val="09365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A57B5-AFEB-DF3E-1E76-0620CFB740BD}"/>
              </a:ext>
            </a:extLst>
          </p:cNvPr>
          <p:cNvSpPr>
            <a:spLocks noGrp="1"/>
          </p:cNvSpPr>
          <p:nvPr>
            <p:ph type="title"/>
          </p:nvPr>
        </p:nvSpPr>
        <p:spPr>
          <a:xfrm>
            <a:off x="839788" y="0"/>
            <a:ext cx="3932237" cy="2057400"/>
          </a:xfrm>
        </p:spPr>
        <p:txBody>
          <a:bodyPr anchor="b">
            <a:normAutofit/>
          </a:bodyPr>
          <a:lstStyle>
            <a:lvl1pPr>
              <a:defRPr sz="36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C63B9F-280E-6FC1-9C51-4E986998B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FE0F8C4-2E01-ECBB-8C96-FD88F1058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16A74-EEA7-7743-37D3-97915C35385D}"/>
              </a:ext>
            </a:extLst>
          </p:cNvPr>
          <p:cNvSpPr>
            <a:spLocks noGrp="1"/>
          </p:cNvSpPr>
          <p:nvPr>
            <p:ph type="dt" sz="half" idx="10"/>
          </p:nvPr>
        </p:nvSpPr>
        <p:spPr/>
        <p:txBody>
          <a:bodyPr/>
          <a:lstStyle/>
          <a:p>
            <a:fld id="{988B0C81-7121-4D34-AB8B-649D7B06D9AB}" type="datetime1">
              <a:rPr lang="en-GB" smtClean="0"/>
              <a:t>03/10/2025</a:t>
            </a:fld>
            <a:endParaRPr lang="en-GB"/>
          </a:p>
        </p:txBody>
      </p:sp>
      <p:sp>
        <p:nvSpPr>
          <p:cNvPr id="6" name="Footer Placeholder 5">
            <a:extLst>
              <a:ext uri="{FF2B5EF4-FFF2-40B4-BE49-F238E27FC236}">
                <a16:creationId xmlns:a16="http://schemas.microsoft.com/office/drawing/2014/main" id="{40F1C796-5128-9FB7-FFBB-6C31C04B669F}"/>
              </a:ext>
            </a:extLst>
          </p:cNvPr>
          <p:cNvSpPr>
            <a:spLocks noGrp="1"/>
          </p:cNvSpPr>
          <p:nvPr>
            <p:ph type="ftr" sz="quarter" idx="11"/>
          </p:nvPr>
        </p:nvSpPr>
        <p:spPr/>
        <p:txBody>
          <a:bodyPr/>
          <a:lstStyle/>
          <a:p>
            <a:r>
              <a:rPr lang="en-GB"/>
              <a:t>www.arb.org.uk</a:t>
            </a:r>
          </a:p>
        </p:txBody>
      </p:sp>
      <p:sp>
        <p:nvSpPr>
          <p:cNvPr id="7" name="Slide Number Placeholder 6">
            <a:extLst>
              <a:ext uri="{FF2B5EF4-FFF2-40B4-BE49-F238E27FC236}">
                <a16:creationId xmlns:a16="http://schemas.microsoft.com/office/drawing/2014/main" id="{838BD088-E5C8-5D0F-B6B9-B53E571100FA}"/>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236582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E8A9-907C-27D9-F0B2-74328974485B}"/>
              </a:ext>
            </a:extLst>
          </p:cNvPr>
          <p:cNvSpPr>
            <a:spLocks noGrp="1"/>
          </p:cNvSpPr>
          <p:nvPr>
            <p:ph type="title"/>
          </p:nvPr>
        </p:nvSpPr>
        <p:spPr>
          <a:xfrm>
            <a:off x="839788" y="0"/>
            <a:ext cx="3932237" cy="2057400"/>
          </a:xfrm>
        </p:spPr>
        <p:txBody>
          <a:bodyPr anchor="b">
            <a:normAutofit/>
          </a:bodyPr>
          <a:lstStyle>
            <a:lvl1pPr>
              <a:defRPr sz="3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C4627F8-A056-98D1-F908-7F5994C2D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0A9A29-8BD6-F172-BE88-1D94EA2F3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9BF35-4EBC-B359-C1DF-A93AF2B076F4}"/>
              </a:ext>
            </a:extLst>
          </p:cNvPr>
          <p:cNvSpPr>
            <a:spLocks noGrp="1"/>
          </p:cNvSpPr>
          <p:nvPr>
            <p:ph type="dt" sz="half" idx="10"/>
          </p:nvPr>
        </p:nvSpPr>
        <p:spPr/>
        <p:txBody>
          <a:bodyPr/>
          <a:lstStyle/>
          <a:p>
            <a:fld id="{ED1FE00E-FB7C-49B0-AC21-4141C1F1F92E}" type="datetime1">
              <a:rPr lang="en-GB" smtClean="0"/>
              <a:t>03/10/2025</a:t>
            </a:fld>
            <a:endParaRPr lang="en-GB"/>
          </a:p>
        </p:txBody>
      </p:sp>
      <p:sp>
        <p:nvSpPr>
          <p:cNvPr id="6" name="Footer Placeholder 5">
            <a:extLst>
              <a:ext uri="{FF2B5EF4-FFF2-40B4-BE49-F238E27FC236}">
                <a16:creationId xmlns:a16="http://schemas.microsoft.com/office/drawing/2014/main" id="{8DDCF226-B2C1-BFEC-34DF-5362A55792C0}"/>
              </a:ext>
            </a:extLst>
          </p:cNvPr>
          <p:cNvSpPr>
            <a:spLocks noGrp="1"/>
          </p:cNvSpPr>
          <p:nvPr>
            <p:ph type="ftr" sz="quarter" idx="11"/>
          </p:nvPr>
        </p:nvSpPr>
        <p:spPr/>
        <p:txBody>
          <a:bodyPr/>
          <a:lstStyle/>
          <a:p>
            <a:r>
              <a:rPr lang="en-GB"/>
              <a:t>www.arb.org.uk</a:t>
            </a:r>
          </a:p>
        </p:txBody>
      </p:sp>
      <p:sp>
        <p:nvSpPr>
          <p:cNvPr id="7" name="Slide Number Placeholder 6">
            <a:extLst>
              <a:ext uri="{FF2B5EF4-FFF2-40B4-BE49-F238E27FC236}">
                <a16:creationId xmlns:a16="http://schemas.microsoft.com/office/drawing/2014/main" id="{61570A48-342C-309C-2794-9D46397A943D}"/>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697850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7D8B3862-6575-82E5-7081-E79B8A0A47D9}"/>
              </a:ext>
            </a:extLst>
          </p:cNvPr>
          <p:cNvSpPr/>
          <p:nvPr userDrawn="1"/>
        </p:nvSpPr>
        <p:spPr>
          <a:xfrm>
            <a:off x="5475892" y="-2"/>
            <a:ext cx="6716108" cy="6858001"/>
          </a:xfrm>
          <a:prstGeom prst="rect">
            <a:avLst/>
          </a:prstGeom>
          <a:solidFill>
            <a:srgbClr val="FFDB25"/>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BFFFA3AB-569A-DFED-54AB-E1059E8D627E}"/>
              </a:ext>
            </a:extLst>
          </p:cNvPr>
          <p:cNvSpPr/>
          <p:nvPr userDrawn="1"/>
        </p:nvSpPr>
        <p:spPr>
          <a:xfrm>
            <a:off x="3353038" y="841741"/>
            <a:ext cx="7136717" cy="4271555"/>
          </a:xfrm>
          <a:prstGeom prst="rect">
            <a:avLst/>
          </a:prstGeom>
          <a:solidFill>
            <a:srgbClr val="09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itle 1">
            <a:extLst>
              <a:ext uri="{FF2B5EF4-FFF2-40B4-BE49-F238E27FC236}">
                <a16:creationId xmlns:a16="http://schemas.microsoft.com/office/drawing/2014/main" id="{8164EC7C-82FA-05E6-EA83-5B323AE93B98}"/>
              </a:ext>
            </a:extLst>
          </p:cNvPr>
          <p:cNvSpPr>
            <a:spLocks noGrp="1"/>
          </p:cNvSpPr>
          <p:nvPr>
            <p:ph type="ctrTitle"/>
          </p:nvPr>
        </p:nvSpPr>
        <p:spPr>
          <a:xfrm>
            <a:off x="3853542" y="1237740"/>
            <a:ext cx="7654835" cy="4365283"/>
          </a:xfrm>
          <a:solidFill>
            <a:schemeClr val="bg1"/>
          </a:solidFill>
          <a:ln w="47625">
            <a:solidFill>
              <a:schemeClr val="bg1"/>
            </a:solidFill>
            <a:miter lim="800000"/>
          </a:ln>
        </p:spPr>
        <p:txBody>
          <a:bodyPr lIns="360000" tIns="360000" rIns="360000" bIns="360000" anchor="ctr" anchorCtr="1">
            <a:normAutofit/>
          </a:bodyPr>
          <a:lstStyle>
            <a:lvl1pPr algn="l">
              <a:defRPr sz="4800" baseline="0">
                <a:latin typeface="Outfit SemiBold" pitchFamily="2" charset="0"/>
              </a:defRPr>
            </a:lvl1pPr>
          </a:lstStyle>
          <a:p>
            <a:r>
              <a:rPr lang="en-US"/>
              <a:t>Click to edit Master title style</a:t>
            </a:r>
            <a:endParaRPr lang="en-GB"/>
          </a:p>
        </p:txBody>
      </p:sp>
      <p:sp>
        <p:nvSpPr>
          <p:cNvPr id="68" name="Rectangle 67">
            <a:extLst>
              <a:ext uri="{FF2B5EF4-FFF2-40B4-BE49-F238E27FC236}">
                <a16:creationId xmlns:a16="http://schemas.microsoft.com/office/drawing/2014/main" id="{2D023629-F95E-4919-A02B-6D04B75DD2CD}"/>
              </a:ext>
            </a:extLst>
          </p:cNvPr>
          <p:cNvSpPr>
            <a:spLocks/>
          </p:cNvSpPr>
          <p:nvPr userDrawn="1"/>
        </p:nvSpPr>
        <p:spPr>
          <a:xfrm>
            <a:off x="9980023" y="5968864"/>
            <a:ext cx="1415263" cy="426160"/>
          </a:xfrm>
          <a:prstGeom prst="rect">
            <a:avLst/>
          </a:prstGeom>
          <a:solidFill>
            <a:srgbClr val="849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696C43F9-CB0D-A4FB-E5FD-FC24E06325D7}"/>
              </a:ext>
            </a:extLst>
          </p:cNvPr>
          <p:cNvSpPr>
            <a:spLocks/>
          </p:cNvSpPr>
          <p:nvPr userDrawn="1"/>
        </p:nvSpPr>
        <p:spPr>
          <a:xfrm>
            <a:off x="11112378" y="5785944"/>
            <a:ext cx="792000" cy="792000"/>
          </a:xfrm>
          <a:prstGeom prst="ellipse">
            <a:avLst/>
          </a:prstGeom>
          <a:solidFill>
            <a:srgbClr val="093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A picture containing black, darkness&#10;&#10;Description automatically generated">
            <a:extLst>
              <a:ext uri="{FF2B5EF4-FFF2-40B4-BE49-F238E27FC236}">
                <a16:creationId xmlns:a16="http://schemas.microsoft.com/office/drawing/2014/main" id="{237F21DB-684A-E6DA-0F41-7C29B1FCC0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589" y="3018557"/>
            <a:ext cx="2704887" cy="820886"/>
          </a:xfrm>
          <a:prstGeom prst="rect">
            <a:avLst/>
          </a:prstGeom>
          <a:noFill/>
        </p:spPr>
      </p:pic>
    </p:spTree>
    <p:extLst>
      <p:ext uri="{BB962C8B-B14F-4D97-AF65-F5344CB8AC3E}">
        <p14:creationId xmlns:p14="http://schemas.microsoft.com/office/powerpoint/2010/main" val="417738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B075180-7F88-6149-DDDF-3D251D447FF1}"/>
              </a:ext>
            </a:extLst>
          </p:cNvPr>
          <p:cNvSpPr>
            <a:spLocks noGrp="1"/>
          </p:cNvSpPr>
          <p:nvPr>
            <p:ph type="title"/>
          </p:nvPr>
        </p:nvSpPr>
        <p:spPr>
          <a:xfrm>
            <a:off x="0" y="1"/>
            <a:ext cx="12192000" cy="1121789"/>
          </a:xfrm>
          <a:prstGeom prst="rect">
            <a:avLst/>
          </a:prstGeom>
          <a:solidFill>
            <a:srgbClr val="FFD700"/>
          </a:solidFill>
        </p:spPr>
        <p:txBody>
          <a:bodyPr vert="horz" lIns="216000" tIns="45720" rIns="91440" bIns="45720" rtlCol="0" anchor="ctr">
            <a:normAutofit/>
          </a:bodyPr>
          <a:lstStyle>
            <a:lvl1pPr>
              <a:defRPr sz="3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A4A736-EE2F-D414-BC4D-FFC3336B310D}"/>
              </a:ext>
            </a:extLst>
          </p:cNvPr>
          <p:cNvSpPr>
            <a:spLocks noGrp="1"/>
          </p:cNvSpPr>
          <p:nvPr>
            <p:ph idx="1"/>
          </p:nvPr>
        </p:nvSpPr>
        <p:spPr>
          <a:xfrm>
            <a:off x="352697" y="1502229"/>
            <a:ext cx="11458301" cy="43643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D78758-0CE1-50D5-3219-CDE09D71510C}"/>
              </a:ext>
            </a:extLst>
          </p:cNvPr>
          <p:cNvSpPr>
            <a:spLocks noGrp="1"/>
          </p:cNvSpPr>
          <p:nvPr>
            <p:ph type="dt" sz="half" idx="10"/>
          </p:nvPr>
        </p:nvSpPr>
        <p:spPr/>
        <p:txBody>
          <a:bodyPr/>
          <a:lstStyle/>
          <a:p>
            <a:fld id="{C34AF994-01FD-44D7-9298-237D2306E2D2}" type="datetime1">
              <a:rPr lang="en-GB" smtClean="0"/>
              <a:t>03/10/2025</a:t>
            </a:fld>
            <a:endParaRPr lang="en-GB"/>
          </a:p>
        </p:txBody>
      </p:sp>
      <p:sp>
        <p:nvSpPr>
          <p:cNvPr id="5" name="Footer Placeholder 4">
            <a:extLst>
              <a:ext uri="{FF2B5EF4-FFF2-40B4-BE49-F238E27FC236}">
                <a16:creationId xmlns:a16="http://schemas.microsoft.com/office/drawing/2014/main" id="{F155BFF5-28B5-F415-9A15-1FCBD1199165}"/>
              </a:ext>
            </a:extLst>
          </p:cNvPr>
          <p:cNvSpPr>
            <a:spLocks noGrp="1"/>
          </p:cNvSpPr>
          <p:nvPr>
            <p:ph type="ftr" sz="quarter" idx="11"/>
          </p:nvPr>
        </p:nvSpPr>
        <p:spPr/>
        <p:txBody>
          <a:bodyPr/>
          <a:lstStyle/>
          <a:p>
            <a:r>
              <a:rPr lang="en-GB"/>
              <a:t>www.arb.org.uk</a:t>
            </a:r>
          </a:p>
        </p:txBody>
      </p:sp>
      <p:sp>
        <p:nvSpPr>
          <p:cNvPr id="6" name="Slide Number Placeholder 5">
            <a:extLst>
              <a:ext uri="{FF2B5EF4-FFF2-40B4-BE49-F238E27FC236}">
                <a16:creationId xmlns:a16="http://schemas.microsoft.com/office/drawing/2014/main" id="{5F64DB02-DC17-E6E6-8F90-BAE42860C1E9}"/>
              </a:ext>
            </a:extLst>
          </p:cNvPr>
          <p:cNvSpPr>
            <a:spLocks noGrp="1"/>
          </p:cNvSpPr>
          <p:nvPr>
            <p:ph type="sldNum" sz="quarter" idx="12"/>
          </p:nvPr>
        </p:nvSpPr>
        <p:spPr/>
        <p:txBody>
          <a:bodyPr/>
          <a:lstStyle/>
          <a:p>
            <a:fld id="{FFE76C81-CCC5-4C64-A439-E6087F1020BF}" type="slidenum">
              <a:rPr lang="en-GB" smtClean="0"/>
              <a:t>‹#›</a:t>
            </a:fld>
            <a:endParaRPr lang="en-GB"/>
          </a:p>
        </p:txBody>
      </p:sp>
    </p:spTree>
    <p:extLst>
      <p:ext uri="{BB962C8B-B14F-4D97-AF65-F5344CB8AC3E}">
        <p14:creationId xmlns:p14="http://schemas.microsoft.com/office/powerpoint/2010/main" val="968324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5EE"/>
          </a:solidFill>
        </p:spPr>
        <p:txBody>
          <a:bodyPr wrap="square" lIns="0" tIns="0" rIns="0" bIns="0" rtlCol="0"/>
          <a:lstStyle/>
          <a:p>
            <a:endParaRPr/>
          </a:p>
        </p:txBody>
      </p:sp>
      <p:pic>
        <p:nvPicPr>
          <p:cNvPr id="17" name="bg object 17"/>
          <p:cNvPicPr/>
          <p:nvPr/>
        </p:nvPicPr>
        <p:blipFill>
          <a:blip r:embed="rId9" cstate="print"/>
          <a:stretch>
            <a:fillRect/>
          </a:stretch>
        </p:blipFill>
        <p:spPr>
          <a:xfrm>
            <a:off x="10325100" y="6134100"/>
            <a:ext cx="1485900" cy="447675"/>
          </a:xfrm>
          <a:prstGeom prst="rect">
            <a:avLst/>
          </a:prstGeom>
        </p:spPr>
      </p:pic>
      <p:sp>
        <p:nvSpPr>
          <p:cNvPr id="2" name="Holder 2"/>
          <p:cNvSpPr>
            <a:spLocks noGrp="1"/>
          </p:cNvSpPr>
          <p:nvPr>
            <p:ph type="title"/>
          </p:nvPr>
        </p:nvSpPr>
        <p:spPr>
          <a:xfrm>
            <a:off x="203517" y="215899"/>
            <a:ext cx="6818630" cy="575310"/>
          </a:xfrm>
          <a:prstGeom prst="rect">
            <a:avLst/>
          </a:prstGeom>
        </p:spPr>
        <p:txBody>
          <a:bodyPr wrap="square" lIns="0" tIns="0" rIns="0" bIns="0">
            <a:spAutoFit/>
          </a:bodyPr>
          <a:lstStyle>
            <a:lvl1pPr>
              <a:defRPr sz="3600" b="0" i="0">
                <a:solidFill>
                  <a:schemeClr val="tx1"/>
                </a:solidFill>
                <a:latin typeface="Calibri"/>
                <a:cs typeface="Calibri"/>
              </a:defRPr>
            </a:lvl1pPr>
          </a:lstStyle>
          <a:p>
            <a:endParaRPr/>
          </a:p>
        </p:txBody>
      </p:sp>
      <p:sp>
        <p:nvSpPr>
          <p:cNvPr id="3" name="Holder 3"/>
          <p:cNvSpPr>
            <a:spLocks noGrp="1"/>
          </p:cNvSpPr>
          <p:nvPr>
            <p:ph type="body" idx="1"/>
          </p:nvPr>
        </p:nvSpPr>
        <p:spPr>
          <a:xfrm>
            <a:off x="431800" y="1431062"/>
            <a:ext cx="11192510" cy="4609120"/>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 id="2147483679"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843D80-990C-BD33-55BA-B21DD5AC2309}"/>
              </a:ext>
            </a:extLst>
          </p:cNvPr>
          <p:cNvSpPr>
            <a:spLocks noGrp="1"/>
          </p:cNvSpPr>
          <p:nvPr>
            <p:ph type="title"/>
          </p:nvPr>
        </p:nvSpPr>
        <p:spPr>
          <a:xfrm>
            <a:off x="0" y="1"/>
            <a:ext cx="12192000" cy="1121789"/>
          </a:xfrm>
          <a:prstGeom prst="rect">
            <a:avLst/>
          </a:prstGeom>
          <a:solidFill>
            <a:srgbClr val="FFD700"/>
          </a:solidFill>
        </p:spPr>
        <p:txBody>
          <a:bodyPr vert="horz" lIns="21600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CBCF91-0694-2015-B591-46B24DFBFDFF}"/>
              </a:ext>
            </a:extLst>
          </p:cNvPr>
          <p:cNvSpPr>
            <a:spLocks noGrp="1"/>
          </p:cNvSpPr>
          <p:nvPr>
            <p:ph type="body" idx="1"/>
          </p:nvPr>
        </p:nvSpPr>
        <p:spPr>
          <a:xfrm>
            <a:off x="366849" y="1453070"/>
            <a:ext cx="11458301" cy="4572000"/>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F66043-C987-16AB-22EF-9C0A81C0C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F1592-94D1-492B-9F6A-71CEE60C65D7}" type="datetime1">
              <a:rPr lang="en-GB" smtClean="0"/>
              <a:t>03/10/2025</a:t>
            </a:fld>
            <a:endParaRPr lang="en-GB"/>
          </a:p>
        </p:txBody>
      </p:sp>
      <p:sp>
        <p:nvSpPr>
          <p:cNvPr id="5" name="Footer Placeholder 4">
            <a:extLst>
              <a:ext uri="{FF2B5EF4-FFF2-40B4-BE49-F238E27FC236}">
                <a16:creationId xmlns:a16="http://schemas.microsoft.com/office/drawing/2014/main" id="{9614E724-EDE6-190B-2EE8-3F8AE414C3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www.arb.org.uk</a:t>
            </a:r>
          </a:p>
        </p:txBody>
      </p:sp>
      <p:sp>
        <p:nvSpPr>
          <p:cNvPr id="6" name="Slide Number Placeholder 5">
            <a:extLst>
              <a:ext uri="{FF2B5EF4-FFF2-40B4-BE49-F238E27FC236}">
                <a16:creationId xmlns:a16="http://schemas.microsoft.com/office/drawing/2014/main" id="{80064F20-B61C-397B-8102-ACDA0D4FD050}"/>
              </a:ext>
            </a:extLst>
          </p:cNvPr>
          <p:cNvSpPr>
            <a:spLocks noGrp="1"/>
          </p:cNvSpPr>
          <p:nvPr>
            <p:ph type="sldNum" sz="quarter" idx="4"/>
          </p:nvPr>
        </p:nvSpPr>
        <p:spPr>
          <a:xfrm>
            <a:off x="10982226" y="226735"/>
            <a:ext cx="8287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76C81-CCC5-4C64-A439-E6087F1020BF}" type="slidenum">
              <a:rPr lang="en-GB" smtClean="0"/>
              <a:t>‹#›</a:t>
            </a:fld>
            <a:endParaRPr lang="en-GB"/>
          </a:p>
        </p:txBody>
      </p:sp>
      <p:pic>
        <p:nvPicPr>
          <p:cNvPr id="8" name="Picture 7" descr="A picture containing black, darkness&#10;&#10;Description automatically generated">
            <a:extLst>
              <a:ext uri="{FF2B5EF4-FFF2-40B4-BE49-F238E27FC236}">
                <a16:creationId xmlns:a16="http://schemas.microsoft.com/office/drawing/2014/main" id="{2C2355EC-7034-F9F2-6B44-E440BCB49E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24673" y="6130813"/>
            <a:ext cx="1486327" cy="451074"/>
          </a:xfrm>
          <a:prstGeom prst="rect">
            <a:avLst/>
          </a:prstGeom>
        </p:spPr>
      </p:pic>
    </p:spTree>
    <p:extLst>
      <p:ext uri="{BB962C8B-B14F-4D97-AF65-F5344CB8AC3E}">
        <p14:creationId xmlns:p14="http://schemas.microsoft.com/office/powerpoint/2010/main" val="218842853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Outfit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843D80-990C-BD33-55BA-B21DD5AC2309}"/>
              </a:ext>
            </a:extLst>
          </p:cNvPr>
          <p:cNvSpPr>
            <a:spLocks noGrp="1"/>
          </p:cNvSpPr>
          <p:nvPr>
            <p:ph type="title"/>
          </p:nvPr>
        </p:nvSpPr>
        <p:spPr>
          <a:xfrm>
            <a:off x="0" y="1"/>
            <a:ext cx="12192000" cy="1121789"/>
          </a:xfrm>
          <a:prstGeom prst="rect">
            <a:avLst/>
          </a:prstGeom>
          <a:solidFill>
            <a:srgbClr val="FFD700"/>
          </a:solidFill>
        </p:spPr>
        <p:txBody>
          <a:bodyPr vert="horz" lIns="21600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CBCF91-0694-2015-B591-46B24DFBFDFF}"/>
              </a:ext>
            </a:extLst>
          </p:cNvPr>
          <p:cNvSpPr>
            <a:spLocks noGrp="1"/>
          </p:cNvSpPr>
          <p:nvPr>
            <p:ph type="body" idx="1"/>
          </p:nvPr>
        </p:nvSpPr>
        <p:spPr>
          <a:xfrm>
            <a:off x="366849" y="1453070"/>
            <a:ext cx="11458301" cy="4572000"/>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F66043-C987-16AB-22EF-9C0A81C0C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F1592-94D1-492B-9F6A-71CEE60C65D7}" type="datetime1">
              <a:rPr lang="en-GB" smtClean="0"/>
              <a:t>03/10/2025</a:t>
            </a:fld>
            <a:endParaRPr lang="en-GB"/>
          </a:p>
        </p:txBody>
      </p:sp>
      <p:sp>
        <p:nvSpPr>
          <p:cNvPr id="5" name="Footer Placeholder 4">
            <a:extLst>
              <a:ext uri="{FF2B5EF4-FFF2-40B4-BE49-F238E27FC236}">
                <a16:creationId xmlns:a16="http://schemas.microsoft.com/office/drawing/2014/main" id="{9614E724-EDE6-190B-2EE8-3F8AE414C3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www.arb.org.uk</a:t>
            </a:r>
          </a:p>
        </p:txBody>
      </p:sp>
      <p:sp>
        <p:nvSpPr>
          <p:cNvPr id="6" name="Slide Number Placeholder 5">
            <a:extLst>
              <a:ext uri="{FF2B5EF4-FFF2-40B4-BE49-F238E27FC236}">
                <a16:creationId xmlns:a16="http://schemas.microsoft.com/office/drawing/2014/main" id="{80064F20-B61C-397B-8102-ACDA0D4FD050}"/>
              </a:ext>
            </a:extLst>
          </p:cNvPr>
          <p:cNvSpPr>
            <a:spLocks noGrp="1"/>
          </p:cNvSpPr>
          <p:nvPr>
            <p:ph type="sldNum" sz="quarter" idx="4"/>
          </p:nvPr>
        </p:nvSpPr>
        <p:spPr>
          <a:xfrm>
            <a:off x="10982226" y="226735"/>
            <a:ext cx="82877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76C81-CCC5-4C64-A439-E6087F1020BF}" type="slidenum">
              <a:rPr lang="en-GB" smtClean="0"/>
              <a:t>‹#›</a:t>
            </a:fld>
            <a:endParaRPr lang="en-GB"/>
          </a:p>
        </p:txBody>
      </p:sp>
      <p:pic>
        <p:nvPicPr>
          <p:cNvPr id="8" name="Picture 7" descr="A picture containing black, darkness&#10;&#10;Description automatically generated">
            <a:extLst>
              <a:ext uri="{FF2B5EF4-FFF2-40B4-BE49-F238E27FC236}">
                <a16:creationId xmlns:a16="http://schemas.microsoft.com/office/drawing/2014/main" id="{2C2355EC-7034-F9F2-6B44-E440BCB49EC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24673" y="6130813"/>
            <a:ext cx="1486327" cy="451074"/>
          </a:xfrm>
          <a:prstGeom prst="rect">
            <a:avLst/>
          </a:prstGeom>
        </p:spPr>
      </p:pic>
    </p:spTree>
    <p:extLst>
      <p:ext uri="{BB962C8B-B14F-4D97-AF65-F5344CB8AC3E}">
        <p14:creationId xmlns:p14="http://schemas.microsoft.com/office/powerpoint/2010/main" val="296695737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Outfit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4/relationships/chartEx" Target="../charts/chartEx1.xml"/><Relationship Id="rId1" Type="http://schemas.openxmlformats.org/officeDocument/2006/relationships/slideLayout" Target="../slideLayouts/slideLayout16.xml"/><Relationship Id="rId5" Type="http://schemas.openxmlformats.org/officeDocument/2006/relationships/image" Target="../media/image9.png"/><Relationship Id="rId4" Type="http://schemas.microsoft.com/office/2014/relationships/chartEx" Target="../charts/chartEx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chart" Target="../charts/chart1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2" Type="http://schemas.openxmlformats.org/officeDocument/2006/relationships/hyperlink" Target="http://www.arb.org.uk/"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www.arb.org.uk/"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hyperlink" Target="http://www.arb.org.uk/"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chart" Target="../charts/char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chart" Target="../charts/char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chart" Target="../charts/chart23.xml"/><Relationship Id="rId4" Type="http://schemas.openxmlformats.org/officeDocument/2006/relationships/chart" Target="../charts/chart22.xml"/></Relationships>
</file>

<file path=ppt/slides/_rels/slide28.xml.rels><?xml version="1.0" encoding="UTF-8" standalone="yes"?>
<Relationships xmlns="http://schemas.openxmlformats.org/package/2006/relationships"><Relationship Id="rId2" Type="http://schemas.openxmlformats.org/officeDocument/2006/relationships/hyperlink" Target="http://www.arb.org.uk/"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hyperlink" Target="http://www.arb.org.uk/"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hyperlink" Target="http://www.arb.org.uk/"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hyperlink" Target="mailto:info@arb.org.uk" TargetMode="External"/><Relationship Id="rId3" Type="http://schemas.openxmlformats.org/officeDocument/2006/relationships/hyperlink" Target="http://www.arb.org.uk/" TargetMode="External"/><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hyperlink" Target="http://www.arb.org.uk/"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arb.org.uk/"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7998"/>
            </a:xfrm>
            <a:prstGeom prst="rect">
              <a:avLst/>
            </a:prstGeom>
          </p:spPr>
        </p:pic>
        <p:pic>
          <p:nvPicPr>
            <p:cNvPr id="4" name="object 4"/>
            <p:cNvPicPr/>
            <p:nvPr/>
          </p:nvPicPr>
          <p:blipFill>
            <a:blip r:embed="rId3" cstate="print"/>
            <a:stretch>
              <a:fillRect/>
            </a:stretch>
          </p:blipFill>
          <p:spPr>
            <a:xfrm>
              <a:off x="10325100" y="6134100"/>
              <a:ext cx="1485900" cy="447675"/>
            </a:xfrm>
            <a:prstGeom prst="rect">
              <a:avLst/>
            </a:prstGeom>
          </p:spPr>
        </p:pic>
        <p:sp>
          <p:nvSpPr>
            <p:cNvPr id="5" name="object 5"/>
            <p:cNvSpPr/>
            <p:nvPr/>
          </p:nvSpPr>
          <p:spPr>
            <a:xfrm>
              <a:off x="5476875" y="0"/>
              <a:ext cx="6715125" cy="6858000"/>
            </a:xfrm>
            <a:custGeom>
              <a:avLst/>
              <a:gdLst/>
              <a:ahLst/>
              <a:cxnLst/>
              <a:rect l="l" t="t" r="r" b="b"/>
              <a:pathLst>
                <a:path w="6715125" h="6858000">
                  <a:moveTo>
                    <a:pt x="6715125" y="0"/>
                  </a:moveTo>
                  <a:lnTo>
                    <a:pt x="0" y="0"/>
                  </a:lnTo>
                  <a:lnTo>
                    <a:pt x="0" y="6858000"/>
                  </a:lnTo>
                  <a:lnTo>
                    <a:pt x="6715125" y="6858000"/>
                  </a:lnTo>
                  <a:lnTo>
                    <a:pt x="6715125" y="0"/>
                  </a:lnTo>
                  <a:close/>
                </a:path>
              </a:pathLst>
            </a:custGeom>
            <a:solidFill>
              <a:srgbClr val="FFDB24"/>
            </a:solidFill>
          </p:spPr>
          <p:txBody>
            <a:bodyPr wrap="square" lIns="0" tIns="0" rIns="0" bIns="0" rtlCol="0"/>
            <a:lstStyle/>
            <a:p>
              <a:endParaRPr/>
            </a:p>
          </p:txBody>
        </p:sp>
        <p:sp>
          <p:nvSpPr>
            <p:cNvPr id="6" name="object 6"/>
            <p:cNvSpPr/>
            <p:nvPr/>
          </p:nvSpPr>
          <p:spPr>
            <a:xfrm>
              <a:off x="3352800" y="838200"/>
              <a:ext cx="7134225" cy="4276725"/>
            </a:xfrm>
            <a:custGeom>
              <a:avLst/>
              <a:gdLst/>
              <a:ahLst/>
              <a:cxnLst/>
              <a:rect l="l" t="t" r="r" b="b"/>
              <a:pathLst>
                <a:path w="7134225" h="4276725">
                  <a:moveTo>
                    <a:pt x="7134225" y="0"/>
                  </a:moveTo>
                  <a:lnTo>
                    <a:pt x="0" y="0"/>
                  </a:lnTo>
                  <a:lnTo>
                    <a:pt x="0" y="4276725"/>
                  </a:lnTo>
                  <a:lnTo>
                    <a:pt x="7134225" y="4276725"/>
                  </a:lnTo>
                  <a:lnTo>
                    <a:pt x="7134225" y="0"/>
                  </a:lnTo>
                  <a:close/>
                </a:path>
              </a:pathLst>
            </a:custGeom>
            <a:solidFill>
              <a:srgbClr val="093650"/>
            </a:solidFill>
          </p:spPr>
          <p:txBody>
            <a:bodyPr wrap="square" lIns="0" tIns="0" rIns="0" bIns="0" rtlCol="0"/>
            <a:lstStyle/>
            <a:p>
              <a:endParaRPr/>
            </a:p>
          </p:txBody>
        </p:sp>
        <p:sp>
          <p:nvSpPr>
            <p:cNvPr id="7" name="object 7"/>
            <p:cNvSpPr/>
            <p:nvPr/>
          </p:nvSpPr>
          <p:spPr>
            <a:xfrm>
              <a:off x="9982200" y="5972175"/>
              <a:ext cx="1409700" cy="419100"/>
            </a:xfrm>
            <a:custGeom>
              <a:avLst/>
              <a:gdLst/>
              <a:ahLst/>
              <a:cxnLst/>
              <a:rect l="l" t="t" r="r" b="b"/>
              <a:pathLst>
                <a:path w="1409700" h="419100">
                  <a:moveTo>
                    <a:pt x="1409700" y="0"/>
                  </a:moveTo>
                  <a:lnTo>
                    <a:pt x="0" y="0"/>
                  </a:lnTo>
                  <a:lnTo>
                    <a:pt x="0" y="419100"/>
                  </a:lnTo>
                  <a:lnTo>
                    <a:pt x="1409700" y="419100"/>
                  </a:lnTo>
                  <a:lnTo>
                    <a:pt x="1409700" y="0"/>
                  </a:lnTo>
                  <a:close/>
                </a:path>
              </a:pathLst>
            </a:custGeom>
            <a:solidFill>
              <a:srgbClr val="849BA8"/>
            </a:solidFill>
          </p:spPr>
          <p:txBody>
            <a:bodyPr wrap="square" lIns="0" tIns="0" rIns="0" bIns="0" rtlCol="0"/>
            <a:lstStyle/>
            <a:p>
              <a:endParaRPr/>
            </a:p>
          </p:txBody>
        </p:sp>
        <p:sp>
          <p:nvSpPr>
            <p:cNvPr id="8" name="object 8"/>
            <p:cNvSpPr/>
            <p:nvPr/>
          </p:nvSpPr>
          <p:spPr>
            <a:xfrm>
              <a:off x="11115675" y="5781675"/>
              <a:ext cx="790575" cy="800100"/>
            </a:xfrm>
            <a:custGeom>
              <a:avLst/>
              <a:gdLst/>
              <a:ahLst/>
              <a:cxnLst/>
              <a:rect l="l" t="t" r="r" b="b"/>
              <a:pathLst>
                <a:path w="790575" h="800100">
                  <a:moveTo>
                    <a:pt x="395350" y="0"/>
                  </a:moveTo>
                  <a:lnTo>
                    <a:pt x="349250" y="2691"/>
                  </a:lnTo>
                  <a:lnTo>
                    <a:pt x="304711" y="10565"/>
                  </a:lnTo>
                  <a:lnTo>
                    <a:pt x="262028" y="23322"/>
                  </a:lnTo>
                  <a:lnTo>
                    <a:pt x="221500" y="40661"/>
                  </a:lnTo>
                  <a:lnTo>
                    <a:pt x="183422" y="62282"/>
                  </a:lnTo>
                  <a:lnTo>
                    <a:pt x="148093" y="87886"/>
                  </a:lnTo>
                  <a:lnTo>
                    <a:pt x="115808" y="117171"/>
                  </a:lnTo>
                  <a:lnTo>
                    <a:pt x="86864" y="149838"/>
                  </a:lnTo>
                  <a:lnTo>
                    <a:pt x="61559" y="185587"/>
                  </a:lnTo>
                  <a:lnTo>
                    <a:pt x="40189" y="224117"/>
                  </a:lnTo>
                  <a:lnTo>
                    <a:pt x="23052" y="265129"/>
                  </a:lnTo>
                  <a:lnTo>
                    <a:pt x="10443" y="308322"/>
                  </a:lnTo>
                  <a:lnTo>
                    <a:pt x="2660" y="353395"/>
                  </a:lnTo>
                  <a:lnTo>
                    <a:pt x="0" y="400050"/>
                  </a:lnTo>
                  <a:lnTo>
                    <a:pt x="2660" y="446704"/>
                  </a:lnTo>
                  <a:lnTo>
                    <a:pt x="10443" y="491777"/>
                  </a:lnTo>
                  <a:lnTo>
                    <a:pt x="23052" y="534970"/>
                  </a:lnTo>
                  <a:lnTo>
                    <a:pt x="40189" y="575982"/>
                  </a:lnTo>
                  <a:lnTo>
                    <a:pt x="61559" y="614512"/>
                  </a:lnTo>
                  <a:lnTo>
                    <a:pt x="86864" y="650261"/>
                  </a:lnTo>
                  <a:lnTo>
                    <a:pt x="115808" y="682928"/>
                  </a:lnTo>
                  <a:lnTo>
                    <a:pt x="148093" y="712213"/>
                  </a:lnTo>
                  <a:lnTo>
                    <a:pt x="183422" y="737817"/>
                  </a:lnTo>
                  <a:lnTo>
                    <a:pt x="221500" y="759438"/>
                  </a:lnTo>
                  <a:lnTo>
                    <a:pt x="262028" y="776777"/>
                  </a:lnTo>
                  <a:lnTo>
                    <a:pt x="304711" y="789534"/>
                  </a:lnTo>
                  <a:lnTo>
                    <a:pt x="349250" y="797408"/>
                  </a:lnTo>
                  <a:lnTo>
                    <a:pt x="395350" y="800100"/>
                  </a:lnTo>
                  <a:lnTo>
                    <a:pt x="441425" y="797408"/>
                  </a:lnTo>
                  <a:lnTo>
                    <a:pt x="485943" y="789534"/>
                  </a:lnTo>
                  <a:lnTo>
                    <a:pt x="528607" y="776777"/>
                  </a:lnTo>
                  <a:lnTo>
                    <a:pt x="569121" y="759438"/>
                  </a:lnTo>
                  <a:lnTo>
                    <a:pt x="607185" y="737817"/>
                  </a:lnTo>
                  <a:lnTo>
                    <a:pt x="642505" y="712213"/>
                  </a:lnTo>
                  <a:lnTo>
                    <a:pt x="674782" y="682928"/>
                  </a:lnTo>
                  <a:lnTo>
                    <a:pt x="703720" y="650261"/>
                  </a:lnTo>
                  <a:lnTo>
                    <a:pt x="729021" y="614512"/>
                  </a:lnTo>
                  <a:lnTo>
                    <a:pt x="750388" y="575982"/>
                  </a:lnTo>
                  <a:lnTo>
                    <a:pt x="767524" y="534970"/>
                  </a:lnTo>
                  <a:lnTo>
                    <a:pt x="780132" y="491777"/>
                  </a:lnTo>
                  <a:lnTo>
                    <a:pt x="787914" y="446704"/>
                  </a:lnTo>
                  <a:lnTo>
                    <a:pt x="790575" y="400050"/>
                  </a:lnTo>
                  <a:lnTo>
                    <a:pt x="787914" y="353395"/>
                  </a:lnTo>
                  <a:lnTo>
                    <a:pt x="780132" y="308322"/>
                  </a:lnTo>
                  <a:lnTo>
                    <a:pt x="767524" y="265129"/>
                  </a:lnTo>
                  <a:lnTo>
                    <a:pt x="750388" y="224117"/>
                  </a:lnTo>
                  <a:lnTo>
                    <a:pt x="729021" y="185587"/>
                  </a:lnTo>
                  <a:lnTo>
                    <a:pt x="703720" y="149838"/>
                  </a:lnTo>
                  <a:lnTo>
                    <a:pt x="674782" y="117171"/>
                  </a:lnTo>
                  <a:lnTo>
                    <a:pt x="642505" y="87886"/>
                  </a:lnTo>
                  <a:lnTo>
                    <a:pt x="607185" y="62282"/>
                  </a:lnTo>
                  <a:lnTo>
                    <a:pt x="569121" y="40661"/>
                  </a:lnTo>
                  <a:lnTo>
                    <a:pt x="528607" y="23322"/>
                  </a:lnTo>
                  <a:lnTo>
                    <a:pt x="485943" y="10565"/>
                  </a:lnTo>
                  <a:lnTo>
                    <a:pt x="441425" y="2691"/>
                  </a:lnTo>
                  <a:lnTo>
                    <a:pt x="395350" y="0"/>
                  </a:lnTo>
                  <a:close/>
                </a:path>
              </a:pathLst>
            </a:custGeom>
            <a:solidFill>
              <a:srgbClr val="093650"/>
            </a:solidFill>
          </p:spPr>
          <p:txBody>
            <a:bodyPr wrap="square" lIns="0" tIns="0" rIns="0" bIns="0" rtlCol="0"/>
            <a:lstStyle/>
            <a:p>
              <a:endParaRPr/>
            </a:p>
          </p:txBody>
        </p:sp>
        <p:pic>
          <p:nvPicPr>
            <p:cNvPr id="9" name="object 9"/>
            <p:cNvPicPr/>
            <p:nvPr/>
          </p:nvPicPr>
          <p:blipFill>
            <a:blip r:embed="rId3" cstate="print"/>
            <a:stretch>
              <a:fillRect/>
            </a:stretch>
          </p:blipFill>
          <p:spPr>
            <a:xfrm>
              <a:off x="371475" y="3019425"/>
              <a:ext cx="2705100" cy="819150"/>
            </a:xfrm>
            <a:prstGeom prst="rect">
              <a:avLst/>
            </a:prstGeom>
          </p:spPr>
        </p:pic>
        <p:sp>
          <p:nvSpPr>
            <p:cNvPr id="10" name="object 10"/>
            <p:cNvSpPr/>
            <p:nvPr/>
          </p:nvSpPr>
          <p:spPr>
            <a:xfrm>
              <a:off x="3862451" y="1243012"/>
              <a:ext cx="7648575" cy="4362450"/>
            </a:xfrm>
            <a:custGeom>
              <a:avLst/>
              <a:gdLst/>
              <a:ahLst/>
              <a:cxnLst/>
              <a:rect l="l" t="t" r="r" b="b"/>
              <a:pathLst>
                <a:path w="7648575" h="4362450">
                  <a:moveTo>
                    <a:pt x="7648575" y="0"/>
                  </a:moveTo>
                  <a:lnTo>
                    <a:pt x="0" y="0"/>
                  </a:lnTo>
                  <a:lnTo>
                    <a:pt x="0" y="4362450"/>
                  </a:lnTo>
                  <a:lnTo>
                    <a:pt x="7648575" y="4362450"/>
                  </a:lnTo>
                  <a:lnTo>
                    <a:pt x="7648575" y="0"/>
                  </a:lnTo>
                  <a:close/>
                </a:path>
              </a:pathLst>
            </a:custGeom>
            <a:solidFill>
              <a:srgbClr val="FFFFFF"/>
            </a:solidFill>
          </p:spPr>
          <p:txBody>
            <a:bodyPr wrap="square" lIns="0" tIns="0" rIns="0" bIns="0" rtlCol="0"/>
            <a:lstStyle/>
            <a:p>
              <a:endParaRPr/>
            </a:p>
          </p:txBody>
        </p:sp>
        <p:sp>
          <p:nvSpPr>
            <p:cNvPr id="11" name="object 11"/>
            <p:cNvSpPr/>
            <p:nvPr/>
          </p:nvSpPr>
          <p:spPr>
            <a:xfrm>
              <a:off x="3862451" y="1243012"/>
              <a:ext cx="7648575" cy="4362450"/>
            </a:xfrm>
            <a:custGeom>
              <a:avLst/>
              <a:gdLst/>
              <a:ahLst/>
              <a:cxnLst/>
              <a:rect l="l" t="t" r="r" b="b"/>
              <a:pathLst>
                <a:path w="7648575" h="4362450">
                  <a:moveTo>
                    <a:pt x="0" y="4362450"/>
                  </a:moveTo>
                  <a:lnTo>
                    <a:pt x="7648575" y="4362450"/>
                  </a:lnTo>
                  <a:lnTo>
                    <a:pt x="7648575" y="0"/>
                  </a:lnTo>
                  <a:lnTo>
                    <a:pt x="0" y="0"/>
                  </a:lnTo>
                  <a:lnTo>
                    <a:pt x="0" y="4362450"/>
                  </a:lnTo>
                  <a:close/>
                </a:path>
              </a:pathLst>
            </a:custGeom>
            <a:ln w="47625">
              <a:solidFill>
                <a:srgbClr val="FFFFFF"/>
              </a:solidFill>
            </a:ln>
          </p:spPr>
          <p:txBody>
            <a:bodyPr wrap="square" lIns="0" tIns="0" rIns="0" bIns="0" rtlCol="0"/>
            <a:lstStyle/>
            <a:p>
              <a:endParaRPr/>
            </a:p>
          </p:txBody>
        </p:sp>
      </p:grpSp>
      <p:sp>
        <p:nvSpPr>
          <p:cNvPr id="12" name="object 12"/>
          <p:cNvSpPr txBox="1">
            <a:spLocks noGrp="1"/>
          </p:cNvSpPr>
          <p:nvPr>
            <p:ph type="body" idx="1"/>
          </p:nvPr>
        </p:nvSpPr>
        <p:spPr>
          <a:xfrm>
            <a:off x="431800" y="1431062"/>
            <a:ext cx="11192510" cy="2650377"/>
          </a:xfrm>
          <a:prstGeom prst="rect">
            <a:avLst/>
          </a:prstGeom>
        </p:spPr>
        <p:txBody>
          <a:bodyPr vert="horz" wrap="square" lIns="0" tIns="1303945" rIns="0" bIns="0" rtlCol="0">
            <a:spAutoFit/>
          </a:bodyPr>
          <a:lstStyle/>
          <a:p>
            <a:pPr marL="4197350" marR="741680">
              <a:lnSpc>
                <a:spcPts val="5180"/>
              </a:lnSpc>
              <a:spcBef>
                <a:spcPts val="760"/>
              </a:spcBef>
            </a:pPr>
            <a:r>
              <a:rPr sz="4800" spc="-10"/>
              <a:t>Performance</a:t>
            </a:r>
            <a:r>
              <a:rPr sz="4800" spc="-170"/>
              <a:t> </a:t>
            </a:r>
            <a:r>
              <a:rPr sz="4800" spc="-10"/>
              <a:t>Monitoring </a:t>
            </a:r>
            <a:r>
              <a:rPr sz="4800"/>
              <a:t>Report:</a:t>
            </a:r>
            <a:r>
              <a:rPr sz="4800" spc="-130"/>
              <a:t> </a:t>
            </a:r>
            <a:r>
              <a:rPr lang="en-GB" sz="4800" spc="-130"/>
              <a:t>2025, </a:t>
            </a:r>
            <a:r>
              <a:rPr sz="4800"/>
              <a:t>Quarter</a:t>
            </a:r>
            <a:r>
              <a:rPr sz="4800" spc="-130"/>
              <a:t> </a:t>
            </a:r>
            <a:r>
              <a:rPr lang="en-GB" sz="4800" spc="-50"/>
              <a:t>3</a:t>
            </a:r>
            <a:endParaRPr sz="4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C275-9667-D4AD-0417-E9ECEFEB45AF}"/>
              </a:ext>
            </a:extLst>
          </p:cNvPr>
          <p:cNvSpPr>
            <a:spLocks noGrp="1"/>
          </p:cNvSpPr>
          <p:nvPr>
            <p:ph type="title"/>
          </p:nvPr>
        </p:nvSpPr>
        <p:spPr/>
        <p:txBody>
          <a:bodyPr/>
          <a:lstStyle/>
          <a:p>
            <a:r>
              <a:rPr lang="en-GB"/>
              <a:t>Operations delivery: the Register</a:t>
            </a:r>
          </a:p>
        </p:txBody>
      </p:sp>
      <p:sp>
        <p:nvSpPr>
          <p:cNvPr id="4" name="Text Placeholder 3">
            <a:extLst>
              <a:ext uri="{FF2B5EF4-FFF2-40B4-BE49-F238E27FC236}">
                <a16:creationId xmlns:a16="http://schemas.microsoft.com/office/drawing/2014/main" id="{669CA974-39A4-BF0A-29A7-8FED77832B33}"/>
              </a:ext>
            </a:extLst>
          </p:cNvPr>
          <p:cNvSpPr>
            <a:spLocks noGrp="1"/>
          </p:cNvSpPr>
          <p:nvPr>
            <p:ph type="body" sz="half" idx="2"/>
          </p:nvPr>
        </p:nvSpPr>
        <p:spPr/>
        <p:txBody>
          <a:bodyPr/>
          <a:lstStyle/>
          <a:p>
            <a:pPr marL="285750" indent="-285750">
              <a:buFont typeface="Arial" panose="020B0604020202020204" pitchFamily="34" charset="0"/>
              <a:buChar char="•"/>
            </a:pPr>
            <a:r>
              <a:rPr lang="en-GB"/>
              <a:t>Our efforts to contact those removed for non-payment has increased the number of reinstatements in Q3. </a:t>
            </a:r>
          </a:p>
          <a:p>
            <a:pPr marL="285750" indent="-285750">
              <a:buFont typeface="Arial" panose="020B0604020202020204" pitchFamily="34" charset="0"/>
              <a:buChar char="•"/>
            </a:pPr>
            <a:r>
              <a:rPr lang="en-GB"/>
              <a:t>The age profile of the Register has not changed since Q2, with 6.9% of architects over the UK retirement age</a:t>
            </a:r>
          </a:p>
        </p:txBody>
      </p:sp>
      <p:sp>
        <p:nvSpPr>
          <p:cNvPr id="5" name="Footer Placeholder 4">
            <a:extLst>
              <a:ext uri="{FF2B5EF4-FFF2-40B4-BE49-F238E27FC236}">
                <a16:creationId xmlns:a16="http://schemas.microsoft.com/office/drawing/2014/main" id="{F59B6DC7-B872-12EE-7575-C97F7E3CD5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graphicFrame>
        <p:nvGraphicFramePr>
          <p:cNvPr id="3" name="Chart 2">
            <a:extLst>
              <a:ext uri="{FF2B5EF4-FFF2-40B4-BE49-F238E27FC236}">
                <a16:creationId xmlns:a16="http://schemas.microsoft.com/office/drawing/2014/main" id="{2391C3F8-5762-07D5-1EA7-F7FF3FA6D265}"/>
              </a:ext>
            </a:extLst>
          </p:cNvPr>
          <p:cNvGraphicFramePr>
            <a:graphicFrameLocks/>
          </p:cNvGraphicFramePr>
          <p:nvPr/>
        </p:nvGraphicFramePr>
        <p:xfrm>
          <a:off x="6451600" y="430212"/>
          <a:ext cx="4572000" cy="27717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731F42AB-1683-319C-D45F-2AB434B32779}"/>
              </a:ext>
            </a:extLst>
          </p:cNvPr>
          <p:cNvGraphicFramePr>
            <a:graphicFrameLocks/>
          </p:cNvGraphicFramePr>
          <p:nvPr/>
        </p:nvGraphicFramePr>
        <p:xfrm>
          <a:off x="6451600" y="3201987"/>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942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7321B-0340-5E5C-53BB-8000E76CA0FB}"/>
              </a:ext>
            </a:extLst>
          </p:cNvPr>
          <p:cNvSpPr>
            <a:spLocks noGrp="1"/>
          </p:cNvSpPr>
          <p:nvPr>
            <p:ph type="title"/>
          </p:nvPr>
        </p:nvSpPr>
        <p:spPr/>
        <p:txBody>
          <a:bodyPr/>
          <a:lstStyle/>
          <a:p>
            <a:r>
              <a:rPr lang="en-US">
                <a:latin typeface="Outfit Medium"/>
              </a:rPr>
              <a:t>Reasons for resignations YTD</a:t>
            </a:r>
            <a:endParaRPr lang="en-US"/>
          </a:p>
        </p:txBody>
      </p:sp>
      <p:sp>
        <p:nvSpPr>
          <p:cNvPr id="4" name="Text Placeholder 3">
            <a:extLst>
              <a:ext uri="{FF2B5EF4-FFF2-40B4-BE49-F238E27FC236}">
                <a16:creationId xmlns:a16="http://schemas.microsoft.com/office/drawing/2014/main" id="{29172695-C8E0-C6A3-7A35-F486C31AF699}"/>
              </a:ext>
            </a:extLst>
          </p:cNvPr>
          <p:cNvSpPr>
            <a:spLocks noGrp="1"/>
          </p:cNvSpPr>
          <p:nvPr>
            <p:ph type="body" sz="half" idx="2"/>
          </p:nvPr>
        </p:nvSpPr>
        <p:spPr>
          <a:xfrm>
            <a:off x="1117600" y="4707802"/>
            <a:ext cx="9956801" cy="1308547"/>
          </a:xfrm>
        </p:spPr>
        <p:txBody>
          <a:bodyPr vert="horz" lIns="91440" tIns="45720" rIns="91440" bIns="45720" rtlCol="0" anchor="t">
            <a:normAutofit/>
          </a:bodyPr>
          <a:lstStyle/>
          <a:p>
            <a:pPr marL="285750" indent="-285750">
              <a:buFont typeface="Arial" panose="020B0604020202020204" pitchFamily="34" charset="0"/>
              <a:buChar char="•"/>
            </a:pPr>
            <a:r>
              <a:rPr lang="en-US">
                <a:ea typeface="Calibri"/>
                <a:cs typeface="Calibri"/>
              </a:rPr>
              <a:t>70% of those who resigned so in 2025 were over the UK retirement age</a:t>
            </a:r>
          </a:p>
          <a:p>
            <a:pPr marL="285750" indent="-285750">
              <a:buFont typeface="Arial" panose="020B0604020202020204" pitchFamily="34" charset="0"/>
              <a:buChar char="•"/>
            </a:pPr>
            <a:r>
              <a:rPr lang="en-US">
                <a:ea typeface="Calibri"/>
                <a:cs typeface="Calibri"/>
              </a:rPr>
              <a:t>87% of those who resigned gave reasons that suggest they are unlikely to return to the Register in the near future</a:t>
            </a:r>
          </a:p>
        </p:txBody>
      </p:sp>
      <p:sp>
        <p:nvSpPr>
          <p:cNvPr id="5" name="Footer Placeholder 4">
            <a:extLst>
              <a:ext uri="{FF2B5EF4-FFF2-40B4-BE49-F238E27FC236}">
                <a16:creationId xmlns:a16="http://schemas.microsoft.com/office/drawing/2014/main" id="{B464261D-5990-6804-5E70-6B00AE9449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pic>
        <p:nvPicPr>
          <p:cNvPr id="3" name="Picture 2">
            <a:extLst>
              <a:ext uri="{FF2B5EF4-FFF2-40B4-BE49-F238E27FC236}">
                <a16:creationId xmlns:a16="http://schemas.microsoft.com/office/drawing/2014/main" id="{2CFD7B0F-AC20-0CB5-AEDE-36E04E9AA161}"/>
              </a:ext>
            </a:extLst>
          </p:cNvPr>
          <p:cNvPicPr>
            <a:picLocks noChangeAspect="1"/>
          </p:cNvPicPr>
          <p:nvPr/>
        </p:nvPicPr>
        <p:blipFill>
          <a:blip r:embed="rId2"/>
          <a:stretch>
            <a:fillRect/>
          </a:stretch>
        </p:blipFill>
        <p:spPr>
          <a:xfrm>
            <a:off x="1117600" y="2320563"/>
            <a:ext cx="9237864" cy="2124075"/>
          </a:xfrm>
          <a:prstGeom prst="rect">
            <a:avLst/>
          </a:prstGeom>
        </p:spPr>
      </p:pic>
    </p:spTree>
    <p:extLst>
      <p:ext uri="{BB962C8B-B14F-4D97-AF65-F5344CB8AC3E}">
        <p14:creationId xmlns:p14="http://schemas.microsoft.com/office/powerpoint/2010/main" val="4134432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66601D-AF43-63EA-8A1E-3D53899E4844}"/>
              </a:ext>
            </a:extLst>
          </p:cNvPr>
          <p:cNvSpPr>
            <a:spLocks noGrp="1"/>
          </p:cNvSpPr>
          <p:nvPr>
            <p:ph type="title"/>
          </p:nvPr>
        </p:nvSpPr>
        <p:spPr/>
        <p:txBody>
          <a:bodyPr>
            <a:normAutofit fontScale="90000"/>
          </a:bodyPr>
          <a:lstStyle/>
          <a:p>
            <a:r>
              <a:rPr lang="en-GB"/>
              <a:t>Operations delivery: applications &amp; removals</a:t>
            </a:r>
          </a:p>
        </p:txBody>
      </p:sp>
      <p:sp>
        <p:nvSpPr>
          <p:cNvPr id="7" name="Text Placeholder 6">
            <a:extLst>
              <a:ext uri="{FF2B5EF4-FFF2-40B4-BE49-F238E27FC236}">
                <a16:creationId xmlns:a16="http://schemas.microsoft.com/office/drawing/2014/main" id="{8102F5B7-D6AB-F09F-E62B-AC4CEB2293D8}"/>
              </a:ext>
            </a:extLst>
          </p:cNvPr>
          <p:cNvSpPr>
            <a:spLocks noGrp="1"/>
          </p:cNvSpPr>
          <p:nvPr>
            <p:ph type="body" sz="half" idx="2"/>
          </p:nvPr>
        </p:nvSpPr>
        <p:spPr>
          <a:xfrm>
            <a:off x="839788" y="2057399"/>
            <a:ext cx="3932237" cy="4413069"/>
          </a:xfrm>
        </p:spPr>
        <p:txBody>
          <a:bodyPr>
            <a:normAutofit/>
          </a:bodyPr>
          <a:lstStyle/>
          <a:p>
            <a:pPr marL="285750" indent="-285750">
              <a:buFont typeface="Arial" panose="020B0604020202020204" pitchFamily="34" charset="0"/>
              <a:buChar char="•"/>
            </a:pPr>
            <a:r>
              <a:rPr lang="en-GB"/>
              <a:t>With the exception of UK Adaptation Assessments, all areas of Registration activity is on track, or has already exceeded, the expected volumes.</a:t>
            </a:r>
          </a:p>
          <a:p>
            <a:pPr marL="285750" indent="-285750">
              <a:buFont typeface="Arial" panose="020B0604020202020204" pitchFamily="34" charset="0"/>
              <a:buChar char="•"/>
            </a:pPr>
            <a:r>
              <a:rPr lang="en-GB"/>
              <a:t>Notably, the volume of reinstatements has exceeded budget by 50% compared to last year</a:t>
            </a:r>
          </a:p>
          <a:p>
            <a:pPr marL="285750" indent="-285750">
              <a:buFont typeface="Arial" panose="020B0604020202020204" pitchFamily="34" charset="0"/>
              <a:buChar char="•"/>
            </a:pPr>
            <a:r>
              <a:rPr lang="en-GB"/>
              <a:t>The age profile of resignations continues to show those over UK retirement age are the majority of those who leave the Register.  This trend is factored into our expectations for income in 2026</a:t>
            </a:r>
          </a:p>
        </p:txBody>
      </p:sp>
      <p:sp>
        <p:nvSpPr>
          <p:cNvPr id="3" name="Footer Placeholder 2">
            <a:extLst>
              <a:ext uri="{FF2B5EF4-FFF2-40B4-BE49-F238E27FC236}">
                <a16:creationId xmlns:a16="http://schemas.microsoft.com/office/drawing/2014/main" id="{33273113-5E3F-8FC1-E401-5F313DC6CB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graphicFrame>
        <p:nvGraphicFramePr>
          <p:cNvPr id="6" name="Chart 5">
            <a:extLst>
              <a:ext uri="{FF2B5EF4-FFF2-40B4-BE49-F238E27FC236}">
                <a16:creationId xmlns:a16="http://schemas.microsoft.com/office/drawing/2014/main" id="{B98DFBD8-A0F1-4604-1200-37F8CA422CB2}"/>
              </a:ext>
            </a:extLst>
          </p:cNvPr>
          <p:cNvGraphicFramePr>
            <a:graphicFrameLocks/>
          </p:cNvGraphicFramePr>
          <p:nvPr/>
        </p:nvGraphicFramePr>
        <p:xfrm>
          <a:off x="5933785" y="373455"/>
          <a:ext cx="4572000" cy="29582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730DA2B0-192D-AB83-D54A-1718ADCDCEBE}"/>
              </a:ext>
            </a:extLst>
          </p:cNvPr>
          <p:cNvGraphicFramePr>
            <a:graphicFrameLocks/>
          </p:cNvGraphicFramePr>
          <p:nvPr/>
        </p:nvGraphicFramePr>
        <p:xfrm>
          <a:off x="6290649" y="3216244"/>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337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15C3-DB4C-8B3D-0B81-34D0A95F70C6}"/>
              </a:ext>
            </a:extLst>
          </p:cNvPr>
          <p:cNvSpPr>
            <a:spLocks noGrp="1"/>
          </p:cNvSpPr>
          <p:nvPr>
            <p:ph type="title"/>
          </p:nvPr>
        </p:nvSpPr>
        <p:spPr/>
        <p:txBody>
          <a:bodyPr>
            <a:normAutofit/>
          </a:bodyPr>
          <a:lstStyle/>
          <a:p>
            <a:r>
              <a:rPr lang="en-GB"/>
              <a:t>Operations Delivery: Time to join the Register</a:t>
            </a:r>
          </a:p>
        </p:txBody>
      </p:sp>
      <p:sp>
        <p:nvSpPr>
          <p:cNvPr id="4" name="Text Placeholder 3">
            <a:extLst>
              <a:ext uri="{FF2B5EF4-FFF2-40B4-BE49-F238E27FC236}">
                <a16:creationId xmlns:a16="http://schemas.microsoft.com/office/drawing/2014/main" id="{04278092-344D-7D77-805C-EDFB8BE39ADB}"/>
              </a:ext>
            </a:extLst>
          </p:cNvPr>
          <p:cNvSpPr>
            <a:spLocks noGrp="1"/>
          </p:cNvSpPr>
          <p:nvPr>
            <p:ph type="body" sz="half" idx="2"/>
          </p:nvPr>
        </p:nvSpPr>
        <p:spPr/>
        <p:txBody>
          <a:bodyPr vert="horz" lIns="91440" tIns="45720" rIns="91440" bIns="45720" rtlCol="0" anchor="t">
            <a:normAutofit/>
          </a:bodyPr>
          <a:lstStyle/>
          <a:p>
            <a:pPr marL="285750" indent="-285750">
              <a:buFont typeface="Arial" panose="020B0604020202020204" pitchFamily="34" charset="0"/>
              <a:buChar char="•"/>
            </a:pPr>
            <a:r>
              <a:rPr lang="en-GB"/>
              <a:t>KPI performance continues to favourably exceed the targets with 96% of those joining the Register for the first time on K/EU/MRA routes doing so in less than 15 days.</a:t>
            </a:r>
            <a:endParaRPr lang="en-GB">
              <a:ea typeface="Calibri"/>
              <a:cs typeface="Calibri"/>
            </a:endParaRPr>
          </a:p>
          <a:p>
            <a:pPr marL="285750" indent="-285750">
              <a:buFont typeface="Arial" panose="020B0604020202020204" pitchFamily="34" charset="0"/>
              <a:buChar char="•"/>
            </a:pPr>
            <a:r>
              <a:rPr lang="en-GB"/>
              <a:t>The mean and median times are 5.4and 4.0 days respectively</a:t>
            </a:r>
            <a:endParaRPr lang="en-GB">
              <a:ea typeface="Calibri"/>
              <a:cs typeface="Calibri"/>
            </a:endParaRPr>
          </a:p>
          <a:p>
            <a:pPr marL="285750" indent="-285750">
              <a:buFont typeface="Arial" panose="020B0604020202020204" pitchFamily="34" charset="0"/>
              <a:buChar char="•"/>
            </a:pPr>
            <a:r>
              <a:rPr lang="en-GB"/>
              <a:t>All applications to join under the Competency Standards Group route et the timescale.</a:t>
            </a:r>
            <a:endParaRPr lang="en-GB">
              <a:ea typeface="Calibri"/>
              <a:cs typeface="Calibri"/>
            </a:endParaRPr>
          </a:p>
          <a:p>
            <a:pPr marL="285750" indent="-285750">
              <a:buFont typeface="Arial" panose="020B0604020202020204" pitchFamily="34" charset="0"/>
              <a:buChar char="•"/>
            </a:pPr>
            <a:r>
              <a:rPr lang="en-GB"/>
              <a:t>The mean and median times for this roue are 7 and 15 days respectively</a:t>
            </a:r>
            <a:endParaRPr lang="en-GB">
              <a:ea typeface="Calibri"/>
              <a:cs typeface="Calibri"/>
            </a:endParaRPr>
          </a:p>
          <a:p>
            <a:pPr marL="285750" indent="-285750">
              <a:buFont typeface="Arial" panose="020B0604020202020204" pitchFamily="34" charset="0"/>
              <a:buChar char="•"/>
            </a:pPr>
            <a:r>
              <a:rPr lang="en-GB"/>
              <a:t>CRM continues to support effective processing of applications.</a:t>
            </a:r>
            <a:endParaRPr lang="en-GB">
              <a:ea typeface="Calibri"/>
              <a:cs typeface="Calibri"/>
            </a:endParaRPr>
          </a:p>
          <a:p>
            <a:pPr marL="285750" indent="-285750">
              <a:buFont typeface="Arial" panose="020B0604020202020204" pitchFamily="34" charset="0"/>
              <a:buChar char="•"/>
            </a:pPr>
            <a:endParaRPr lang="en-GB"/>
          </a:p>
        </p:txBody>
      </p:sp>
      <p:sp>
        <p:nvSpPr>
          <p:cNvPr id="5" name="Footer Placeholder 4">
            <a:extLst>
              <a:ext uri="{FF2B5EF4-FFF2-40B4-BE49-F238E27FC236}">
                <a16:creationId xmlns:a16="http://schemas.microsoft.com/office/drawing/2014/main" id="{BADB7054-9C05-A033-E1DA-C2F8FC7B7E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mc:AlternateContent xmlns:mc="http://schemas.openxmlformats.org/markup-compatibility/2006">
        <mc:Choice xmlns:cx1="http://schemas.microsoft.com/office/drawing/2015/9/8/chartex" Requires="cx1">
          <p:graphicFrame>
            <p:nvGraphicFramePr>
              <p:cNvPr id="3" name="Chart 2">
                <a:extLst>
                  <a:ext uri="{FF2B5EF4-FFF2-40B4-BE49-F238E27FC236}">
                    <a16:creationId xmlns:a16="http://schemas.microsoft.com/office/drawing/2014/main" id="{82AC01E8-B3D5-EE6E-84FD-C53EB9B20C40}"/>
                  </a:ext>
                </a:extLst>
              </p:cNvPr>
              <p:cNvGraphicFramePr/>
              <p:nvPr/>
            </p:nvGraphicFramePr>
            <p:xfrm>
              <a:off x="6260847" y="445884"/>
              <a:ext cx="4572000" cy="274320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3" name="Chart 2">
                <a:extLst>
                  <a:ext uri="{FF2B5EF4-FFF2-40B4-BE49-F238E27FC236}">
                    <a16:creationId xmlns:a16="http://schemas.microsoft.com/office/drawing/2014/main" id="{82AC01E8-B3D5-EE6E-84FD-C53EB9B20C40}"/>
                  </a:ext>
                </a:extLst>
              </p:cNvPr>
              <p:cNvPicPr>
                <a:picLocks noGrp="1" noRot="1" noChangeAspect="1" noMove="1" noResize="1" noEditPoints="1" noAdjustHandles="1" noChangeArrowheads="1" noChangeShapeType="1"/>
              </p:cNvPicPr>
              <p:nvPr/>
            </p:nvPicPr>
            <p:blipFill>
              <a:blip r:embed="rId3"/>
              <a:stretch>
                <a:fillRect/>
              </a:stretch>
            </p:blipFill>
            <p:spPr>
              <a:xfrm>
                <a:off x="6260847" y="445884"/>
                <a:ext cx="4572000" cy="2743200"/>
              </a:xfrm>
              <a:prstGeom prst="rect">
                <a:avLst/>
              </a:prstGeom>
            </p:spPr>
          </p:pic>
        </mc:Fallback>
      </mc:AlternateContent>
      <mc:AlternateContent xmlns:mc="http://schemas.openxmlformats.org/markup-compatibility/2006">
        <mc:Choice xmlns:cx1="http://schemas.microsoft.com/office/drawing/2015/9/8/chartex" Requires="cx1">
          <p:graphicFrame>
            <p:nvGraphicFramePr>
              <p:cNvPr id="6" name="Chart 5">
                <a:extLst>
                  <a:ext uri="{FF2B5EF4-FFF2-40B4-BE49-F238E27FC236}">
                    <a16:creationId xmlns:a16="http://schemas.microsoft.com/office/drawing/2014/main" id="{CFBDB8BD-1A1D-6286-D510-3B95F67C345C}"/>
                  </a:ext>
                </a:extLst>
              </p:cNvPr>
              <p:cNvGraphicFramePr/>
              <p:nvPr/>
            </p:nvGraphicFramePr>
            <p:xfrm>
              <a:off x="6260847" y="3189084"/>
              <a:ext cx="4572000" cy="2743200"/>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6" name="Chart 5">
                <a:extLst>
                  <a:ext uri="{FF2B5EF4-FFF2-40B4-BE49-F238E27FC236}">
                    <a16:creationId xmlns:a16="http://schemas.microsoft.com/office/drawing/2014/main" id="{CFBDB8BD-1A1D-6286-D510-3B95F67C345C}"/>
                  </a:ext>
                </a:extLst>
              </p:cNvPr>
              <p:cNvPicPr>
                <a:picLocks noGrp="1" noRot="1" noChangeAspect="1" noMove="1" noResize="1" noEditPoints="1" noAdjustHandles="1" noChangeArrowheads="1" noChangeShapeType="1"/>
              </p:cNvPicPr>
              <p:nvPr/>
            </p:nvPicPr>
            <p:blipFill>
              <a:blip r:embed="rId5"/>
              <a:stretch>
                <a:fillRect/>
              </a:stretch>
            </p:blipFill>
            <p:spPr>
              <a:xfrm>
                <a:off x="6260847" y="3189084"/>
                <a:ext cx="4572000" cy="2743200"/>
              </a:xfrm>
              <a:prstGeom prst="rect">
                <a:avLst/>
              </a:prstGeom>
            </p:spPr>
          </p:pic>
        </mc:Fallback>
      </mc:AlternateContent>
    </p:spTree>
    <p:extLst>
      <p:ext uri="{BB962C8B-B14F-4D97-AF65-F5344CB8AC3E}">
        <p14:creationId xmlns:p14="http://schemas.microsoft.com/office/powerpoint/2010/main" val="949188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2F97-0FED-8F63-FE65-DE1E12466F73}"/>
              </a:ext>
            </a:extLst>
          </p:cNvPr>
          <p:cNvSpPr>
            <a:spLocks noGrp="1"/>
          </p:cNvSpPr>
          <p:nvPr>
            <p:ph type="title"/>
          </p:nvPr>
        </p:nvSpPr>
        <p:spPr/>
        <p:txBody>
          <a:bodyPr/>
          <a:lstStyle/>
          <a:p>
            <a:r>
              <a:rPr lang="en-GB"/>
              <a:t>Operations Delivery: Time to Re-join the Register</a:t>
            </a:r>
          </a:p>
        </p:txBody>
      </p:sp>
      <p:sp>
        <p:nvSpPr>
          <p:cNvPr id="4" name="Text Placeholder 3">
            <a:extLst>
              <a:ext uri="{FF2B5EF4-FFF2-40B4-BE49-F238E27FC236}">
                <a16:creationId xmlns:a16="http://schemas.microsoft.com/office/drawing/2014/main" id="{076123CB-B43B-BEB2-1D19-2E939A650ABA}"/>
              </a:ext>
            </a:extLst>
          </p:cNvPr>
          <p:cNvSpPr>
            <a:spLocks noGrp="1"/>
          </p:cNvSpPr>
          <p:nvPr>
            <p:ph type="body" sz="half" idx="2"/>
          </p:nvPr>
        </p:nvSpPr>
        <p:spPr/>
        <p:txBody>
          <a:bodyPr/>
          <a:lstStyle/>
          <a:p>
            <a:pPr marL="285750" indent="-285750">
              <a:buFont typeface="Arial" panose="020B0604020202020204" pitchFamily="34" charset="0"/>
              <a:buChar char="•"/>
            </a:pPr>
            <a:r>
              <a:rPr lang="en-GB"/>
              <a:t>Despite significantly higher volumes of applications to process when compared to previous years, the KPI for those returning to the Register having been away for less than 2 years, performs well against the 5 day KPI.</a:t>
            </a:r>
          </a:p>
          <a:p>
            <a:pPr marL="285750" indent="-285750">
              <a:buFont typeface="Arial" panose="020B0604020202020204" pitchFamily="34" charset="0"/>
              <a:buChar char="•"/>
            </a:pPr>
            <a:r>
              <a:rPr lang="en-GB"/>
              <a:t>Only 26 of the 1122 applications took longer than 5 days to process, meaning 98% of the applications met or exceeded KPI</a:t>
            </a:r>
          </a:p>
          <a:p>
            <a:pPr marL="285750" indent="-285750">
              <a:buFont typeface="Arial" panose="020B0604020202020204" pitchFamily="34" charset="0"/>
              <a:buChar char="•"/>
            </a:pPr>
            <a:r>
              <a:rPr lang="en-GB"/>
              <a:t>The mean time to process an application is 1.9 days</a:t>
            </a:r>
          </a:p>
        </p:txBody>
      </p:sp>
      <p:sp>
        <p:nvSpPr>
          <p:cNvPr id="5" name="Footer Placeholder 4">
            <a:extLst>
              <a:ext uri="{FF2B5EF4-FFF2-40B4-BE49-F238E27FC236}">
                <a16:creationId xmlns:a16="http://schemas.microsoft.com/office/drawing/2014/main" id="{8EDAD385-EC90-64DA-D2A4-2AC7B5CF7C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pic>
        <p:nvPicPr>
          <p:cNvPr id="7" name="Picture 6">
            <a:extLst>
              <a:ext uri="{FF2B5EF4-FFF2-40B4-BE49-F238E27FC236}">
                <a16:creationId xmlns:a16="http://schemas.microsoft.com/office/drawing/2014/main" id="{16E6067B-6DDD-9E22-3D5F-4275FF375C4F}"/>
              </a:ext>
            </a:extLst>
          </p:cNvPr>
          <p:cNvPicPr>
            <a:picLocks noChangeAspect="1"/>
          </p:cNvPicPr>
          <p:nvPr/>
        </p:nvPicPr>
        <p:blipFill>
          <a:blip r:embed="rId2"/>
          <a:stretch>
            <a:fillRect/>
          </a:stretch>
        </p:blipFill>
        <p:spPr>
          <a:xfrm>
            <a:off x="5895181" y="1103619"/>
            <a:ext cx="5163760" cy="2749534"/>
          </a:xfrm>
          <a:prstGeom prst="rect">
            <a:avLst/>
          </a:prstGeom>
        </p:spPr>
      </p:pic>
    </p:spTree>
    <p:extLst>
      <p:ext uri="{BB962C8B-B14F-4D97-AF65-F5344CB8AC3E}">
        <p14:creationId xmlns:p14="http://schemas.microsoft.com/office/powerpoint/2010/main" val="2174267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69297-38DC-4F87-8606-C35A9EEE52D5}"/>
              </a:ext>
            </a:extLst>
          </p:cNvPr>
          <p:cNvSpPr>
            <a:spLocks noGrp="1"/>
          </p:cNvSpPr>
          <p:nvPr>
            <p:ph type="title"/>
          </p:nvPr>
        </p:nvSpPr>
        <p:spPr/>
        <p:txBody>
          <a:bodyPr/>
          <a:lstStyle/>
          <a:p>
            <a:r>
              <a:rPr lang="en-US">
                <a:latin typeface="Outfit Medium"/>
              </a:rPr>
              <a:t>Accreditation</a:t>
            </a:r>
            <a:endParaRPr lang="en-US"/>
          </a:p>
        </p:txBody>
      </p:sp>
      <p:sp>
        <p:nvSpPr>
          <p:cNvPr id="4" name="Text Placeholder 3">
            <a:extLst>
              <a:ext uri="{FF2B5EF4-FFF2-40B4-BE49-F238E27FC236}">
                <a16:creationId xmlns:a16="http://schemas.microsoft.com/office/drawing/2014/main" id="{F4824B7D-742F-5479-5DF2-B8E2E9437FDB}"/>
              </a:ext>
            </a:extLst>
          </p:cNvPr>
          <p:cNvSpPr>
            <a:spLocks noGrp="1"/>
          </p:cNvSpPr>
          <p:nvPr>
            <p:ph type="body" sz="half" idx="2"/>
          </p:nvPr>
        </p:nvSpPr>
        <p:spPr/>
        <p:txBody>
          <a:bodyPr vert="horz" lIns="91440" tIns="45720" rIns="91440" bIns="45720" rtlCol="0" anchor="t">
            <a:normAutofit/>
          </a:bodyPr>
          <a:lstStyle/>
          <a:p>
            <a:endParaRPr lang="en-US"/>
          </a:p>
          <a:p>
            <a:endParaRPr lang="en-US">
              <a:ea typeface="Calibri"/>
              <a:cs typeface="Calibri"/>
            </a:endParaRPr>
          </a:p>
        </p:txBody>
      </p:sp>
      <p:sp>
        <p:nvSpPr>
          <p:cNvPr id="5" name="Footer Placeholder 4">
            <a:extLst>
              <a:ext uri="{FF2B5EF4-FFF2-40B4-BE49-F238E27FC236}">
                <a16:creationId xmlns:a16="http://schemas.microsoft.com/office/drawing/2014/main" id="{962103CF-7B59-2A95-AD9B-69B678908D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sp>
        <p:nvSpPr>
          <p:cNvPr id="9" name="TextBox 8">
            <a:extLst>
              <a:ext uri="{FF2B5EF4-FFF2-40B4-BE49-F238E27FC236}">
                <a16:creationId xmlns:a16="http://schemas.microsoft.com/office/drawing/2014/main" id="{3C258932-0BDB-F921-E94F-E35AC7AC206F}"/>
              </a:ext>
            </a:extLst>
          </p:cNvPr>
          <p:cNvSpPr txBox="1"/>
          <p:nvPr/>
        </p:nvSpPr>
        <p:spPr>
          <a:xfrm>
            <a:off x="914400" y="2343705"/>
            <a:ext cx="3857625" cy="28007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The number of existing prescribed qualifications or Providers has not changed since the last update.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We have received applications from 20 different Providers, for a range of qualifications under the new framework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We are on track to assess all Providers against Standard 3 (Governance and Leadership) and Standard 6 (Student Support) this year, as part of the Transition Plan</a:t>
            </a:r>
          </a:p>
        </p:txBody>
      </p:sp>
      <p:graphicFrame>
        <p:nvGraphicFramePr>
          <p:cNvPr id="10" name="Chart 9">
            <a:extLst>
              <a:ext uri="{FF2B5EF4-FFF2-40B4-BE49-F238E27FC236}">
                <a16:creationId xmlns:a16="http://schemas.microsoft.com/office/drawing/2014/main" id="{435CA2D2-B7EB-7F0F-A84C-7E9DA1CB51C3}"/>
              </a:ext>
            </a:extLst>
          </p:cNvPr>
          <p:cNvGraphicFramePr>
            <a:graphicFrameLocks/>
          </p:cNvGraphicFramePr>
          <p:nvPr/>
        </p:nvGraphicFramePr>
        <p:xfrm>
          <a:off x="5133977" y="247418"/>
          <a:ext cx="2926947" cy="27421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0CFCD90B-E748-096A-82F8-752743CB3CC6}"/>
              </a:ext>
            </a:extLst>
          </p:cNvPr>
          <p:cNvGraphicFramePr>
            <a:graphicFrameLocks/>
          </p:cNvGraphicFramePr>
          <p:nvPr/>
        </p:nvGraphicFramePr>
        <p:xfrm>
          <a:off x="8153400" y="247418"/>
          <a:ext cx="2926947" cy="25812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60DBA22E-5C9F-9D5C-1AA1-7B2A981FDDBD}"/>
              </a:ext>
            </a:extLst>
          </p:cNvPr>
          <p:cNvGraphicFramePr>
            <a:graphicFrameLocks/>
          </p:cNvGraphicFramePr>
          <p:nvPr/>
        </p:nvGraphicFramePr>
        <p:xfrm>
          <a:off x="5867400" y="3211458"/>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38281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96085-3BF9-8969-0387-EE352A537B3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443B37D-BA10-A52B-9C76-4E820400838B}"/>
              </a:ext>
            </a:extLst>
          </p:cNvPr>
          <p:cNvSpPr txBox="1">
            <a:spLocks noGrp="1"/>
          </p:cNvSpPr>
          <p:nvPr>
            <p:ph type="ctrTitle"/>
          </p:nvPr>
        </p:nvSpPr>
        <p:spPr>
          <a:prstGeom prst="rect">
            <a:avLst/>
          </a:prstGeom>
        </p:spPr>
        <p:txBody>
          <a:bodyPr vert="horz" wrap="square" lIns="0" tIns="16510" rIns="0" bIns="0" rtlCol="0">
            <a:spAutoFit/>
          </a:bodyPr>
          <a:lstStyle/>
          <a:p>
            <a:pPr marL="12700">
              <a:lnSpc>
                <a:spcPct val="100000"/>
              </a:lnSpc>
              <a:spcBef>
                <a:spcPts val="130"/>
              </a:spcBef>
            </a:pPr>
            <a:r>
              <a:rPr sz="4400">
                <a:solidFill>
                  <a:srgbClr val="F1F1F1"/>
                </a:solidFill>
              </a:rPr>
              <a:t>b.</a:t>
            </a:r>
            <a:r>
              <a:rPr sz="4400" spc="-20">
                <a:solidFill>
                  <a:srgbClr val="F1F1F1"/>
                </a:solidFill>
              </a:rPr>
              <a:t> </a:t>
            </a:r>
            <a:r>
              <a:rPr sz="4400" spc="-10">
                <a:solidFill>
                  <a:srgbClr val="F1F1F1"/>
                </a:solidFill>
              </a:rPr>
              <a:t>External</a:t>
            </a:r>
            <a:endParaRPr sz="4400"/>
          </a:p>
        </p:txBody>
      </p:sp>
      <p:sp>
        <p:nvSpPr>
          <p:cNvPr id="3" name="object 3">
            <a:extLst>
              <a:ext uri="{FF2B5EF4-FFF2-40B4-BE49-F238E27FC236}">
                <a16:creationId xmlns:a16="http://schemas.microsoft.com/office/drawing/2014/main" id="{1775996A-F698-1370-582B-2AD5C7D55D1F}"/>
              </a:ext>
            </a:extLst>
          </p:cNvPr>
          <p:cNvSpPr/>
          <p:nvPr/>
        </p:nvSpPr>
        <p:spPr>
          <a:xfrm>
            <a:off x="0" y="3581400"/>
            <a:ext cx="12192000" cy="1685925"/>
          </a:xfrm>
          <a:custGeom>
            <a:avLst/>
            <a:gdLst/>
            <a:ahLst/>
            <a:cxnLst/>
            <a:rect l="l" t="t" r="r" b="b"/>
            <a:pathLst>
              <a:path w="12192000" h="1685925">
                <a:moveTo>
                  <a:pt x="12192000" y="0"/>
                </a:moveTo>
                <a:lnTo>
                  <a:pt x="0" y="0"/>
                </a:lnTo>
                <a:lnTo>
                  <a:pt x="0" y="1685925"/>
                </a:lnTo>
                <a:lnTo>
                  <a:pt x="12192000" y="1685925"/>
                </a:lnTo>
                <a:lnTo>
                  <a:pt x="12192000" y="0"/>
                </a:lnTo>
                <a:close/>
              </a:path>
            </a:pathLst>
          </a:custGeom>
          <a:solidFill>
            <a:srgbClr val="849BA8"/>
          </a:solidFill>
        </p:spPr>
        <p:txBody>
          <a:bodyPr wrap="square" lIns="0" tIns="0" rIns="0" bIns="0" rtlCol="0"/>
          <a:lstStyle/>
          <a:p>
            <a:endParaRPr/>
          </a:p>
        </p:txBody>
      </p:sp>
      <p:sp>
        <p:nvSpPr>
          <p:cNvPr id="4" name="object 4">
            <a:extLst>
              <a:ext uri="{FF2B5EF4-FFF2-40B4-BE49-F238E27FC236}">
                <a16:creationId xmlns:a16="http://schemas.microsoft.com/office/drawing/2014/main" id="{39FF07C4-F165-6A19-F907-48FF6DA3AF81}"/>
              </a:ext>
            </a:extLst>
          </p:cNvPr>
          <p:cNvSpPr txBox="1"/>
          <p:nvPr/>
        </p:nvSpPr>
        <p:spPr>
          <a:xfrm>
            <a:off x="239395" y="3560127"/>
            <a:ext cx="5435264" cy="382156"/>
          </a:xfrm>
          <a:prstGeom prst="rect">
            <a:avLst/>
          </a:prstGeom>
        </p:spPr>
        <p:txBody>
          <a:bodyPr vert="horz" wrap="square" lIns="0" tIns="12700" rIns="0" bIns="0" rtlCol="0">
            <a:spAutoFit/>
          </a:bodyPr>
          <a:lstStyle/>
          <a:p>
            <a:pPr marL="12700">
              <a:lnSpc>
                <a:spcPct val="100000"/>
              </a:lnSpc>
              <a:spcBef>
                <a:spcPts val="100"/>
              </a:spcBef>
            </a:pPr>
            <a:r>
              <a:rPr lang="en-GB" sz="2400" spc="-10">
                <a:solidFill>
                  <a:srgbClr val="FFFFFF"/>
                </a:solidFill>
                <a:latin typeface="Calibri"/>
                <a:cs typeface="Calibri"/>
              </a:rPr>
              <a:t>Freedom of information requests</a:t>
            </a:r>
            <a:endParaRPr sz="2400">
              <a:latin typeface="Calibri"/>
              <a:cs typeface="Calibri"/>
            </a:endParaRPr>
          </a:p>
        </p:txBody>
      </p:sp>
      <p:sp>
        <p:nvSpPr>
          <p:cNvPr id="5" name="object 5">
            <a:extLst>
              <a:ext uri="{FF2B5EF4-FFF2-40B4-BE49-F238E27FC236}">
                <a16:creationId xmlns:a16="http://schemas.microsoft.com/office/drawing/2014/main" id="{D7A517AC-B402-F024-1A2C-365FD46D088B}"/>
              </a:ext>
            </a:extLst>
          </p:cNvPr>
          <p:cNvSpPr txBox="1"/>
          <p:nvPr/>
        </p:nvSpPr>
        <p:spPr>
          <a:xfrm>
            <a:off x="5592064" y="6472554"/>
            <a:ext cx="1018540" cy="177800"/>
          </a:xfrm>
          <a:prstGeom prst="rect">
            <a:avLst/>
          </a:prstGeom>
        </p:spPr>
        <p:txBody>
          <a:bodyPr vert="horz" wrap="square" lIns="0" tIns="0" rIns="0" bIns="0" rtlCol="0">
            <a:spAutoFit/>
          </a:bodyPr>
          <a:lstStyle/>
          <a:p>
            <a:pPr marL="12700">
              <a:lnSpc>
                <a:spcPts val="1240"/>
              </a:lnSpc>
            </a:pPr>
            <a:r>
              <a:rPr sz="1200" spc="-10">
                <a:solidFill>
                  <a:srgbClr val="888888"/>
                </a:solidFill>
                <a:latin typeface="Calibri"/>
                <a:cs typeface="Calibri"/>
                <a:hlinkClick r:id="rId2"/>
              </a:rPr>
              <a:t>www.arb.org.uk</a:t>
            </a:r>
            <a:endParaRPr sz="1200">
              <a:latin typeface="Calibri"/>
              <a:cs typeface="Calibri"/>
            </a:endParaRPr>
          </a:p>
        </p:txBody>
      </p:sp>
    </p:spTree>
    <p:extLst>
      <p:ext uri="{BB962C8B-B14F-4D97-AF65-F5344CB8AC3E}">
        <p14:creationId xmlns:p14="http://schemas.microsoft.com/office/powerpoint/2010/main" val="4072688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0B2E-52CB-8A9B-0550-D63CCA389705}"/>
              </a:ext>
            </a:extLst>
          </p:cNvPr>
          <p:cNvSpPr>
            <a:spLocks noGrp="1"/>
          </p:cNvSpPr>
          <p:nvPr>
            <p:ph type="title"/>
          </p:nvPr>
        </p:nvSpPr>
        <p:spPr>
          <a:xfrm>
            <a:off x="367470" y="0"/>
            <a:ext cx="4404556" cy="1942365"/>
          </a:xfrm>
        </p:spPr>
        <p:txBody>
          <a:bodyPr vert="horz" lIns="216000" tIns="45720" rIns="91440" bIns="45720" rtlCol="0" anchor="b">
            <a:normAutofit/>
          </a:bodyPr>
          <a:lstStyle/>
          <a:p>
            <a:r>
              <a:rPr lang="en-GB" sz="2800"/>
              <a:t>Freedom of Information Requests (FOIs) and Subject Access Requests (SARs) - Statistics 2021-2025 (YTD)</a:t>
            </a:r>
          </a:p>
        </p:txBody>
      </p:sp>
      <p:sp>
        <p:nvSpPr>
          <p:cNvPr id="9" name="TextBox 8">
            <a:extLst>
              <a:ext uri="{FF2B5EF4-FFF2-40B4-BE49-F238E27FC236}">
                <a16:creationId xmlns:a16="http://schemas.microsoft.com/office/drawing/2014/main" id="{C8138F3B-4D92-D83D-1364-38AB8999122A}"/>
              </a:ext>
            </a:extLst>
          </p:cNvPr>
          <p:cNvSpPr txBox="1"/>
          <p:nvPr/>
        </p:nvSpPr>
        <p:spPr>
          <a:xfrm>
            <a:off x="491383" y="2163651"/>
            <a:ext cx="4114800" cy="4192699"/>
          </a:xfrm>
          <a:prstGeom prst="rect">
            <a:avLst/>
          </a:prstGeom>
          <a:noFill/>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Key Insights for Q3 2025:</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Total FOI requests received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5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Total Subject Access Requests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3</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17% of FOI requests in 2025 (to date) have sought commercial information relating to various operational needs/contract details of ARB.</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32% of FOI requests in 2025 (to date) have sought information related to Professional Conduct Cases. </a:t>
            </a:r>
          </a:p>
          <a:p>
            <a:pPr marL="285750" marR="0" lvl="0"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Other FOI requests covered:</a:t>
            </a: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57150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Staff expenses and air travel</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57150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Generative AI</a:t>
            </a: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57150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CPD Requirements </a:t>
            </a: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571500" marR="0" lvl="0" indent="-285750" algn="l" defTabSz="914400" rtl="0" eaLnBrk="1" fontAlgn="auto" latinLnBrk="0" hangingPunct="1">
              <a:lnSpc>
                <a:spcPct val="90000"/>
              </a:lnSpc>
              <a:spcBef>
                <a:spcPts val="1000"/>
              </a:spcBef>
              <a:spcAft>
                <a:spcPts val="0"/>
              </a:spcAft>
              <a:buClrTx/>
              <a:buSzTx/>
              <a:buFont typeface="Arial"/>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Expenditure on EDI projects</a:t>
            </a: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729D85C-BE3F-CD29-3F44-4A8CCD24F85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graphicFrame>
        <p:nvGraphicFramePr>
          <p:cNvPr id="3" name="Chart 2">
            <a:extLst>
              <a:ext uri="{FF2B5EF4-FFF2-40B4-BE49-F238E27FC236}">
                <a16:creationId xmlns:a16="http://schemas.microsoft.com/office/drawing/2014/main" id="{19544807-B848-97E1-FC27-382E33DF6389}"/>
              </a:ext>
            </a:extLst>
          </p:cNvPr>
          <p:cNvGraphicFramePr>
            <a:graphicFrameLocks/>
          </p:cNvGraphicFramePr>
          <p:nvPr/>
        </p:nvGraphicFramePr>
        <p:xfrm>
          <a:off x="5123035" y="1106905"/>
          <a:ext cx="6577582" cy="38543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095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B8ACD-C182-EE61-547B-AD302691D5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6134C-F3BC-1625-9295-74121FA80EBF}"/>
              </a:ext>
            </a:extLst>
          </p:cNvPr>
          <p:cNvSpPr>
            <a:spLocks noGrp="1"/>
          </p:cNvSpPr>
          <p:nvPr>
            <p:ph type="title"/>
          </p:nvPr>
        </p:nvSpPr>
        <p:spPr>
          <a:xfrm>
            <a:off x="839788" y="136525"/>
            <a:ext cx="3932237" cy="1737382"/>
          </a:xfrm>
        </p:spPr>
        <p:txBody>
          <a:bodyPr vert="horz" lIns="216000" tIns="45720" rIns="91440" bIns="45720" rtlCol="0" anchor="b">
            <a:normAutofit fontScale="90000"/>
          </a:bodyPr>
          <a:lstStyle/>
          <a:p>
            <a:r>
              <a:rPr lang="en-GB" sz="2800"/>
              <a:t>Freedom of Information Requests (FOIs) and Subject Access Requests (SARs) - Statistics 2021-2025 (to date) </a:t>
            </a:r>
          </a:p>
        </p:txBody>
      </p:sp>
      <p:sp>
        <p:nvSpPr>
          <p:cNvPr id="9" name="TextBox 8">
            <a:extLst>
              <a:ext uri="{FF2B5EF4-FFF2-40B4-BE49-F238E27FC236}">
                <a16:creationId xmlns:a16="http://schemas.microsoft.com/office/drawing/2014/main" id="{A295A42A-D757-95C5-E952-9F45E9791F95}"/>
              </a:ext>
            </a:extLst>
          </p:cNvPr>
          <p:cNvSpPr txBox="1"/>
          <p:nvPr/>
        </p:nvSpPr>
        <p:spPr>
          <a:xfrm>
            <a:off x="839788" y="2057400"/>
            <a:ext cx="4114800" cy="3811588"/>
          </a:xfrm>
          <a:prstGeom prst="rect">
            <a:avLst/>
          </a:prstGeom>
          <a:noFill/>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Statutory timeline for responses to requests: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30 out of 34 data requests (to date in 2025) were responded to within the deadline. 2 responses are pending final review and will be sent within the deadline. 2 responses to data requests were sent outside the deadline; this was due to staff absences and the complexity of the requests.</a:t>
            </a:r>
            <a:endParaRPr kumimoji="0" lang="en-GB"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0C776D2-324F-70CC-FA21-FAA7C315511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pic>
        <p:nvPicPr>
          <p:cNvPr id="6" name="Picture 5">
            <a:extLst>
              <a:ext uri="{FF2B5EF4-FFF2-40B4-BE49-F238E27FC236}">
                <a16:creationId xmlns:a16="http://schemas.microsoft.com/office/drawing/2014/main" id="{ADD3E1A7-F7B3-8E05-53BC-4FA6E9892772}"/>
              </a:ext>
            </a:extLst>
          </p:cNvPr>
          <p:cNvPicPr>
            <a:picLocks noChangeAspect="1"/>
          </p:cNvPicPr>
          <p:nvPr/>
        </p:nvPicPr>
        <p:blipFill>
          <a:blip r:embed="rId2"/>
          <a:stretch>
            <a:fillRect/>
          </a:stretch>
        </p:blipFill>
        <p:spPr>
          <a:xfrm>
            <a:off x="906586" y="2254433"/>
            <a:ext cx="3456732" cy="1042506"/>
          </a:xfrm>
          <a:prstGeom prst="rect">
            <a:avLst/>
          </a:prstGeom>
        </p:spPr>
      </p:pic>
      <p:pic>
        <p:nvPicPr>
          <p:cNvPr id="7" name="Picture 6">
            <a:extLst>
              <a:ext uri="{FF2B5EF4-FFF2-40B4-BE49-F238E27FC236}">
                <a16:creationId xmlns:a16="http://schemas.microsoft.com/office/drawing/2014/main" id="{5E53F5ED-C1AB-0F14-13B0-CA221AE5D906}"/>
              </a:ext>
            </a:extLst>
          </p:cNvPr>
          <p:cNvPicPr>
            <a:picLocks noChangeAspect="1"/>
          </p:cNvPicPr>
          <p:nvPr/>
        </p:nvPicPr>
        <p:blipFill>
          <a:blip r:embed="rId3"/>
          <a:stretch>
            <a:fillRect/>
          </a:stretch>
        </p:blipFill>
        <p:spPr>
          <a:xfrm>
            <a:off x="906586" y="4416866"/>
            <a:ext cx="3285167" cy="2020897"/>
          </a:xfrm>
          <a:prstGeom prst="rect">
            <a:avLst/>
          </a:prstGeom>
        </p:spPr>
      </p:pic>
      <p:graphicFrame>
        <p:nvGraphicFramePr>
          <p:cNvPr id="8" name="Chart 7">
            <a:extLst>
              <a:ext uri="{FF2B5EF4-FFF2-40B4-BE49-F238E27FC236}">
                <a16:creationId xmlns:a16="http://schemas.microsoft.com/office/drawing/2014/main" id="{8DB6DB2B-29EB-D0CD-6988-3DDA9FBA8A4A}"/>
              </a:ext>
            </a:extLst>
          </p:cNvPr>
          <p:cNvGraphicFramePr>
            <a:graphicFrameLocks/>
          </p:cNvGraphicFramePr>
          <p:nvPr/>
        </p:nvGraphicFramePr>
        <p:xfrm>
          <a:off x="4954588" y="1166563"/>
          <a:ext cx="6999164" cy="42607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64822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2952-FE33-7C06-83DA-73D54B9523FA}"/>
              </a:ext>
            </a:extLst>
          </p:cNvPr>
          <p:cNvSpPr>
            <a:spLocks noGrp="1"/>
          </p:cNvSpPr>
          <p:nvPr>
            <p:ph type="title"/>
          </p:nvPr>
        </p:nvSpPr>
        <p:spPr>
          <a:xfrm>
            <a:off x="839788" y="0"/>
            <a:ext cx="10512424" cy="863125"/>
          </a:xfrm>
        </p:spPr>
        <p:txBody>
          <a:bodyPr/>
          <a:lstStyle/>
          <a:p>
            <a:r>
              <a:rPr lang="en-GB">
                <a:latin typeface="Outfit Medium"/>
              </a:rPr>
              <a:t>Whistleblowing and Service Complaints Statistics </a:t>
            </a:r>
          </a:p>
        </p:txBody>
      </p:sp>
      <p:sp>
        <p:nvSpPr>
          <p:cNvPr id="4" name="Text Placeholder 3">
            <a:extLst>
              <a:ext uri="{FF2B5EF4-FFF2-40B4-BE49-F238E27FC236}">
                <a16:creationId xmlns:a16="http://schemas.microsoft.com/office/drawing/2014/main" id="{6F64D663-4534-B29E-3CDD-8CDEEB2F5F33}"/>
              </a:ext>
            </a:extLst>
          </p:cNvPr>
          <p:cNvSpPr>
            <a:spLocks noGrp="1"/>
          </p:cNvSpPr>
          <p:nvPr>
            <p:ph type="body" sz="half" idx="2"/>
          </p:nvPr>
        </p:nvSpPr>
        <p:spPr>
          <a:xfrm>
            <a:off x="899609" y="1382281"/>
            <a:ext cx="10452603" cy="4830511"/>
          </a:xfrm>
        </p:spPr>
        <p:txBody>
          <a:bodyPr vert="horz" lIns="91440" tIns="45720" rIns="91440" bIns="45720" rtlCol="0" anchor="t">
            <a:normAutofit/>
          </a:bodyPr>
          <a:lstStyle/>
          <a:p>
            <a:pPr marL="285750" indent="-285750">
              <a:buFont typeface="Arial" panose="020B0604020202020204" pitchFamily="34" charset="0"/>
              <a:buChar char="•"/>
            </a:pPr>
            <a:r>
              <a:rPr lang="en-GB" sz="1800"/>
              <a:t>Whistleblowing instances for 2025 (to date) = 0</a:t>
            </a:r>
          </a:p>
          <a:p>
            <a:pPr marL="285750" indent="-285750">
              <a:buFont typeface="Arial" panose="020B0604020202020204" pitchFamily="34" charset="0"/>
              <a:buChar char="•"/>
            </a:pPr>
            <a:r>
              <a:rPr lang="en-GB" sz="1800"/>
              <a:t>Service Complaints for 2025 (to date)  = 3</a:t>
            </a:r>
            <a:endParaRPr lang="en-GB"/>
          </a:p>
          <a:p>
            <a:endParaRPr lang="en-GB"/>
          </a:p>
          <a:p>
            <a:r>
              <a:rPr lang="en-GB"/>
              <a:t>The ARB Service Complaints Policy was reviewed in Q4 2024, and regular reports will be provided to SLG, Audit and Risk Assurance Committee and the Board. The Governance team will capture the following data:</a:t>
            </a:r>
          </a:p>
          <a:p>
            <a:pPr marL="285750" indent="-285750">
              <a:buFont typeface="Courier New" panose="02070309020205020404" pitchFamily="49" charset="0"/>
              <a:buChar char="o"/>
            </a:pPr>
            <a:r>
              <a:rPr lang="en-GB"/>
              <a:t>Department for complaint</a:t>
            </a:r>
          </a:p>
          <a:p>
            <a:pPr marL="285750" indent="-285750">
              <a:buFont typeface="Courier New" panose="02070309020205020404" pitchFamily="49" charset="0"/>
              <a:buChar char="o"/>
            </a:pPr>
            <a:r>
              <a:rPr lang="en-GB"/>
              <a:t>Response rates (Days taken to respond, deadline for acknowledgement)</a:t>
            </a:r>
          </a:p>
          <a:p>
            <a:pPr marL="285750" indent="-285750">
              <a:buFont typeface="Courier New" panose="02070309020205020404" pitchFamily="49" charset="0"/>
              <a:buChar char="o"/>
            </a:pPr>
            <a:r>
              <a:rPr lang="en-GB"/>
              <a:t>Review Stage</a:t>
            </a:r>
          </a:p>
          <a:p>
            <a:pPr marL="285750" indent="-285750">
              <a:buFont typeface="Courier New" panose="02070309020205020404" pitchFamily="49" charset="0"/>
              <a:buChar char="o"/>
            </a:pPr>
            <a:r>
              <a:rPr lang="en-GB"/>
              <a:t>Lessons learned</a:t>
            </a:r>
          </a:p>
          <a:p>
            <a:pPr marL="285750" indent="-285750">
              <a:buFont typeface="Courier New" panose="02070309020205020404" pitchFamily="49" charset="0"/>
              <a:buChar char="o"/>
            </a:pPr>
            <a:r>
              <a:rPr lang="en-GB"/>
              <a:t>Whether the complaint is upheld</a:t>
            </a:r>
          </a:p>
          <a:p>
            <a:pPr marL="285750" indent="-285750">
              <a:buFont typeface="Courier New" panose="02070309020205020404" pitchFamily="49" charset="0"/>
              <a:buChar char="o"/>
            </a:pPr>
            <a:endParaRPr lang="en-GB"/>
          </a:p>
          <a:p>
            <a:r>
              <a:rPr lang="en-GB" b="1"/>
              <a:t>Timeline for Service Complaint responses:</a:t>
            </a:r>
          </a:p>
          <a:p>
            <a:endParaRPr lang="en-GB"/>
          </a:p>
          <a:p>
            <a:endParaRPr lang="en-GB"/>
          </a:p>
          <a:p>
            <a:endParaRPr lang="en-GB"/>
          </a:p>
        </p:txBody>
      </p:sp>
      <p:sp>
        <p:nvSpPr>
          <p:cNvPr id="5" name="Footer Placeholder 4">
            <a:extLst>
              <a:ext uri="{FF2B5EF4-FFF2-40B4-BE49-F238E27FC236}">
                <a16:creationId xmlns:a16="http://schemas.microsoft.com/office/drawing/2014/main" id="{5C055619-9C08-AED7-32E7-C70384242C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pic>
        <p:nvPicPr>
          <p:cNvPr id="6" name="Picture 5">
            <a:extLst>
              <a:ext uri="{FF2B5EF4-FFF2-40B4-BE49-F238E27FC236}">
                <a16:creationId xmlns:a16="http://schemas.microsoft.com/office/drawing/2014/main" id="{0B9C9048-9D5C-252C-C6C8-26F459FFA333}"/>
              </a:ext>
            </a:extLst>
          </p:cNvPr>
          <p:cNvPicPr>
            <a:picLocks noChangeAspect="1"/>
          </p:cNvPicPr>
          <p:nvPr/>
        </p:nvPicPr>
        <p:blipFill>
          <a:blip r:embed="rId2"/>
          <a:stretch>
            <a:fillRect/>
          </a:stretch>
        </p:blipFill>
        <p:spPr>
          <a:xfrm>
            <a:off x="899609" y="5109320"/>
            <a:ext cx="6626926" cy="1103472"/>
          </a:xfrm>
          <a:prstGeom prst="rect">
            <a:avLst/>
          </a:prstGeom>
        </p:spPr>
      </p:pic>
    </p:spTree>
    <p:extLst>
      <p:ext uri="{BB962C8B-B14F-4D97-AF65-F5344CB8AC3E}">
        <p14:creationId xmlns:p14="http://schemas.microsoft.com/office/powerpoint/2010/main" val="3532537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123950"/>
            <a:ext cx="12192000" cy="5734050"/>
          </a:xfrm>
          <a:custGeom>
            <a:avLst/>
            <a:gdLst/>
            <a:ahLst/>
            <a:cxnLst/>
            <a:rect l="l" t="t" r="r" b="b"/>
            <a:pathLst>
              <a:path w="12192000" h="5734050">
                <a:moveTo>
                  <a:pt x="0" y="5734049"/>
                </a:moveTo>
                <a:lnTo>
                  <a:pt x="12192000" y="5734049"/>
                </a:lnTo>
                <a:lnTo>
                  <a:pt x="12192000" y="0"/>
                </a:lnTo>
                <a:lnTo>
                  <a:pt x="0" y="0"/>
                </a:lnTo>
                <a:lnTo>
                  <a:pt x="0" y="5734049"/>
                </a:lnTo>
                <a:close/>
              </a:path>
            </a:pathLst>
          </a:custGeom>
          <a:solidFill>
            <a:srgbClr val="F5F5EE"/>
          </a:solidFill>
        </p:spPr>
        <p:txBody>
          <a:bodyPr wrap="square" lIns="0" tIns="0" rIns="0" bIns="0" rtlCol="0"/>
          <a:lstStyle/>
          <a:p>
            <a:endParaRPr/>
          </a:p>
        </p:txBody>
      </p:sp>
      <p:pic>
        <p:nvPicPr>
          <p:cNvPr id="3" name="object 3"/>
          <p:cNvPicPr/>
          <p:nvPr/>
        </p:nvPicPr>
        <p:blipFill>
          <a:blip r:embed="rId2" cstate="print"/>
          <a:stretch>
            <a:fillRect/>
          </a:stretch>
        </p:blipFill>
        <p:spPr>
          <a:xfrm>
            <a:off x="10325100" y="6134100"/>
            <a:ext cx="1485900" cy="447675"/>
          </a:xfrm>
          <a:prstGeom prst="rect">
            <a:avLst/>
          </a:prstGeom>
        </p:spPr>
      </p:pic>
      <p:sp>
        <p:nvSpPr>
          <p:cNvPr id="4" name="object 4"/>
          <p:cNvSpPr/>
          <p:nvPr/>
        </p:nvSpPr>
        <p:spPr>
          <a:xfrm>
            <a:off x="0" y="0"/>
            <a:ext cx="12192000" cy="1123950"/>
          </a:xfrm>
          <a:custGeom>
            <a:avLst/>
            <a:gdLst/>
            <a:ahLst/>
            <a:cxnLst/>
            <a:rect l="l" t="t" r="r" b="b"/>
            <a:pathLst>
              <a:path w="12192000" h="1123950">
                <a:moveTo>
                  <a:pt x="12192000" y="0"/>
                </a:moveTo>
                <a:lnTo>
                  <a:pt x="0" y="0"/>
                </a:lnTo>
                <a:lnTo>
                  <a:pt x="0" y="1123950"/>
                </a:lnTo>
                <a:lnTo>
                  <a:pt x="12192000" y="1123950"/>
                </a:lnTo>
                <a:lnTo>
                  <a:pt x="12192000" y="0"/>
                </a:lnTo>
                <a:close/>
              </a:path>
            </a:pathLst>
          </a:custGeom>
          <a:solidFill>
            <a:srgbClr val="FFD600"/>
          </a:solidFill>
        </p:spPr>
        <p:txBody>
          <a:bodyPr wrap="square" lIns="0" tIns="0" rIns="0" bIns="0" rtlCol="0"/>
          <a:lstStyle/>
          <a:p>
            <a:endParaRPr/>
          </a:p>
        </p:txBody>
      </p:sp>
      <p:sp>
        <p:nvSpPr>
          <p:cNvPr id="5" name="object 5"/>
          <p:cNvSpPr txBox="1">
            <a:spLocks noGrp="1"/>
          </p:cNvSpPr>
          <p:nvPr>
            <p:ph type="title"/>
          </p:nvPr>
        </p:nvSpPr>
        <p:spPr>
          <a:xfrm>
            <a:off x="203517" y="215899"/>
            <a:ext cx="1690370" cy="575310"/>
          </a:xfrm>
          <a:prstGeom prst="rect">
            <a:avLst/>
          </a:prstGeom>
        </p:spPr>
        <p:txBody>
          <a:bodyPr vert="horz" wrap="square" lIns="0" tIns="13335" rIns="0" bIns="0" rtlCol="0">
            <a:spAutoFit/>
          </a:bodyPr>
          <a:lstStyle/>
          <a:p>
            <a:pPr marL="12700">
              <a:lnSpc>
                <a:spcPct val="100000"/>
              </a:lnSpc>
              <a:spcBef>
                <a:spcPts val="105"/>
              </a:spcBef>
            </a:pPr>
            <a:r>
              <a:rPr spc="-10"/>
              <a:t>Contents</a:t>
            </a:r>
          </a:p>
        </p:txBody>
      </p:sp>
      <p:sp>
        <p:nvSpPr>
          <p:cNvPr id="7" name="object 7"/>
          <p:cNvSpPr txBox="1"/>
          <p:nvPr/>
        </p:nvSpPr>
        <p:spPr>
          <a:xfrm>
            <a:off x="5592064" y="6472554"/>
            <a:ext cx="1018540" cy="177800"/>
          </a:xfrm>
          <a:prstGeom prst="rect">
            <a:avLst/>
          </a:prstGeom>
        </p:spPr>
        <p:txBody>
          <a:bodyPr vert="horz" wrap="square" lIns="0" tIns="0" rIns="0" bIns="0" rtlCol="0">
            <a:spAutoFit/>
          </a:bodyPr>
          <a:lstStyle/>
          <a:p>
            <a:pPr marL="12700">
              <a:lnSpc>
                <a:spcPts val="1240"/>
              </a:lnSpc>
            </a:pPr>
            <a:r>
              <a:rPr sz="1200" spc="-10">
                <a:solidFill>
                  <a:srgbClr val="888888"/>
                </a:solidFill>
                <a:latin typeface="Calibri"/>
                <a:cs typeface="Calibri"/>
                <a:hlinkClick r:id="rId3"/>
              </a:rPr>
              <a:t>www.arb.org.uk</a:t>
            </a:r>
            <a:endParaRPr sz="1200">
              <a:latin typeface="Calibri"/>
              <a:cs typeface="Calibri"/>
            </a:endParaRPr>
          </a:p>
        </p:txBody>
      </p:sp>
      <p:sp>
        <p:nvSpPr>
          <p:cNvPr id="6" name="object 6"/>
          <p:cNvSpPr txBox="1"/>
          <p:nvPr/>
        </p:nvSpPr>
        <p:spPr>
          <a:xfrm>
            <a:off x="431800" y="1431062"/>
            <a:ext cx="10970260" cy="3583031"/>
          </a:xfrm>
          <a:prstGeom prst="rect">
            <a:avLst/>
          </a:prstGeom>
        </p:spPr>
        <p:txBody>
          <a:bodyPr vert="horz" wrap="square" lIns="0" tIns="55879" rIns="0" bIns="0" rtlCol="0">
            <a:spAutoFit/>
          </a:bodyPr>
          <a:lstStyle/>
          <a:p>
            <a:pPr marL="527050" indent="-514350">
              <a:lnSpc>
                <a:spcPct val="100000"/>
              </a:lnSpc>
              <a:spcBef>
                <a:spcPts val="439"/>
              </a:spcBef>
              <a:buAutoNum type="arabicPeriod"/>
              <a:tabLst>
                <a:tab pos="527050" algn="l"/>
              </a:tabLst>
            </a:pPr>
            <a:r>
              <a:rPr sz="2750">
                <a:latin typeface="Calibri"/>
                <a:cs typeface="Calibri"/>
              </a:rPr>
              <a:t>Balanced</a:t>
            </a:r>
            <a:r>
              <a:rPr sz="2750" spc="145">
                <a:latin typeface="Calibri"/>
                <a:cs typeface="Calibri"/>
              </a:rPr>
              <a:t> </a:t>
            </a:r>
            <a:r>
              <a:rPr sz="2750" spc="-10">
                <a:latin typeface="Calibri"/>
                <a:cs typeface="Calibri"/>
              </a:rPr>
              <a:t>scorecard</a:t>
            </a:r>
            <a:endParaRPr lang="en-GB" sz="2750" spc="-10">
              <a:latin typeface="Calibri"/>
              <a:cs typeface="Calibri"/>
            </a:endParaRPr>
          </a:p>
          <a:p>
            <a:pPr marL="984250" lvl="1" indent="-514350">
              <a:lnSpc>
                <a:spcPct val="100000"/>
              </a:lnSpc>
              <a:spcBef>
                <a:spcPts val="275"/>
              </a:spcBef>
              <a:buAutoNum type="alphaLcParenR"/>
              <a:tabLst>
                <a:tab pos="984250" algn="l"/>
              </a:tabLst>
            </a:pPr>
            <a:r>
              <a:rPr lang="en-GB" sz="2800" spc="-10">
                <a:latin typeface="Calibri"/>
                <a:cs typeface="Calibri"/>
              </a:rPr>
              <a:t>Operations:</a:t>
            </a:r>
            <a:r>
              <a:rPr lang="en-GB" sz="2800" spc="-90">
                <a:latin typeface="Calibri"/>
                <a:cs typeface="Calibri"/>
              </a:rPr>
              <a:t> </a:t>
            </a:r>
            <a:r>
              <a:rPr lang="en-GB" sz="2800" spc="-10">
                <a:latin typeface="Calibri"/>
                <a:cs typeface="Calibri"/>
              </a:rPr>
              <a:t>Professional</a:t>
            </a:r>
            <a:r>
              <a:rPr lang="en-GB" sz="2800" spc="-80">
                <a:latin typeface="Calibri"/>
                <a:cs typeface="Calibri"/>
              </a:rPr>
              <a:t> </a:t>
            </a:r>
            <a:r>
              <a:rPr lang="en-GB" sz="2800">
                <a:latin typeface="Calibri"/>
                <a:cs typeface="Calibri"/>
              </a:rPr>
              <a:t>Standards,</a:t>
            </a:r>
            <a:r>
              <a:rPr lang="en-GB" sz="2800" spc="-45">
                <a:latin typeface="Calibri"/>
                <a:cs typeface="Calibri"/>
              </a:rPr>
              <a:t> </a:t>
            </a:r>
            <a:r>
              <a:rPr lang="en-GB" sz="2800" spc="-10">
                <a:latin typeface="Calibri"/>
                <a:cs typeface="Calibri"/>
              </a:rPr>
              <a:t>Registration</a:t>
            </a:r>
            <a:r>
              <a:rPr lang="en-GB" sz="2800" spc="-40">
                <a:latin typeface="Calibri"/>
                <a:cs typeface="Calibri"/>
              </a:rPr>
              <a:t> </a:t>
            </a:r>
            <a:r>
              <a:rPr lang="en-GB" sz="2800">
                <a:latin typeface="Calibri"/>
                <a:cs typeface="Calibri"/>
              </a:rPr>
              <a:t>and</a:t>
            </a:r>
            <a:r>
              <a:rPr lang="en-GB" sz="2800" spc="-40">
                <a:latin typeface="Calibri"/>
                <a:cs typeface="Calibri"/>
              </a:rPr>
              <a:t> </a:t>
            </a:r>
            <a:r>
              <a:rPr lang="en-GB" sz="2800" spc="-10">
                <a:latin typeface="Calibri"/>
                <a:cs typeface="Calibri"/>
              </a:rPr>
              <a:t>Accreditation</a:t>
            </a:r>
            <a:endParaRPr lang="en-GB" sz="2800">
              <a:latin typeface="Calibri"/>
              <a:cs typeface="Calibri"/>
            </a:endParaRPr>
          </a:p>
          <a:p>
            <a:pPr marL="984250" lvl="1" indent="-514350">
              <a:spcBef>
                <a:spcPts val="200"/>
              </a:spcBef>
              <a:buFontTx/>
              <a:buAutoNum type="alphaLcParenR"/>
              <a:tabLst>
                <a:tab pos="984250" algn="l"/>
              </a:tabLst>
            </a:pPr>
            <a:r>
              <a:rPr lang="en-GB" sz="2800">
                <a:latin typeface="Calibri"/>
                <a:cs typeface="Calibri"/>
              </a:rPr>
              <a:t>External:</a:t>
            </a:r>
            <a:r>
              <a:rPr lang="en-GB" sz="2800" spc="-95">
                <a:latin typeface="Calibri"/>
                <a:cs typeface="Calibri"/>
              </a:rPr>
              <a:t> </a:t>
            </a:r>
            <a:r>
              <a:rPr lang="en-GB" sz="2800">
                <a:latin typeface="Calibri"/>
                <a:cs typeface="Calibri"/>
              </a:rPr>
              <a:t>Communications, Freedom of information </a:t>
            </a:r>
            <a:endParaRPr lang="en-GB" sz="2800">
              <a:solidFill>
                <a:schemeClr val="tx1"/>
              </a:solidFill>
              <a:latin typeface="Calibri"/>
              <a:cs typeface="Calibri"/>
            </a:endParaRPr>
          </a:p>
          <a:p>
            <a:pPr marL="984250" lvl="1" indent="-514350">
              <a:lnSpc>
                <a:spcPct val="100000"/>
              </a:lnSpc>
              <a:spcBef>
                <a:spcPts val="200"/>
              </a:spcBef>
              <a:buAutoNum type="alphaLcParenR"/>
              <a:tabLst>
                <a:tab pos="984250" algn="l"/>
              </a:tabLst>
            </a:pPr>
            <a:r>
              <a:rPr lang="en-GB" sz="2800">
                <a:latin typeface="Calibri"/>
                <a:cs typeface="Calibri"/>
              </a:rPr>
              <a:t>Internal:</a:t>
            </a:r>
            <a:r>
              <a:rPr lang="en-GB" sz="2800" spc="-100">
                <a:latin typeface="Calibri"/>
                <a:cs typeface="Calibri"/>
              </a:rPr>
              <a:t> </a:t>
            </a:r>
            <a:r>
              <a:rPr lang="en-GB" sz="2800">
                <a:latin typeface="Calibri"/>
                <a:cs typeface="Calibri"/>
              </a:rPr>
              <a:t>Human</a:t>
            </a:r>
            <a:r>
              <a:rPr lang="en-GB" sz="2800" spc="-55">
                <a:latin typeface="Calibri"/>
                <a:cs typeface="Calibri"/>
              </a:rPr>
              <a:t> </a:t>
            </a:r>
            <a:r>
              <a:rPr lang="en-GB" sz="2800" spc="-10">
                <a:latin typeface="Calibri"/>
                <a:cs typeface="Calibri"/>
              </a:rPr>
              <a:t>Resources</a:t>
            </a:r>
            <a:endParaRPr lang="en-GB" sz="2800">
              <a:latin typeface="Calibri"/>
              <a:cs typeface="Calibri"/>
            </a:endParaRPr>
          </a:p>
          <a:p>
            <a:pPr marL="984250" lvl="1" indent="-514350">
              <a:lnSpc>
                <a:spcPct val="100000"/>
              </a:lnSpc>
              <a:spcBef>
                <a:spcPts val="200"/>
              </a:spcBef>
              <a:buAutoNum type="alphaLcParenR"/>
              <a:tabLst>
                <a:tab pos="984250" algn="l"/>
              </a:tabLst>
            </a:pPr>
            <a:r>
              <a:rPr lang="en-GB" sz="2800">
                <a:latin typeface="Calibri"/>
                <a:cs typeface="Calibri"/>
              </a:rPr>
              <a:t>Finance:</a:t>
            </a:r>
            <a:r>
              <a:rPr lang="en-GB" sz="2800" spc="-75">
                <a:latin typeface="Calibri"/>
                <a:cs typeface="Calibri"/>
              </a:rPr>
              <a:t> </a:t>
            </a:r>
            <a:r>
              <a:rPr lang="en-GB" sz="2800">
                <a:latin typeface="Calibri"/>
                <a:cs typeface="Calibri"/>
              </a:rPr>
              <a:t>Financial</a:t>
            </a:r>
            <a:r>
              <a:rPr lang="en-GB" sz="2800" spc="5">
                <a:latin typeface="Calibri"/>
                <a:cs typeface="Calibri"/>
              </a:rPr>
              <a:t> </a:t>
            </a:r>
            <a:r>
              <a:rPr lang="en-GB" sz="2800" spc="-10">
                <a:latin typeface="Calibri"/>
                <a:cs typeface="Calibri"/>
              </a:rPr>
              <a:t>performance</a:t>
            </a:r>
            <a:r>
              <a:rPr lang="en-GB" sz="2800" spc="-30">
                <a:latin typeface="Calibri"/>
                <a:cs typeface="Calibri"/>
              </a:rPr>
              <a:t> </a:t>
            </a:r>
            <a:r>
              <a:rPr lang="en-GB" sz="2800">
                <a:latin typeface="Calibri"/>
                <a:cs typeface="Calibri"/>
              </a:rPr>
              <a:t>and</a:t>
            </a:r>
            <a:r>
              <a:rPr lang="en-GB" sz="2800" spc="-25">
                <a:latin typeface="Calibri"/>
                <a:cs typeface="Calibri"/>
              </a:rPr>
              <a:t> </a:t>
            </a:r>
            <a:r>
              <a:rPr lang="en-GB" sz="2800" spc="-10">
                <a:latin typeface="Calibri"/>
                <a:cs typeface="Calibri"/>
              </a:rPr>
              <a:t>outlook</a:t>
            </a:r>
          </a:p>
          <a:p>
            <a:pPr marL="12700">
              <a:lnSpc>
                <a:spcPct val="100000"/>
              </a:lnSpc>
              <a:spcBef>
                <a:spcPts val="439"/>
              </a:spcBef>
              <a:tabLst>
                <a:tab pos="527050" algn="l"/>
              </a:tabLst>
            </a:pPr>
            <a:endParaRPr lang="en-GB" sz="2750" spc="-10">
              <a:latin typeface="Calibri"/>
              <a:cs typeface="Calibri"/>
            </a:endParaRPr>
          </a:p>
          <a:p>
            <a:pPr marL="469900" lvl="1">
              <a:lnSpc>
                <a:spcPct val="100000"/>
              </a:lnSpc>
              <a:spcBef>
                <a:spcPts val="200"/>
              </a:spcBef>
              <a:tabLst>
                <a:tab pos="984250" algn="l"/>
              </a:tabLst>
            </a:pPr>
            <a:endParaRPr lang="en-GB" sz="2400" spc="-10">
              <a:latin typeface="Calibri"/>
              <a:cs typeface="Calibri"/>
            </a:endParaRPr>
          </a:p>
          <a:p>
            <a:pPr marL="927100" lvl="1" indent="-457200">
              <a:lnSpc>
                <a:spcPct val="100000"/>
              </a:lnSpc>
              <a:spcBef>
                <a:spcPts val="200"/>
              </a:spcBef>
              <a:buFont typeface="+mj-lt"/>
              <a:buAutoNum type="arabicPeriod" startAt="2"/>
              <a:tabLst>
                <a:tab pos="984250" algn="l"/>
              </a:tabLst>
            </a:pPr>
            <a:endParaRPr lang="en-GB" sz="2400" spc="-1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2952-FE33-7C06-83DA-73D54B9523FA}"/>
              </a:ext>
            </a:extLst>
          </p:cNvPr>
          <p:cNvSpPr>
            <a:spLocks noGrp="1"/>
          </p:cNvSpPr>
          <p:nvPr>
            <p:ph type="title"/>
          </p:nvPr>
        </p:nvSpPr>
        <p:spPr>
          <a:xfrm>
            <a:off x="1" y="0"/>
            <a:ext cx="12192000" cy="863125"/>
          </a:xfrm>
        </p:spPr>
        <p:txBody>
          <a:bodyPr/>
          <a:lstStyle/>
          <a:p>
            <a:r>
              <a:rPr lang="en-GB">
                <a:latin typeface="Outfit Medium"/>
              </a:rPr>
              <a:t>Service Complaints Statistics </a:t>
            </a:r>
          </a:p>
        </p:txBody>
      </p:sp>
      <p:sp>
        <p:nvSpPr>
          <p:cNvPr id="4" name="Text Placeholder 3">
            <a:extLst>
              <a:ext uri="{FF2B5EF4-FFF2-40B4-BE49-F238E27FC236}">
                <a16:creationId xmlns:a16="http://schemas.microsoft.com/office/drawing/2014/main" id="{6F64D663-4534-B29E-3CDD-8CDEEB2F5F33}"/>
              </a:ext>
            </a:extLst>
          </p:cNvPr>
          <p:cNvSpPr>
            <a:spLocks noGrp="1"/>
          </p:cNvSpPr>
          <p:nvPr>
            <p:ph type="body" sz="half" idx="2"/>
          </p:nvPr>
        </p:nvSpPr>
        <p:spPr>
          <a:xfrm>
            <a:off x="579422" y="1195057"/>
            <a:ext cx="10742880" cy="4918597"/>
          </a:xfrm>
        </p:spPr>
        <p:txBody>
          <a:bodyPr vert="horz" lIns="91440" tIns="45720" rIns="91440" bIns="45720" rtlCol="0" anchor="t">
            <a:normAutofit/>
          </a:bodyPr>
          <a:lstStyle/>
          <a:p>
            <a:pPr marL="285750" indent="-285750">
              <a:lnSpc>
                <a:spcPct val="150000"/>
              </a:lnSpc>
              <a:buFont typeface="Arial" panose="020B0604020202020204" pitchFamily="34" charset="0"/>
              <a:buChar char="•"/>
            </a:pPr>
            <a:r>
              <a:rPr lang="en-GB" sz="1800"/>
              <a:t>Based on the 3 complaints received to date in 2025, we can report the following:</a:t>
            </a:r>
            <a:endParaRPr lang="en-US"/>
          </a:p>
          <a:p>
            <a:pPr marL="742950" lvl="1" indent="-285750">
              <a:lnSpc>
                <a:spcPct val="150000"/>
              </a:lnSpc>
              <a:buFont typeface="Courier New" panose="02070309020205020404" pitchFamily="49" charset="0"/>
              <a:buChar char="o"/>
            </a:pPr>
            <a:r>
              <a:rPr lang="en-GB" sz="1800" b="1"/>
              <a:t>Departments which received the initial complaints </a:t>
            </a:r>
            <a:r>
              <a:rPr lang="en-GB" sz="1800"/>
              <a:t>– Registration (2 cases) and Professional Standards </a:t>
            </a:r>
            <a:endParaRPr lang="en-GB" sz="1800">
              <a:ea typeface="Calibri"/>
              <a:cs typeface="Calibri"/>
            </a:endParaRPr>
          </a:p>
          <a:p>
            <a:pPr marL="742950" lvl="1" indent="-285750">
              <a:lnSpc>
                <a:spcPct val="150000"/>
              </a:lnSpc>
              <a:buFont typeface="Courier New" panose="02070309020205020404" pitchFamily="49" charset="0"/>
              <a:buChar char="o"/>
            </a:pPr>
            <a:r>
              <a:rPr lang="en-GB" sz="1800" b="1"/>
              <a:t>Response rates – </a:t>
            </a:r>
            <a:r>
              <a:rPr lang="en-GB" sz="1800"/>
              <a:t>All complaints acknowledged within </a:t>
            </a:r>
            <a:r>
              <a:rPr lang="en-GB" sz="1800" b="1"/>
              <a:t>3 working days. </a:t>
            </a:r>
            <a:r>
              <a:rPr lang="en-GB" sz="1800"/>
              <a:t>The average number of days taken to respond was </a:t>
            </a:r>
            <a:r>
              <a:rPr lang="en-GB" sz="1800" b="1"/>
              <a:t>18 working days</a:t>
            </a:r>
            <a:endParaRPr lang="en-GB" sz="1800" b="1">
              <a:ea typeface="Calibri"/>
              <a:cs typeface="Calibri"/>
            </a:endParaRPr>
          </a:p>
          <a:p>
            <a:pPr marL="742950" lvl="1" indent="-285750">
              <a:lnSpc>
                <a:spcPct val="150000"/>
              </a:lnSpc>
              <a:buFont typeface="Courier New" panose="02070309020205020404" pitchFamily="49" charset="0"/>
              <a:buChar char="o"/>
            </a:pPr>
            <a:r>
              <a:rPr lang="en-GB" sz="1800" b="1"/>
              <a:t>Review Stage – </a:t>
            </a:r>
            <a:r>
              <a:rPr lang="en-GB" sz="1800"/>
              <a:t>All three complaints progressed to review stage</a:t>
            </a:r>
            <a:endParaRPr lang="en-GB" sz="1800">
              <a:ea typeface="Calibri"/>
              <a:cs typeface="Calibri"/>
            </a:endParaRPr>
          </a:p>
          <a:p>
            <a:pPr marL="742950" lvl="1" indent="-285750">
              <a:lnSpc>
                <a:spcPct val="150000"/>
              </a:lnSpc>
              <a:buFont typeface="Courier New" panose="02070309020205020404" pitchFamily="49" charset="0"/>
              <a:buChar char="o"/>
            </a:pPr>
            <a:r>
              <a:rPr lang="en-GB" sz="1800" b="1">
                <a:ea typeface="Calibri"/>
                <a:cs typeface="Calibri"/>
              </a:rPr>
              <a:t>Final Outcome – </a:t>
            </a:r>
            <a:r>
              <a:rPr lang="en-GB" sz="1800">
                <a:ea typeface="Calibri"/>
                <a:cs typeface="Calibri"/>
              </a:rPr>
              <a:t>None of the three complaints were upheld following review</a:t>
            </a:r>
          </a:p>
          <a:p>
            <a:pPr lvl="1"/>
            <a:endParaRPr lang="en-GB" b="1"/>
          </a:p>
          <a:p>
            <a:endParaRPr lang="en-GB"/>
          </a:p>
          <a:p>
            <a:endParaRPr lang="en-GB"/>
          </a:p>
        </p:txBody>
      </p:sp>
      <p:sp>
        <p:nvSpPr>
          <p:cNvPr id="5" name="Footer Placeholder 4">
            <a:extLst>
              <a:ext uri="{FF2B5EF4-FFF2-40B4-BE49-F238E27FC236}">
                <a16:creationId xmlns:a16="http://schemas.microsoft.com/office/drawing/2014/main" id="{5C055619-9C08-AED7-32E7-C70384242C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spTree>
    <p:extLst>
      <p:ext uri="{BB962C8B-B14F-4D97-AF65-F5344CB8AC3E}">
        <p14:creationId xmlns:p14="http://schemas.microsoft.com/office/powerpoint/2010/main" val="3196207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1B74C-8FE1-8EE6-3994-80BE0E71B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0AD67-B48B-7F67-4178-3A0441B6804A}"/>
              </a:ext>
            </a:extLst>
          </p:cNvPr>
          <p:cNvSpPr>
            <a:spLocks noGrp="1"/>
          </p:cNvSpPr>
          <p:nvPr>
            <p:ph type="title"/>
          </p:nvPr>
        </p:nvSpPr>
        <p:spPr>
          <a:xfrm>
            <a:off x="1" y="0"/>
            <a:ext cx="12192000" cy="863125"/>
          </a:xfrm>
        </p:spPr>
        <p:txBody>
          <a:bodyPr/>
          <a:lstStyle/>
          <a:p>
            <a:r>
              <a:rPr lang="en-GB">
                <a:latin typeface="Outfit Medium"/>
              </a:rPr>
              <a:t>Service Complaints Details and Lessons Learned</a:t>
            </a:r>
          </a:p>
        </p:txBody>
      </p:sp>
      <p:sp>
        <p:nvSpPr>
          <p:cNvPr id="4" name="Text Placeholder 3">
            <a:extLst>
              <a:ext uri="{FF2B5EF4-FFF2-40B4-BE49-F238E27FC236}">
                <a16:creationId xmlns:a16="http://schemas.microsoft.com/office/drawing/2014/main" id="{EFA624B3-C1C0-7A50-06B6-C273F2435F80}"/>
              </a:ext>
            </a:extLst>
          </p:cNvPr>
          <p:cNvSpPr>
            <a:spLocks noGrp="1"/>
          </p:cNvSpPr>
          <p:nvPr>
            <p:ph type="body" sz="half" idx="2"/>
          </p:nvPr>
        </p:nvSpPr>
        <p:spPr>
          <a:xfrm>
            <a:off x="579422" y="1195057"/>
            <a:ext cx="10742880" cy="4918597"/>
          </a:xfrm>
        </p:spPr>
        <p:txBody>
          <a:bodyPr vert="horz" lIns="91440" tIns="45720" rIns="91440" bIns="45720" rtlCol="0" anchor="t">
            <a:normAutofit/>
          </a:bodyPr>
          <a:lstStyle/>
          <a:p>
            <a:pPr lvl="1"/>
            <a:endParaRPr lang="en-GB" sz="1600" b="1"/>
          </a:p>
          <a:p>
            <a:endParaRPr lang="en-GB" b="1">
              <a:ea typeface="Calibri"/>
              <a:cs typeface="Calibri"/>
            </a:endParaRPr>
          </a:p>
          <a:p>
            <a:endParaRPr lang="en-GB">
              <a:ea typeface="Calibri"/>
              <a:cs typeface="Calibri"/>
            </a:endParaRPr>
          </a:p>
          <a:p>
            <a:endParaRPr lang="en-GB"/>
          </a:p>
        </p:txBody>
      </p:sp>
      <p:sp>
        <p:nvSpPr>
          <p:cNvPr id="5" name="Footer Placeholder 4">
            <a:extLst>
              <a:ext uri="{FF2B5EF4-FFF2-40B4-BE49-F238E27FC236}">
                <a16:creationId xmlns:a16="http://schemas.microsoft.com/office/drawing/2014/main" id="{3E87124C-71AD-3693-A0E3-0D9B156F8D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graphicFrame>
        <p:nvGraphicFramePr>
          <p:cNvPr id="3" name="Table 2">
            <a:extLst>
              <a:ext uri="{FF2B5EF4-FFF2-40B4-BE49-F238E27FC236}">
                <a16:creationId xmlns:a16="http://schemas.microsoft.com/office/drawing/2014/main" id="{FFC0DCAD-80EE-47F5-591E-CD1DBD1D6121}"/>
              </a:ext>
            </a:extLst>
          </p:cNvPr>
          <p:cNvGraphicFramePr>
            <a:graphicFrameLocks noGrp="1"/>
          </p:cNvGraphicFramePr>
          <p:nvPr>
            <p:extLst>
              <p:ext uri="{D42A27DB-BD31-4B8C-83A1-F6EECF244321}">
                <p14:modId xmlns:p14="http://schemas.microsoft.com/office/powerpoint/2010/main" val="4037427417"/>
              </p:ext>
            </p:extLst>
          </p:nvPr>
        </p:nvGraphicFramePr>
        <p:xfrm>
          <a:off x="353083" y="1179434"/>
          <a:ext cx="10694070" cy="4771889"/>
        </p:xfrm>
        <a:graphic>
          <a:graphicData uri="http://schemas.openxmlformats.org/drawingml/2006/table">
            <a:tbl>
              <a:tblPr firstRow="1" bandRow="1">
                <a:tableStyleId>{5C22544A-7EE6-4342-B048-85BDC9FD1C3A}</a:tableStyleId>
              </a:tblPr>
              <a:tblGrid>
                <a:gridCol w="3311137">
                  <a:extLst>
                    <a:ext uri="{9D8B030D-6E8A-4147-A177-3AD203B41FA5}">
                      <a16:colId xmlns:a16="http://schemas.microsoft.com/office/drawing/2014/main" val="3391185828"/>
                    </a:ext>
                  </a:extLst>
                </a:gridCol>
                <a:gridCol w="2739882">
                  <a:extLst>
                    <a:ext uri="{9D8B030D-6E8A-4147-A177-3AD203B41FA5}">
                      <a16:colId xmlns:a16="http://schemas.microsoft.com/office/drawing/2014/main" val="3254385168"/>
                    </a:ext>
                  </a:extLst>
                </a:gridCol>
                <a:gridCol w="4643051">
                  <a:extLst>
                    <a:ext uri="{9D8B030D-6E8A-4147-A177-3AD203B41FA5}">
                      <a16:colId xmlns:a16="http://schemas.microsoft.com/office/drawing/2014/main" val="2459727425"/>
                    </a:ext>
                  </a:extLst>
                </a:gridCol>
              </a:tblGrid>
              <a:tr h="672981">
                <a:tc>
                  <a:txBody>
                    <a:bodyPr/>
                    <a:lstStyle/>
                    <a:p>
                      <a:r>
                        <a:rPr lang="en-US" sz="1400"/>
                        <a:t>Nature of Service Complaint</a:t>
                      </a:r>
                    </a:p>
                  </a:txBody>
                  <a:tcPr/>
                </a:tc>
                <a:tc>
                  <a:txBody>
                    <a:bodyPr/>
                    <a:lstStyle/>
                    <a:p>
                      <a:r>
                        <a:rPr lang="en-US" sz="1400"/>
                        <a:t>Key elements covered by ARB's response/s</a:t>
                      </a:r>
                    </a:p>
                  </a:txBody>
                  <a:tcPr/>
                </a:tc>
                <a:tc>
                  <a:txBody>
                    <a:bodyPr/>
                    <a:lstStyle/>
                    <a:p>
                      <a:r>
                        <a:rPr lang="en-US" sz="1400"/>
                        <a:t>Lessons learned, Actions and Timelines</a:t>
                      </a:r>
                      <a:endParaRPr lang="en-US"/>
                    </a:p>
                  </a:txBody>
                  <a:tcPr/>
                </a:tc>
                <a:extLst>
                  <a:ext uri="{0D108BD9-81ED-4DB2-BD59-A6C34878D82A}">
                    <a16:rowId xmlns:a16="http://schemas.microsoft.com/office/drawing/2014/main" val="2750441129"/>
                  </a:ext>
                </a:extLst>
              </a:tr>
              <a:tr h="1455094">
                <a:tc>
                  <a:txBody>
                    <a:bodyPr/>
                    <a:lstStyle/>
                    <a:p>
                      <a:pPr lvl="0">
                        <a:buNone/>
                      </a:pPr>
                      <a:r>
                        <a:rPr lang="en-US" sz="1200"/>
                        <a:t>General (ARB's fees, turnover, value for money, accountability)</a:t>
                      </a:r>
                    </a:p>
                  </a:txBody>
                  <a:tcPr/>
                </a:tc>
                <a:tc>
                  <a:txBody>
                    <a:bodyPr/>
                    <a:lstStyle/>
                    <a:p>
                      <a:pPr marL="171450" lvl="0" indent="-171450">
                        <a:buFont typeface="Arial"/>
                        <a:buChar char="•"/>
                      </a:pPr>
                      <a:r>
                        <a:rPr lang="en-GB" sz="1200"/>
                        <a:t>Clarifications of ARB's role, responsibilities, relationship with MHCLG,  budget and fees </a:t>
                      </a:r>
                    </a:p>
                  </a:txBody>
                  <a:tcPr/>
                </a:tc>
                <a:tc>
                  <a:txBody>
                    <a:bodyPr/>
                    <a:lstStyle/>
                    <a:p>
                      <a:r>
                        <a:rPr lang="en-US" sz="1200"/>
                        <a:t>N/A</a:t>
                      </a:r>
                    </a:p>
                    <a:p>
                      <a:pPr lvl="0">
                        <a:buNone/>
                      </a:pPr>
                      <a:endParaRPr lang="en-US" sz="1200"/>
                    </a:p>
                  </a:txBody>
                  <a:tcPr/>
                </a:tc>
                <a:extLst>
                  <a:ext uri="{0D108BD9-81ED-4DB2-BD59-A6C34878D82A}">
                    <a16:rowId xmlns:a16="http://schemas.microsoft.com/office/drawing/2014/main" val="1274236664"/>
                  </a:ext>
                </a:extLst>
              </a:tr>
              <a:tr h="1455094">
                <a:tc>
                  <a:txBody>
                    <a:bodyPr/>
                    <a:lstStyle/>
                    <a:p>
                      <a:pPr lvl="0">
                        <a:buNone/>
                      </a:pPr>
                      <a:r>
                        <a:rPr lang="en-US" sz="1200" err="1"/>
                        <a:t>MyARB</a:t>
                      </a:r>
                      <a:r>
                        <a:rPr lang="en-US" sz="1200"/>
                        <a:t> Portal/CRM System (fee letters, reminders not received and subsequent removal from Register)</a:t>
                      </a:r>
                    </a:p>
                  </a:txBody>
                  <a:tcPr/>
                </a:tc>
                <a:tc>
                  <a:txBody>
                    <a:bodyPr/>
                    <a:lstStyle/>
                    <a:p>
                      <a:pPr marL="171450" indent="-171450">
                        <a:buFont typeface="Arial" panose="020B0604020202020204" pitchFamily="34" charset="0"/>
                        <a:buChar char="•"/>
                      </a:pPr>
                      <a:r>
                        <a:rPr lang="en-US" sz="1200"/>
                        <a:t>Audit trail of fee and declaration reminders and communications sent; user error identified</a:t>
                      </a:r>
                    </a:p>
                    <a:p>
                      <a:pPr marL="171450" indent="-171450">
                        <a:buFont typeface="Arial" panose="020B0604020202020204" pitchFamily="34" charset="0"/>
                        <a:buChar char="•"/>
                      </a:pPr>
                      <a:endParaRPr lang="en-US" sz="1200"/>
                    </a:p>
                  </a:txBody>
                  <a:tcPr/>
                </a:tc>
                <a:tc>
                  <a:txBody>
                    <a:bodyPr/>
                    <a:lstStyle/>
                    <a:p>
                      <a:pPr marL="0" lvl="0" indent="0">
                        <a:buNone/>
                      </a:pPr>
                      <a:r>
                        <a:rPr lang="en-US" sz="1200"/>
                        <a:t>Executive to explore whether email verifications systems can be built into the </a:t>
                      </a:r>
                      <a:r>
                        <a:rPr lang="en-US" sz="1200" err="1"/>
                        <a:t>MyARB</a:t>
                      </a:r>
                      <a:r>
                        <a:rPr lang="en-US" sz="1200"/>
                        <a:t> Portal.</a:t>
                      </a:r>
                    </a:p>
                    <a:p>
                      <a:pPr marL="0" lvl="0" indent="0">
                        <a:buNone/>
                      </a:pPr>
                      <a:r>
                        <a:rPr lang="en-US" sz="1200"/>
                        <a:t>These areas will have been explored by the end of Q1 2026</a:t>
                      </a:r>
                      <a:endParaRPr lang="en-US"/>
                    </a:p>
                    <a:p>
                      <a:pPr lvl="0">
                        <a:buNone/>
                      </a:pPr>
                      <a:endParaRPr lang="en-US" sz="1200"/>
                    </a:p>
                  </a:txBody>
                  <a:tcPr/>
                </a:tc>
                <a:extLst>
                  <a:ext uri="{0D108BD9-81ED-4DB2-BD59-A6C34878D82A}">
                    <a16:rowId xmlns:a16="http://schemas.microsoft.com/office/drawing/2014/main" val="1839303014"/>
                  </a:ext>
                </a:extLst>
              </a:tr>
              <a:tr h="900340">
                <a:tc>
                  <a:txBody>
                    <a:bodyPr/>
                    <a:lstStyle/>
                    <a:p>
                      <a:r>
                        <a:rPr lang="en-US" sz="1200"/>
                        <a:t>Handling of a complaint against an architect</a:t>
                      </a:r>
                    </a:p>
                  </a:txBody>
                  <a:tcPr/>
                </a:tc>
                <a:tc>
                  <a:txBody>
                    <a:bodyPr/>
                    <a:lstStyle/>
                    <a:p>
                      <a:pPr marL="171450" indent="-171450">
                        <a:buFont typeface="Arial"/>
                        <a:buChar char="•"/>
                      </a:pPr>
                      <a:r>
                        <a:rPr lang="en-GB" sz="1200"/>
                        <a:t>Clarification of complaints process and parameters of the Architects Act 1997</a:t>
                      </a:r>
                    </a:p>
                  </a:txBody>
                  <a:tcPr/>
                </a:tc>
                <a:tc>
                  <a:txBody>
                    <a:bodyPr/>
                    <a:lstStyle/>
                    <a:p>
                      <a:pPr marL="0" lvl="0" indent="0">
                        <a:buNone/>
                      </a:pPr>
                      <a:r>
                        <a:rPr lang="en-US" sz="1200" b="0" i="0" u="none" strike="noStrike" noProof="0">
                          <a:latin typeface="Calibri"/>
                        </a:rPr>
                        <a:t>Executive to ensure that they continue to carefully explain the complaints process to complainants as their complaint progresses. Executive to ensure robust handover arrangements are in place to cover annual leave periods.</a:t>
                      </a:r>
                    </a:p>
                    <a:p>
                      <a:pPr marL="0" lvl="0" indent="0">
                        <a:buNone/>
                      </a:pPr>
                      <a:r>
                        <a:rPr lang="en-US" sz="1200" b="0" i="0" u="none" strike="noStrike" noProof="0">
                          <a:latin typeface="Calibri"/>
                        </a:rPr>
                        <a:t>This is already underway.</a:t>
                      </a:r>
                      <a:endParaRPr lang="en-US" sz="1200"/>
                    </a:p>
                    <a:p>
                      <a:pPr marL="0" lvl="0" indent="0">
                        <a:buNone/>
                      </a:pPr>
                      <a:endParaRPr lang="en-US" sz="1200" b="0" i="0" u="none" strike="noStrike" noProof="0">
                        <a:latin typeface="Calibri"/>
                      </a:endParaRPr>
                    </a:p>
                  </a:txBody>
                  <a:tcPr/>
                </a:tc>
                <a:extLst>
                  <a:ext uri="{0D108BD9-81ED-4DB2-BD59-A6C34878D82A}">
                    <a16:rowId xmlns:a16="http://schemas.microsoft.com/office/drawing/2014/main" val="1281394867"/>
                  </a:ext>
                </a:extLst>
              </a:tr>
            </a:tbl>
          </a:graphicData>
        </a:graphic>
      </p:graphicFrame>
    </p:spTree>
    <p:extLst>
      <p:ext uri="{BB962C8B-B14F-4D97-AF65-F5344CB8AC3E}">
        <p14:creationId xmlns:p14="http://schemas.microsoft.com/office/powerpoint/2010/main" val="1081194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6510" rIns="0" bIns="0" rtlCol="0">
            <a:spAutoFit/>
          </a:bodyPr>
          <a:lstStyle/>
          <a:p>
            <a:pPr marL="12700">
              <a:lnSpc>
                <a:spcPct val="100000"/>
              </a:lnSpc>
              <a:spcBef>
                <a:spcPts val="130"/>
              </a:spcBef>
            </a:pPr>
            <a:r>
              <a:rPr sz="4400">
                <a:solidFill>
                  <a:srgbClr val="F1F1F1"/>
                </a:solidFill>
              </a:rPr>
              <a:t>b.</a:t>
            </a:r>
            <a:r>
              <a:rPr sz="4400" spc="-20">
                <a:solidFill>
                  <a:srgbClr val="F1F1F1"/>
                </a:solidFill>
              </a:rPr>
              <a:t> </a:t>
            </a:r>
            <a:r>
              <a:rPr sz="4400" spc="-10">
                <a:solidFill>
                  <a:srgbClr val="F1F1F1"/>
                </a:solidFill>
              </a:rPr>
              <a:t>External</a:t>
            </a:r>
            <a:endParaRPr sz="4400"/>
          </a:p>
        </p:txBody>
      </p:sp>
      <p:sp>
        <p:nvSpPr>
          <p:cNvPr id="3" name="object 3"/>
          <p:cNvSpPr/>
          <p:nvPr/>
        </p:nvSpPr>
        <p:spPr>
          <a:xfrm>
            <a:off x="0" y="3581400"/>
            <a:ext cx="12192000" cy="1685925"/>
          </a:xfrm>
          <a:custGeom>
            <a:avLst/>
            <a:gdLst/>
            <a:ahLst/>
            <a:cxnLst/>
            <a:rect l="l" t="t" r="r" b="b"/>
            <a:pathLst>
              <a:path w="12192000" h="1685925">
                <a:moveTo>
                  <a:pt x="12192000" y="0"/>
                </a:moveTo>
                <a:lnTo>
                  <a:pt x="0" y="0"/>
                </a:lnTo>
                <a:lnTo>
                  <a:pt x="0" y="1685925"/>
                </a:lnTo>
                <a:lnTo>
                  <a:pt x="12192000" y="1685925"/>
                </a:lnTo>
                <a:lnTo>
                  <a:pt x="12192000" y="0"/>
                </a:lnTo>
                <a:close/>
              </a:path>
            </a:pathLst>
          </a:custGeom>
          <a:solidFill>
            <a:srgbClr val="849BA8"/>
          </a:solidFill>
        </p:spPr>
        <p:txBody>
          <a:bodyPr wrap="square" lIns="0" tIns="0" rIns="0" bIns="0" rtlCol="0"/>
          <a:lstStyle/>
          <a:p>
            <a:endParaRPr/>
          </a:p>
        </p:txBody>
      </p:sp>
      <p:sp>
        <p:nvSpPr>
          <p:cNvPr id="4" name="object 4"/>
          <p:cNvSpPr txBox="1"/>
          <p:nvPr/>
        </p:nvSpPr>
        <p:spPr>
          <a:xfrm>
            <a:off x="239395" y="3560127"/>
            <a:ext cx="2109470" cy="391795"/>
          </a:xfrm>
          <a:prstGeom prst="rect">
            <a:avLst/>
          </a:prstGeom>
        </p:spPr>
        <p:txBody>
          <a:bodyPr vert="horz" wrap="square" lIns="0" tIns="12700" rIns="0" bIns="0" rtlCol="0">
            <a:spAutoFit/>
          </a:bodyPr>
          <a:lstStyle/>
          <a:p>
            <a:pPr marL="12700">
              <a:lnSpc>
                <a:spcPct val="100000"/>
              </a:lnSpc>
              <a:spcBef>
                <a:spcPts val="100"/>
              </a:spcBef>
            </a:pPr>
            <a:r>
              <a:rPr sz="2400" spc="-10">
                <a:solidFill>
                  <a:srgbClr val="FFFFFF"/>
                </a:solidFill>
                <a:latin typeface="Calibri"/>
                <a:cs typeface="Calibri"/>
              </a:rPr>
              <a:t>Communications</a:t>
            </a:r>
            <a:endParaRPr sz="2400">
              <a:latin typeface="Calibri"/>
              <a:cs typeface="Calibri"/>
            </a:endParaRPr>
          </a:p>
        </p:txBody>
      </p:sp>
      <p:sp>
        <p:nvSpPr>
          <p:cNvPr id="5" name="object 5"/>
          <p:cNvSpPr txBox="1"/>
          <p:nvPr/>
        </p:nvSpPr>
        <p:spPr>
          <a:xfrm>
            <a:off x="5592064" y="6472554"/>
            <a:ext cx="1018540" cy="177800"/>
          </a:xfrm>
          <a:prstGeom prst="rect">
            <a:avLst/>
          </a:prstGeom>
        </p:spPr>
        <p:txBody>
          <a:bodyPr vert="horz" wrap="square" lIns="0" tIns="0" rIns="0" bIns="0" rtlCol="0">
            <a:spAutoFit/>
          </a:bodyPr>
          <a:lstStyle/>
          <a:p>
            <a:pPr marL="12700">
              <a:lnSpc>
                <a:spcPts val="1240"/>
              </a:lnSpc>
            </a:pPr>
            <a:r>
              <a:rPr sz="1200" spc="-10">
                <a:solidFill>
                  <a:srgbClr val="888888"/>
                </a:solidFill>
                <a:latin typeface="Calibri"/>
                <a:cs typeface="Calibri"/>
                <a:hlinkClick r:id="rId2"/>
              </a:rPr>
              <a:t>www.arb.org.uk</a:t>
            </a:r>
            <a:endParaRPr sz="12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3781-63FF-33E4-1676-6B5C3163966B}"/>
              </a:ext>
            </a:extLst>
          </p:cNvPr>
          <p:cNvSpPr>
            <a:spLocks noGrp="1"/>
          </p:cNvSpPr>
          <p:nvPr>
            <p:ph type="title"/>
          </p:nvPr>
        </p:nvSpPr>
        <p:spPr/>
        <p:txBody>
          <a:bodyPr/>
          <a:lstStyle/>
          <a:p>
            <a:r>
              <a:rPr lang="en-GB"/>
              <a:t>Engagement: meetings and events</a:t>
            </a:r>
          </a:p>
        </p:txBody>
      </p:sp>
      <p:sp>
        <p:nvSpPr>
          <p:cNvPr id="6" name="Content Placeholder 2">
            <a:extLst>
              <a:ext uri="{FF2B5EF4-FFF2-40B4-BE49-F238E27FC236}">
                <a16:creationId xmlns:a16="http://schemas.microsoft.com/office/drawing/2014/main" id="{AC7038BE-A108-FCAC-6272-340E25102A6C}"/>
              </a:ext>
            </a:extLst>
          </p:cNvPr>
          <p:cNvSpPr>
            <a:spLocks noGrp="1"/>
          </p:cNvSpPr>
          <p:nvPr>
            <p:ph type="body" sz="half" idx="2"/>
          </p:nvPr>
        </p:nvSpPr>
        <p:spPr>
          <a:xfrm>
            <a:off x="839788" y="2057399"/>
            <a:ext cx="4687329" cy="4800602"/>
          </a:xfrm>
        </p:spPr>
        <p:txBody>
          <a:bodyPr vert="horz" lIns="91440" tIns="45720" rIns="91440" bIns="45720" rtlCol="0" anchor="t">
            <a:normAutofit fontScale="85000" lnSpcReduction="20000"/>
          </a:bodyPr>
          <a:lstStyle/>
          <a:p>
            <a:pPr marL="0" indent="0">
              <a:buNone/>
            </a:pPr>
            <a:endParaRPr lang="en-GB" sz="1800">
              <a:highlight>
                <a:srgbClr val="FFFF00"/>
              </a:highlight>
            </a:endParaRPr>
          </a:p>
          <a:p>
            <a:pPr marL="285750" indent="-285750">
              <a:lnSpc>
                <a:spcPct val="100000"/>
              </a:lnSpc>
              <a:buFont typeface="Arial" panose="020B0604020202020204" pitchFamily="34" charset="0"/>
              <a:buChar char="•"/>
            </a:pPr>
            <a:r>
              <a:rPr lang="en-GB" sz="1700"/>
              <a:t>Our brand identity is that we want stakeholders to experience ARB as expert, purposeful and engaging. Our strategic aims guiding our communications efforts are that stakeholders understand our role and their responsibilities, and that we have valuable engagement. Valuable engagement means two way conversations in which stakeholders feel heard and ARB gathers useful insights to shape our regulatory approach.</a:t>
            </a:r>
            <a:endParaRPr lang="en-GB" sz="1700">
              <a:ea typeface="Calibri"/>
              <a:cs typeface="Calibri"/>
            </a:endParaRPr>
          </a:p>
          <a:p>
            <a:pPr marL="285750" indent="-285750">
              <a:lnSpc>
                <a:spcPct val="100000"/>
              </a:lnSpc>
              <a:buFont typeface="Arial" panose="020B0604020202020204" pitchFamily="34" charset="0"/>
              <a:buChar char="•"/>
            </a:pPr>
            <a:r>
              <a:rPr lang="en-GB" sz="1700"/>
              <a:t>We evaluate our meetings and events by the number we held (as these particular communications activities are two-way conversations), the range of stakeholders reached and, where appropriate, whether the attendees found the event useful. On the Events graph, attendee satisfaction is shown at the top of each column (an average across the events in that period) but we do not poll attendees at every event. </a:t>
            </a:r>
            <a:endParaRPr lang="en-GB" sz="1700">
              <a:ea typeface="Calibri"/>
              <a:cs typeface="Calibri"/>
            </a:endParaRPr>
          </a:p>
          <a:p>
            <a:pPr marL="285750" indent="-285750">
              <a:lnSpc>
                <a:spcPct val="100000"/>
              </a:lnSpc>
              <a:buFont typeface="Arial" panose="020B0604020202020204" pitchFamily="34" charset="0"/>
              <a:buChar char="•"/>
            </a:pPr>
            <a:r>
              <a:rPr lang="en-GB" sz="1700">
                <a:ea typeface="+mn-lt"/>
                <a:cs typeface="+mn-lt"/>
              </a:rPr>
              <a:t>In Q3, our meetings returned to a more normal pattern after the international visits of Q2. Our events in this period included focus groups and reference group meetings for implementing PPE recommendations, our roundtable in Glasgow, and a webinar on the new Code of Conduct and Practice.</a:t>
            </a:r>
            <a:endParaRPr lang="en-GB" sz="1700">
              <a:ea typeface="Calibri"/>
              <a:cs typeface="Calibri"/>
            </a:endParaRPr>
          </a:p>
        </p:txBody>
      </p:sp>
      <p:sp>
        <p:nvSpPr>
          <p:cNvPr id="4" name="Footer Placeholder 3">
            <a:extLst>
              <a:ext uri="{FF2B5EF4-FFF2-40B4-BE49-F238E27FC236}">
                <a16:creationId xmlns:a16="http://schemas.microsoft.com/office/drawing/2014/main" id="{901B9DC5-E8D1-2951-221D-AF8141AFCA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graphicFrame>
        <p:nvGraphicFramePr>
          <p:cNvPr id="3" name="Chart 2">
            <a:extLst>
              <a:ext uri="{FF2B5EF4-FFF2-40B4-BE49-F238E27FC236}">
                <a16:creationId xmlns:a16="http://schemas.microsoft.com/office/drawing/2014/main" id="{C4C87B6F-5A0F-4EC1-137E-7533BE467CFD}"/>
              </a:ext>
            </a:extLst>
          </p:cNvPr>
          <p:cNvGraphicFramePr/>
          <p:nvPr/>
        </p:nvGraphicFramePr>
        <p:xfrm>
          <a:off x="5972962" y="1"/>
          <a:ext cx="5863904" cy="3221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44F33296-BA0A-4038-3598-00A2026FD5BB}"/>
              </a:ext>
            </a:extLst>
          </p:cNvPr>
          <p:cNvGraphicFramePr/>
          <p:nvPr/>
        </p:nvGraphicFramePr>
        <p:xfrm>
          <a:off x="6096000" y="3232908"/>
          <a:ext cx="5656975" cy="292735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1">
            <a:extLst>
              <a:ext uri="{FF2B5EF4-FFF2-40B4-BE49-F238E27FC236}">
                <a16:creationId xmlns:a16="http://schemas.microsoft.com/office/drawing/2014/main" id="{980ED472-A4F6-D323-086F-4A895EC0BA5D}"/>
              </a:ext>
            </a:extLst>
          </p:cNvPr>
          <p:cNvSpPr txBox="1"/>
          <p:nvPr/>
        </p:nvSpPr>
        <p:spPr>
          <a:xfrm>
            <a:off x="7438141" y="4226586"/>
            <a:ext cx="442127" cy="23111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92%</a:t>
            </a:r>
          </a:p>
        </p:txBody>
      </p:sp>
      <p:sp>
        <p:nvSpPr>
          <p:cNvPr id="5" name="TextBox 1">
            <a:extLst>
              <a:ext uri="{FF2B5EF4-FFF2-40B4-BE49-F238E27FC236}">
                <a16:creationId xmlns:a16="http://schemas.microsoft.com/office/drawing/2014/main" id="{7962533C-74CF-DFC7-13CC-764613E28CD0}"/>
              </a:ext>
            </a:extLst>
          </p:cNvPr>
          <p:cNvSpPr txBox="1"/>
          <p:nvPr/>
        </p:nvSpPr>
        <p:spPr>
          <a:xfrm>
            <a:off x="9959138" y="4559041"/>
            <a:ext cx="562699" cy="27508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100" kern="1200"/>
              <a:t>85%</a:t>
            </a:r>
          </a:p>
        </p:txBody>
      </p:sp>
    </p:spTree>
    <p:extLst>
      <p:ext uri="{BB962C8B-B14F-4D97-AF65-F5344CB8AC3E}">
        <p14:creationId xmlns:p14="http://schemas.microsoft.com/office/powerpoint/2010/main" val="2078188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3781-63FF-33E4-1676-6B5C3163966B}"/>
              </a:ext>
            </a:extLst>
          </p:cNvPr>
          <p:cNvSpPr>
            <a:spLocks noGrp="1"/>
          </p:cNvSpPr>
          <p:nvPr>
            <p:ph type="title"/>
          </p:nvPr>
        </p:nvSpPr>
        <p:spPr/>
        <p:txBody>
          <a:bodyPr/>
          <a:lstStyle/>
          <a:p>
            <a:r>
              <a:rPr lang="en-GB"/>
              <a:t>Engagement: surveys and consultations</a:t>
            </a:r>
          </a:p>
        </p:txBody>
      </p:sp>
      <p:sp>
        <p:nvSpPr>
          <p:cNvPr id="8" name="Text Placeholder 7">
            <a:extLst>
              <a:ext uri="{FF2B5EF4-FFF2-40B4-BE49-F238E27FC236}">
                <a16:creationId xmlns:a16="http://schemas.microsoft.com/office/drawing/2014/main" id="{D84FBE24-5BE2-430B-D2D4-8E356F132C33}"/>
              </a:ext>
            </a:extLst>
          </p:cNvPr>
          <p:cNvSpPr>
            <a:spLocks noGrp="1"/>
          </p:cNvSpPr>
          <p:nvPr>
            <p:ph type="body" sz="half" idx="2"/>
          </p:nvPr>
        </p:nvSpPr>
        <p:spPr>
          <a:xfrm>
            <a:off x="839788" y="2077770"/>
            <a:ext cx="4475162" cy="4664075"/>
          </a:xfrm>
        </p:spPr>
        <p:txBody>
          <a:bodyPr vert="horz" lIns="91440" tIns="45720" rIns="91440" bIns="45720" rtlCol="0" anchor="t">
            <a:normAutofit/>
          </a:bodyPr>
          <a:lstStyle/>
          <a:p>
            <a:endParaRPr lang="en-GB" sz="1600">
              <a:highlight>
                <a:srgbClr val="FFFF00"/>
              </a:highlight>
            </a:endParaRPr>
          </a:p>
          <a:p>
            <a:pPr marL="285750" indent="-285750">
              <a:buFont typeface="Arial" panose="020B0604020202020204" pitchFamily="34" charset="0"/>
              <a:buChar char="•"/>
            </a:pPr>
            <a:r>
              <a:rPr lang="en-GB" sz="1400"/>
              <a:t>In light of our brand identity and strategic communications aims, we evaluate our consultations and surveys by the response rate (as this indicates how many stakeholders we hear from), the range of stakeholders reached, and whether we gathered useful insights that led to changes or developments in our proposals.</a:t>
            </a:r>
          </a:p>
          <a:p>
            <a:pPr marL="285750" indent="-285750">
              <a:buFont typeface="Arial" panose="020B0604020202020204" pitchFamily="34" charset="0"/>
              <a:buChar char="•"/>
            </a:pPr>
            <a:r>
              <a:rPr lang="en-GB" sz="1400"/>
              <a:t>The first graph shows the average number of responses annually across all our consultations and surveys, split between technical (which have a limited scope of interest and/or audiences) and strategic. </a:t>
            </a:r>
          </a:p>
          <a:p>
            <a:pPr marL="285750" indent="-285750">
              <a:buFont typeface="Arial" panose="020B0604020202020204" pitchFamily="34" charset="0"/>
              <a:buChar char="•"/>
            </a:pPr>
            <a:r>
              <a:rPr lang="en-GB" sz="1400"/>
              <a:t>The consultation on the second tranche of Code guidance closed in this period. This was a technical consultation and received 11 responses. This was similar to the previous tranche consultation, which received 18.</a:t>
            </a:r>
          </a:p>
        </p:txBody>
      </p:sp>
      <p:sp>
        <p:nvSpPr>
          <p:cNvPr id="4" name="Footer Placeholder 3">
            <a:extLst>
              <a:ext uri="{FF2B5EF4-FFF2-40B4-BE49-F238E27FC236}">
                <a16:creationId xmlns:a16="http://schemas.microsoft.com/office/drawing/2014/main" id="{901B9DC5-E8D1-2951-221D-AF8141AFCA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graphicFrame>
        <p:nvGraphicFramePr>
          <p:cNvPr id="3" name="Chart 2">
            <a:extLst>
              <a:ext uri="{FF2B5EF4-FFF2-40B4-BE49-F238E27FC236}">
                <a16:creationId xmlns:a16="http://schemas.microsoft.com/office/drawing/2014/main" id="{4026FF59-7023-A60F-892C-6D68EB5C4348}"/>
              </a:ext>
            </a:extLst>
          </p:cNvPr>
          <p:cNvGraphicFramePr/>
          <p:nvPr/>
        </p:nvGraphicFramePr>
        <p:xfrm>
          <a:off x="6287979" y="173899"/>
          <a:ext cx="4886451" cy="2435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43EE936E-81B2-7294-5961-8C846BE4234C}"/>
              </a:ext>
            </a:extLst>
          </p:cNvPr>
          <p:cNvGraphicFramePr/>
          <p:nvPr/>
        </p:nvGraphicFramePr>
        <p:xfrm>
          <a:off x="5531543" y="2698812"/>
          <a:ext cx="6399322" cy="34018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78073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3781-63FF-33E4-1676-6B5C3163966B}"/>
              </a:ext>
            </a:extLst>
          </p:cNvPr>
          <p:cNvSpPr>
            <a:spLocks noGrp="1"/>
          </p:cNvSpPr>
          <p:nvPr>
            <p:ph type="title"/>
          </p:nvPr>
        </p:nvSpPr>
        <p:spPr/>
        <p:txBody>
          <a:bodyPr/>
          <a:lstStyle/>
          <a:p>
            <a:r>
              <a:rPr lang="en-GB"/>
              <a:t>Engagement: ARB Insight</a:t>
            </a:r>
          </a:p>
        </p:txBody>
      </p:sp>
      <p:sp>
        <p:nvSpPr>
          <p:cNvPr id="8" name="Text Placeholder 7">
            <a:extLst>
              <a:ext uri="{FF2B5EF4-FFF2-40B4-BE49-F238E27FC236}">
                <a16:creationId xmlns:a16="http://schemas.microsoft.com/office/drawing/2014/main" id="{D84FBE24-5BE2-430B-D2D4-8E356F132C33}"/>
              </a:ext>
            </a:extLst>
          </p:cNvPr>
          <p:cNvSpPr>
            <a:spLocks noGrp="1"/>
          </p:cNvSpPr>
          <p:nvPr>
            <p:ph type="body" sz="half" idx="2"/>
          </p:nvPr>
        </p:nvSpPr>
        <p:spPr>
          <a:xfrm>
            <a:off x="839788" y="2057399"/>
            <a:ext cx="4475162" cy="4664075"/>
          </a:xfrm>
        </p:spPr>
        <p:txBody>
          <a:bodyPr vert="horz" lIns="91440" tIns="45720" rIns="91440" bIns="45720" rtlCol="0" anchor="t">
            <a:normAutofit lnSpcReduction="10000"/>
          </a:bodyPr>
          <a:lstStyle/>
          <a:p>
            <a:endParaRPr lang="en-GB" sz="1600">
              <a:highlight>
                <a:srgbClr val="FFFF00"/>
              </a:highlight>
            </a:endParaRPr>
          </a:p>
          <a:p>
            <a:pPr marL="285750" indent="-285750">
              <a:buFont typeface="Arial" panose="020B0604020202020204" pitchFamily="34" charset="0"/>
              <a:buChar char="•"/>
            </a:pPr>
            <a:r>
              <a:rPr lang="en-GB" sz="1500"/>
              <a:t>In light of our brand identity and strategic communications aims, we evaluate the success of ARB Insight by whether registrants are opening (reading) the email and whether they click on links to access more information. These measures are a proxy for evaluating whether stakeholders understand our role and their responsibilities.</a:t>
            </a:r>
            <a:endParaRPr lang="en-GB" sz="1500">
              <a:cs typeface="Calibri"/>
            </a:endParaRPr>
          </a:p>
          <a:p>
            <a:pPr marL="285750" indent="-285750">
              <a:buFont typeface="Arial" panose="020B0604020202020204" pitchFamily="34" charset="0"/>
              <a:buChar char="•"/>
            </a:pPr>
            <a:r>
              <a:rPr lang="en-GB" sz="1500"/>
              <a:t>ARB Insight is sent out after each Board meeting. The two most popular link in July was the webpage for the new Code, followed by advice for avoiding disciplinary pitfalls, and the latest investigations.</a:t>
            </a:r>
          </a:p>
          <a:p>
            <a:pPr marL="285750" indent="-285750">
              <a:buFont typeface="Arial" panose="020B0604020202020204" pitchFamily="34" charset="0"/>
              <a:buChar char="•"/>
            </a:pPr>
            <a:r>
              <a:rPr lang="en-GB" sz="1500"/>
              <a:t>Clicks were slightly higher compared to the earlier issues, but the overall open rate was lower, perhaps due to the summer period. </a:t>
            </a:r>
          </a:p>
          <a:p>
            <a:pPr marL="285750" indent="-285750">
              <a:buFont typeface="Arial" panose="020B0604020202020204" pitchFamily="34" charset="0"/>
              <a:buChar char="•"/>
            </a:pPr>
            <a:r>
              <a:rPr lang="en-GB" sz="1500"/>
              <a:t>The new format launched in 2024 reduced the number of articles in the email, to gain more value from the increased open rates. As a result, there are fewer stories to ‘click’ open, and more to read in the body of the email.</a:t>
            </a:r>
          </a:p>
        </p:txBody>
      </p:sp>
      <p:sp>
        <p:nvSpPr>
          <p:cNvPr id="4" name="Footer Placeholder 3">
            <a:extLst>
              <a:ext uri="{FF2B5EF4-FFF2-40B4-BE49-F238E27FC236}">
                <a16:creationId xmlns:a16="http://schemas.microsoft.com/office/drawing/2014/main" id="{901B9DC5-E8D1-2951-221D-AF8141AFCA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graphicFrame>
        <p:nvGraphicFramePr>
          <p:cNvPr id="3" name="Chart 2">
            <a:extLst>
              <a:ext uri="{FF2B5EF4-FFF2-40B4-BE49-F238E27FC236}">
                <a16:creationId xmlns:a16="http://schemas.microsoft.com/office/drawing/2014/main" id="{DE4CCF62-BEC2-1EF1-C5B7-25CB75C4F00D}"/>
              </a:ext>
            </a:extLst>
          </p:cNvPr>
          <p:cNvGraphicFramePr/>
          <p:nvPr>
            <p:extLst>
              <p:ext uri="{D42A27DB-BD31-4B8C-83A1-F6EECF244321}">
                <p14:modId xmlns:p14="http://schemas.microsoft.com/office/powerpoint/2010/main" val="1326608517"/>
              </p:ext>
            </p:extLst>
          </p:nvPr>
        </p:nvGraphicFramePr>
        <p:xfrm>
          <a:off x="5578867" y="267128"/>
          <a:ext cx="6164495" cy="57432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5437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3781-63FF-33E4-1676-6B5C3163966B}"/>
              </a:ext>
            </a:extLst>
          </p:cNvPr>
          <p:cNvSpPr>
            <a:spLocks noGrp="1"/>
          </p:cNvSpPr>
          <p:nvPr>
            <p:ph type="title"/>
          </p:nvPr>
        </p:nvSpPr>
        <p:spPr/>
        <p:txBody>
          <a:bodyPr/>
          <a:lstStyle/>
          <a:p>
            <a:r>
              <a:rPr lang="en-GB"/>
              <a:t>Media and social media</a:t>
            </a:r>
          </a:p>
        </p:txBody>
      </p:sp>
      <p:sp>
        <p:nvSpPr>
          <p:cNvPr id="4" name="Footer Placeholder 3">
            <a:extLst>
              <a:ext uri="{FF2B5EF4-FFF2-40B4-BE49-F238E27FC236}">
                <a16:creationId xmlns:a16="http://schemas.microsoft.com/office/drawing/2014/main" id="{901B9DC5-E8D1-2951-221D-AF8141AFCA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graphicFrame>
        <p:nvGraphicFramePr>
          <p:cNvPr id="5" name="Chart 4">
            <a:extLst>
              <a:ext uri="{FF2B5EF4-FFF2-40B4-BE49-F238E27FC236}">
                <a16:creationId xmlns:a16="http://schemas.microsoft.com/office/drawing/2014/main" id="{80BA4199-C9FB-7518-EEC9-BFC5841CEAAC}"/>
              </a:ext>
            </a:extLst>
          </p:cNvPr>
          <p:cNvGraphicFramePr/>
          <p:nvPr/>
        </p:nvGraphicFramePr>
        <p:xfrm>
          <a:off x="6528171" y="136526"/>
          <a:ext cx="5338495" cy="2974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409DED8-46A2-5FAF-A202-AD7C4F9C48E7}"/>
              </a:ext>
            </a:extLst>
          </p:cNvPr>
          <p:cNvGraphicFramePr/>
          <p:nvPr/>
        </p:nvGraphicFramePr>
        <p:xfrm>
          <a:off x="6292314" y="3298172"/>
          <a:ext cx="5810207" cy="305817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 Placeholder 7">
            <a:extLst>
              <a:ext uri="{FF2B5EF4-FFF2-40B4-BE49-F238E27FC236}">
                <a16:creationId xmlns:a16="http://schemas.microsoft.com/office/drawing/2014/main" id="{1DEE36C7-CE14-0401-CAEA-B8457EC878CA}"/>
              </a:ext>
            </a:extLst>
          </p:cNvPr>
          <p:cNvSpPr txBox="1">
            <a:spLocks/>
          </p:cNvSpPr>
          <p:nvPr/>
        </p:nvSpPr>
        <p:spPr>
          <a:xfrm>
            <a:off x="839788" y="2057399"/>
            <a:ext cx="4584828" cy="4800601"/>
          </a:xfrm>
          <a:prstGeom prst="rect">
            <a:avLst/>
          </a:prstGeom>
          <a:noFill/>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a:p>
            <a:pPr marL="285750" marR="0" lvl="0" indent="-28575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In light of our brand identity and strategic communications aims, we evaluate our media coverage by the number of stories that include our key messages (as a proxy for stakeholders reading about and understanding our role) and their sentiment (as a proxy for understanding stakeholder perceptions of whether we are expert and purposeful). We evaluate social media by the number of people choosing to stay informed about our work. </a:t>
            </a:r>
          </a:p>
          <a:p>
            <a:pPr marL="285750" marR="0" lvl="0" indent="-28575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We track the number </a:t>
            </a: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of stories and their sentiment (average for earlier years, real for in-year quarter)</a:t>
            </a: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 The sentiment is tracked manually; a monitoring service alerts us to mentions, but we read each story mentioning ARB and record the sentiment in it.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Social media shows total number of followers and number of impressions across all channels together. Followers carry over year on year, but ‘impressions’ are tracked on an annual basis and will cumulate as we post over the year. These are tracked on the </a:t>
            </a:r>
            <a:r>
              <a:rPr kumimoji="0" lang="en-GB" sz="1600" b="0" i="1" u="none" strike="noStrike" kern="1200" cap="none" spc="0" normalizeH="0" baseline="0" noProof="0">
                <a:ln>
                  <a:noFill/>
                </a:ln>
                <a:solidFill>
                  <a:srgbClr val="000000"/>
                </a:solidFill>
                <a:effectLst/>
                <a:uLnTx/>
                <a:uFillTx/>
                <a:latin typeface="Calibri" panose="020F0502020204030204"/>
                <a:ea typeface="+mn-ea"/>
                <a:cs typeface="+mn-cs"/>
              </a:rPr>
              <a:t>left</a:t>
            </a: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 axis. We also track ‘engagements’ (reactions, shares, clicks and views). Engagements are tracked against the </a:t>
            </a:r>
            <a:r>
              <a:rPr kumimoji="0" lang="en-GB" sz="1600" b="0" i="1" u="none" strike="noStrike" kern="1200" cap="none" spc="0" normalizeH="0" baseline="0" noProof="0">
                <a:ln>
                  <a:noFill/>
                </a:ln>
                <a:solidFill>
                  <a:srgbClr val="000000"/>
                </a:solidFill>
                <a:effectLst/>
                <a:uLnTx/>
                <a:uFillTx/>
                <a:latin typeface="Calibri" panose="020F0502020204030204"/>
                <a:ea typeface="+mn-ea"/>
                <a:cs typeface="+mn-cs"/>
              </a:rPr>
              <a:t>right</a:t>
            </a: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 vertical axis.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Q3 was quieter due to fewer </a:t>
            </a:r>
            <a:r>
              <a:rPr lang="en-GB">
                <a:solidFill>
                  <a:srgbClr val="000000"/>
                </a:solidFill>
                <a:latin typeface="Calibri" panose="020F0502020204030204"/>
              </a:rPr>
              <a:t>new announcements over the summer period. Our followers continue to rise. We have stopped actively posting on X (formerly Twitter).</a:t>
            </a:r>
            <a:endPar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327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8B792-F3B8-5C9C-83E7-16D383A42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BCCE8-D5FE-CB5D-3276-CFCA27172DDC}"/>
              </a:ext>
            </a:extLst>
          </p:cNvPr>
          <p:cNvSpPr>
            <a:spLocks noGrp="1"/>
          </p:cNvSpPr>
          <p:nvPr>
            <p:ph type="title"/>
          </p:nvPr>
        </p:nvSpPr>
        <p:spPr/>
        <p:txBody>
          <a:bodyPr/>
          <a:lstStyle/>
          <a:p>
            <a:r>
              <a:rPr lang="en-GB"/>
              <a:t>Website</a:t>
            </a:r>
          </a:p>
        </p:txBody>
      </p:sp>
      <p:sp>
        <p:nvSpPr>
          <p:cNvPr id="4" name="Footer Placeholder 3">
            <a:extLst>
              <a:ext uri="{FF2B5EF4-FFF2-40B4-BE49-F238E27FC236}">
                <a16:creationId xmlns:a16="http://schemas.microsoft.com/office/drawing/2014/main" id="{6676470A-CBCC-8075-13CD-3D7DD7B693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graphicFrame>
        <p:nvGraphicFramePr>
          <p:cNvPr id="5" name="Chart 4">
            <a:extLst>
              <a:ext uri="{FF2B5EF4-FFF2-40B4-BE49-F238E27FC236}">
                <a16:creationId xmlns:a16="http://schemas.microsoft.com/office/drawing/2014/main" id="{3180D09B-FE71-6B63-C95E-6310ECB7DE05}"/>
              </a:ext>
            </a:extLst>
          </p:cNvPr>
          <p:cNvGraphicFramePr/>
          <p:nvPr>
            <p:extLst>
              <p:ext uri="{D42A27DB-BD31-4B8C-83A1-F6EECF244321}">
                <p14:modId xmlns:p14="http://schemas.microsoft.com/office/powerpoint/2010/main" val="2104500208"/>
              </p:ext>
            </p:extLst>
          </p:nvPr>
        </p:nvGraphicFramePr>
        <p:xfrm>
          <a:off x="5784466" y="126365"/>
          <a:ext cx="5984134" cy="21390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1C34662F-E4EC-38BE-64DB-1559A8D2F268}"/>
              </a:ext>
            </a:extLst>
          </p:cNvPr>
          <p:cNvGraphicFramePr/>
          <p:nvPr>
            <p:extLst>
              <p:ext uri="{D42A27DB-BD31-4B8C-83A1-F6EECF244321}">
                <p14:modId xmlns:p14="http://schemas.microsoft.com/office/powerpoint/2010/main" val="2768936953"/>
              </p:ext>
            </p:extLst>
          </p:nvPr>
        </p:nvGraphicFramePr>
        <p:xfrm>
          <a:off x="5784466" y="2265420"/>
          <a:ext cx="5984134" cy="2139055"/>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A768D336-3217-609D-0E7F-6CA3F6EC47EA}"/>
              </a:ext>
            </a:extLst>
          </p:cNvPr>
          <p:cNvSpPr/>
          <p:nvPr/>
        </p:nvSpPr>
        <p:spPr>
          <a:xfrm>
            <a:off x="10302240" y="6177280"/>
            <a:ext cx="1541147" cy="4330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Chart 17">
            <a:extLst>
              <a:ext uri="{FF2B5EF4-FFF2-40B4-BE49-F238E27FC236}">
                <a16:creationId xmlns:a16="http://schemas.microsoft.com/office/drawing/2014/main" id="{3EF0CD25-DB6E-71FE-7186-E6B1070923BA}"/>
              </a:ext>
            </a:extLst>
          </p:cNvPr>
          <p:cNvGraphicFramePr/>
          <p:nvPr>
            <p:extLst>
              <p:ext uri="{D42A27DB-BD31-4B8C-83A1-F6EECF244321}">
                <p14:modId xmlns:p14="http://schemas.microsoft.com/office/powerpoint/2010/main" val="895658641"/>
              </p:ext>
            </p:extLst>
          </p:nvPr>
        </p:nvGraphicFramePr>
        <p:xfrm>
          <a:off x="5859253" y="4412600"/>
          <a:ext cx="5984134" cy="2139055"/>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7">
            <a:extLst>
              <a:ext uri="{FF2B5EF4-FFF2-40B4-BE49-F238E27FC236}">
                <a16:creationId xmlns:a16="http://schemas.microsoft.com/office/drawing/2014/main" id="{C7BBA49E-4073-BCC2-C6ED-BBF9B760251D}"/>
              </a:ext>
            </a:extLst>
          </p:cNvPr>
          <p:cNvSpPr txBox="1">
            <a:spLocks/>
          </p:cNvSpPr>
          <p:nvPr/>
        </p:nvSpPr>
        <p:spPr>
          <a:xfrm>
            <a:off x="839788" y="2057399"/>
            <a:ext cx="4475162" cy="480060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a:p>
            <a:pPr marL="285750" marR="0" lvl="0" indent="-28575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In light of our brand identity and strategic communications aims, we evaluate the success of our website by whether stakeholders are visiting our sites to access information, which will give them an understanding of our role and their responsibilities. </a:t>
            </a:r>
          </a:p>
          <a:p>
            <a:pPr marL="285750" marR="0" lvl="0" indent="-28575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For the public information pages, we also want to know how long people spent on the pages (as a proxy for the information they consumed and therefore their understanding) and the number of people clicking on to the Register (as a proxy for understanding whether people go on to search for architects).</a:t>
            </a:r>
          </a:p>
          <a:p>
            <a:pPr marL="285750" marR="0" lvl="0" indent="-28575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The home page excepted, the three most visited webpages for this quarter were the </a:t>
            </a:r>
            <a:r>
              <a:rPr kumimoji="0" lang="en-GB" sz="1400" b="0" i="0" u="none" strike="noStrike" kern="1200" cap="none" spc="0" normalizeH="0" baseline="0" noProof="0" err="1">
                <a:ln>
                  <a:noFill/>
                </a:ln>
                <a:solidFill>
                  <a:prstClr val="black"/>
                </a:solidFill>
                <a:effectLst/>
                <a:uLnTx/>
                <a:uFillTx/>
                <a:latin typeface="Calibri" panose="020F0502020204030204"/>
                <a:ea typeface="+mn-ea"/>
                <a:cs typeface="+mn-cs"/>
              </a:rPr>
              <a:t>MyARB</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 login page, the CPD hub page, and the prescribed exams page. However, our data for visits and engagements is compromised by a cookie issue we’ve detected following privacy policy changes. We changed our approach at the end of August and are monitoring it.</a:t>
            </a:r>
          </a:p>
        </p:txBody>
      </p:sp>
      <p:sp>
        <p:nvSpPr>
          <p:cNvPr id="11" name="Rectangle 10">
            <a:extLst>
              <a:ext uri="{FF2B5EF4-FFF2-40B4-BE49-F238E27FC236}">
                <a16:creationId xmlns:a16="http://schemas.microsoft.com/office/drawing/2014/main" id="{D245D7B0-7324-7A67-E612-CC02E48B4D4E}"/>
              </a:ext>
            </a:extLst>
          </p:cNvPr>
          <p:cNvSpPr/>
          <p:nvPr/>
        </p:nvSpPr>
        <p:spPr>
          <a:xfrm>
            <a:off x="8682351" y="510352"/>
            <a:ext cx="2283231" cy="376888"/>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0000"/>
                </a:solidFill>
                <a:effectLst/>
                <a:uLnTx/>
                <a:uFillTx/>
                <a:latin typeface="Calibri" panose="020F0502020204030204"/>
                <a:ea typeface="+mn-ea"/>
                <a:cs typeface="+mn-cs"/>
              </a:rPr>
              <a:t>Changed approach to data</a:t>
            </a:r>
          </a:p>
        </p:txBody>
      </p:sp>
      <p:cxnSp>
        <p:nvCxnSpPr>
          <p:cNvPr id="12" name="Straight Connector 11">
            <a:extLst>
              <a:ext uri="{FF2B5EF4-FFF2-40B4-BE49-F238E27FC236}">
                <a16:creationId xmlns:a16="http://schemas.microsoft.com/office/drawing/2014/main" id="{77A75371-DDC8-6E86-4D74-FD5DE92702F0}"/>
              </a:ext>
            </a:extLst>
          </p:cNvPr>
          <p:cNvCxnSpPr>
            <a:cxnSpLocks/>
          </p:cNvCxnSpPr>
          <p:nvPr/>
        </p:nvCxnSpPr>
        <p:spPr>
          <a:xfrm>
            <a:off x="8914694" y="815646"/>
            <a:ext cx="0" cy="72096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CBB1302-5CCA-3489-B12F-D97CD3BC2B45}"/>
              </a:ext>
            </a:extLst>
          </p:cNvPr>
          <p:cNvSpPr/>
          <p:nvPr/>
        </p:nvSpPr>
        <p:spPr>
          <a:xfrm>
            <a:off x="8153400" y="4809302"/>
            <a:ext cx="2283231" cy="376888"/>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F0000"/>
                </a:solidFill>
                <a:effectLst/>
                <a:uLnTx/>
                <a:uFillTx/>
                <a:latin typeface="Calibri" panose="020F0502020204030204"/>
                <a:ea typeface="+mn-ea"/>
                <a:cs typeface="+mn-cs"/>
              </a:rPr>
              <a:t>Changed approach to data</a:t>
            </a:r>
          </a:p>
        </p:txBody>
      </p:sp>
      <p:cxnSp>
        <p:nvCxnSpPr>
          <p:cNvPr id="15" name="Straight Connector 14">
            <a:extLst>
              <a:ext uri="{FF2B5EF4-FFF2-40B4-BE49-F238E27FC236}">
                <a16:creationId xmlns:a16="http://schemas.microsoft.com/office/drawing/2014/main" id="{AF785445-F0C7-1937-072F-2C6C2A593CC0}"/>
              </a:ext>
            </a:extLst>
          </p:cNvPr>
          <p:cNvCxnSpPr>
            <a:cxnSpLocks/>
          </p:cNvCxnSpPr>
          <p:nvPr/>
        </p:nvCxnSpPr>
        <p:spPr>
          <a:xfrm>
            <a:off x="8385743" y="5114596"/>
            <a:ext cx="0" cy="72096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593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6510" rIns="0" bIns="0" rtlCol="0">
            <a:spAutoFit/>
          </a:bodyPr>
          <a:lstStyle/>
          <a:p>
            <a:pPr marL="12700">
              <a:lnSpc>
                <a:spcPct val="100000"/>
              </a:lnSpc>
              <a:spcBef>
                <a:spcPts val="130"/>
              </a:spcBef>
            </a:pPr>
            <a:r>
              <a:rPr sz="4400">
                <a:solidFill>
                  <a:srgbClr val="F1F1F1"/>
                </a:solidFill>
              </a:rPr>
              <a:t>c.</a:t>
            </a:r>
            <a:r>
              <a:rPr sz="4400" spc="-20">
                <a:solidFill>
                  <a:srgbClr val="F1F1F1"/>
                </a:solidFill>
              </a:rPr>
              <a:t> </a:t>
            </a:r>
            <a:r>
              <a:rPr sz="4400" spc="-10">
                <a:solidFill>
                  <a:srgbClr val="F1F1F1"/>
                </a:solidFill>
              </a:rPr>
              <a:t>Internal</a:t>
            </a:r>
            <a:endParaRPr sz="4400"/>
          </a:p>
        </p:txBody>
      </p:sp>
      <p:sp>
        <p:nvSpPr>
          <p:cNvPr id="3" name="object 3"/>
          <p:cNvSpPr/>
          <p:nvPr/>
        </p:nvSpPr>
        <p:spPr>
          <a:xfrm>
            <a:off x="0" y="3581400"/>
            <a:ext cx="12192000" cy="1685925"/>
          </a:xfrm>
          <a:custGeom>
            <a:avLst/>
            <a:gdLst/>
            <a:ahLst/>
            <a:cxnLst/>
            <a:rect l="l" t="t" r="r" b="b"/>
            <a:pathLst>
              <a:path w="12192000" h="1685925">
                <a:moveTo>
                  <a:pt x="12192000" y="0"/>
                </a:moveTo>
                <a:lnTo>
                  <a:pt x="0" y="0"/>
                </a:lnTo>
                <a:lnTo>
                  <a:pt x="0" y="1685925"/>
                </a:lnTo>
                <a:lnTo>
                  <a:pt x="12192000" y="1685925"/>
                </a:lnTo>
                <a:lnTo>
                  <a:pt x="12192000" y="0"/>
                </a:lnTo>
                <a:close/>
              </a:path>
            </a:pathLst>
          </a:custGeom>
          <a:solidFill>
            <a:srgbClr val="849BA8"/>
          </a:solidFill>
        </p:spPr>
        <p:txBody>
          <a:bodyPr wrap="square" lIns="0" tIns="0" rIns="0" bIns="0" rtlCol="0"/>
          <a:lstStyle/>
          <a:p>
            <a:endParaRPr/>
          </a:p>
        </p:txBody>
      </p:sp>
      <p:sp>
        <p:nvSpPr>
          <p:cNvPr id="4" name="object 4"/>
          <p:cNvSpPr txBox="1"/>
          <p:nvPr/>
        </p:nvSpPr>
        <p:spPr>
          <a:xfrm>
            <a:off x="239395" y="3560127"/>
            <a:ext cx="2251710" cy="391795"/>
          </a:xfrm>
          <a:prstGeom prst="rect">
            <a:avLst/>
          </a:prstGeom>
        </p:spPr>
        <p:txBody>
          <a:bodyPr vert="horz" wrap="square" lIns="0" tIns="12700" rIns="0" bIns="0" rtlCol="0">
            <a:spAutoFit/>
          </a:bodyPr>
          <a:lstStyle/>
          <a:p>
            <a:pPr marL="12700">
              <a:lnSpc>
                <a:spcPct val="100000"/>
              </a:lnSpc>
              <a:spcBef>
                <a:spcPts val="100"/>
              </a:spcBef>
            </a:pPr>
            <a:r>
              <a:rPr sz="2400">
                <a:solidFill>
                  <a:srgbClr val="FFFFFF"/>
                </a:solidFill>
                <a:latin typeface="Calibri"/>
                <a:cs typeface="Calibri"/>
              </a:rPr>
              <a:t>Human</a:t>
            </a:r>
            <a:r>
              <a:rPr sz="2400" spc="-35">
                <a:solidFill>
                  <a:srgbClr val="FFFFFF"/>
                </a:solidFill>
                <a:latin typeface="Calibri"/>
                <a:cs typeface="Calibri"/>
              </a:rPr>
              <a:t> </a:t>
            </a:r>
            <a:r>
              <a:rPr sz="2400" spc="-10">
                <a:solidFill>
                  <a:srgbClr val="FFFFFF"/>
                </a:solidFill>
                <a:latin typeface="Calibri"/>
                <a:cs typeface="Calibri"/>
              </a:rPr>
              <a:t>Resources</a:t>
            </a:r>
            <a:endParaRPr sz="2400">
              <a:latin typeface="Calibri"/>
              <a:cs typeface="Calibri"/>
            </a:endParaRPr>
          </a:p>
        </p:txBody>
      </p:sp>
      <p:sp>
        <p:nvSpPr>
          <p:cNvPr id="5" name="object 5"/>
          <p:cNvSpPr txBox="1"/>
          <p:nvPr/>
        </p:nvSpPr>
        <p:spPr>
          <a:xfrm>
            <a:off x="5592064" y="6434454"/>
            <a:ext cx="1018540"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888888"/>
                </a:solidFill>
                <a:latin typeface="Calibri"/>
                <a:cs typeface="Calibri"/>
                <a:hlinkClick r:id="rId2"/>
              </a:rPr>
              <a:t>www.arb.org.uk</a:t>
            </a:r>
            <a:endParaRPr sz="120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DE933B-7024-4EBE-CE4D-457A3FB6AEA0}"/>
              </a:ext>
            </a:extLst>
          </p:cNvPr>
          <p:cNvSpPr>
            <a:spLocks noGrp="1"/>
          </p:cNvSpPr>
          <p:nvPr>
            <p:ph type="title"/>
          </p:nvPr>
        </p:nvSpPr>
        <p:spPr>
          <a:xfrm>
            <a:off x="839789" y="0"/>
            <a:ext cx="3789362" cy="2057400"/>
          </a:xfrm>
        </p:spPr>
        <p:txBody>
          <a:bodyPr/>
          <a:lstStyle/>
          <a:p>
            <a:r>
              <a:rPr lang="en-GB"/>
              <a:t>Headcount by Gender and</a:t>
            </a:r>
            <a:br>
              <a:rPr lang="en-GB"/>
            </a:br>
            <a:r>
              <a:rPr lang="en-GB"/>
              <a:t>Ethnicity</a:t>
            </a:r>
          </a:p>
        </p:txBody>
      </p:sp>
      <p:sp>
        <p:nvSpPr>
          <p:cNvPr id="6" name="Text Placeholder 5">
            <a:extLst>
              <a:ext uri="{FF2B5EF4-FFF2-40B4-BE49-F238E27FC236}">
                <a16:creationId xmlns:a16="http://schemas.microsoft.com/office/drawing/2014/main" id="{4239C747-F4A9-A649-94EE-6DDD139C0EED}"/>
              </a:ext>
            </a:extLst>
          </p:cNvPr>
          <p:cNvSpPr>
            <a:spLocks noGrp="1"/>
          </p:cNvSpPr>
          <p:nvPr>
            <p:ph type="body" sz="half" idx="2"/>
          </p:nvPr>
        </p:nvSpPr>
        <p:spPr>
          <a:xfrm>
            <a:off x="839788" y="2057400"/>
            <a:ext cx="3932237" cy="4125913"/>
          </a:xfrm>
        </p:spPr>
        <p:txBody>
          <a:bodyPr vert="horz" lIns="91440" tIns="45720" rIns="91440" bIns="45720" rtlCol="0" anchor="t">
            <a:normAutofit/>
          </a:bodyPr>
          <a:lstStyle/>
          <a:p>
            <a:pPr marL="285750" indent="-285750">
              <a:buFont typeface="Calibri" panose="020B0604020202020204" pitchFamily="34" charset="0"/>
              <a:buChar char="-"/>
            </a:pPr>
            <a:endParaRPr lang="en-GB">
              <a:ea typeface="Calibri" panose="020F0502020204030204"/>
              <a:cs typeface="Calibri" panose="020F0502020204030204"/>
            </a:endParaRPr>
          </a:p>
          <a:p>
            <a:pPr marL="285750" indent="-285750">
              <a:buFont typeface="Calibri" panose="020B0604020202020204" pitchFamily="34" charset="0"/>
              <a:buChar char="-"/>
            </a:pPr>
            <a:endParaRPr lang="en-GB">
              <a:ea typeface="Calibri" panose="020F0502020204030204"/>
              <a:cs typeface="Calibri" panose="020F0502020204030204"/>
            </a:endParaRPr>
          </a:p>
        </p:txBody>
      </p:sp>
      <p:sp>
        <p:nvSpPr>
          <p:cNvPr id="13" name="TextBox 12">
            <a:extLst>
              <a:ext uri="{FF2B5EF4-FFF2-40B4-BE49-F238E27FC236}">
                <a16:creationId xmlns:a16="http://schemas.microsoft.com/office/drawing/2014/main" id="{0132F706-1306-49B8-EB03-99AB95F01F9E}"/>
              </a:ext>
            </a:extLst>
          </p:cNvPr>
          <p:cNvSpPr txBox="1"/>
          <p:nvPr/>
        </p:nvSpPr>
        <p:spPr>
          <a:xfrm>
            <a:off x="677831" y="2219741"/>
            <a:ext cx="3903898" cy="375487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a:ln>
                  <a:noFill/>
                </a:ln>
                <a:solidFill>
                  <a:sysClr val="windowText" lastClr="000000"/>
                </a:solidFill>
                <a:effectLst/>
                <a:uLnTx/>
                <a:uFillTx/>
                <a:latin typeface="+mn-lt"/>
              </a:rPr>
              <a:t>The budgeted headcount for 2025 is 66, with current headcount in Q3 at 62.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solidFill>
                <a:sysClr val="windowText" lastClr="000000"/>
              </a:solidFill>
              <a:effectLst/>
              <a:uLnTx/>
              <a:uFillTx/>
              <a:latin typeface="+mn-lt"/>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a:ln>
                  <a:noFill/>
                </a:ln>
                <a:solidFill>
                  <a:sysClr val="windowText" lastClr="000000"/>
                </a:solidFill>
                <a:effectLst/>
                <a:uLnTx/>
                <a:uFillTx/>
                <a:latin typeface="+mn-lt"/>
              </a:rPr>
              <a:t>In moving to the Sage People system and using the legal identity reporting category the number of “undisclosed” is high.  Categorisation relies on staff to update their identity through the self-service portal.  We will be working with staff to populate this over the coming period.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solidFill>
                <a:sysClr val="windowText" lastClr="000000"/>
              </a:solidFill>
              <a:effectLst/>
              <a:uLnTx/>
              <a:uFillTx/>
              <a:latin typeface="+mn-lt"/>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a:ln>
                  <a:noFill/>
                </a:ln>
                <a:solidFill>
                  <a:sysClr val="windowText" lastClr="000000"/>
                </a:solidFill>
                <a:effectLst/>
                <a:uLnTx/>
                <a:uFillTx/>
                <a:latin typeface="+mn-lt"/>
              </a:rPr>
              <a:t>On the ethnicity data collection, those that have selected the “prefer not to say” option and “not reported” (blue) have come down slightly, but again we will need to work with staff to improve data recording and collection to provide a full staff profile. </a:t>
            </a:r>
          </a:p>
        </p:txBody>
      </p:sp>
      <p:pic>
        <p:nvPicPr>
          <p:cNvPr id="9" name="Picture 8">
            <a:extLst>
              <a:ext uri="{FF2B5EF4-FFF2-40B4-BE49-F238E27FC236}">
                <a16:creationId xmlns:a16="http://schemas.microsoft.com/office/drawing/2014/main" id="{92433897-772D-A782-CAF0-3F058545818D}"/>
              </a:ext>
            </a:extLst>
          </p:cNvPr>
          <p:cNvPicPr>
            <a:picLocks noChangeAspect="1"/>
          </p:cNvPicPr>
          <p:nvPr/>
        </p:nvPicPr>
        <p:blipFill>
          <a:blip r:embed="rId2"/>
          <a:stretch>
            <a:fillRect/>
          </a:stretch>
        </p:blipFill>
        <p:spPr>
          <a:xfrm>
            <a:off x="5291986" y="3136787"/>
            <a:ext cx="6222183" cy="2925355"/>
          </a:xfrm>
          <a:prstGeom prst="rect">
            <a:avLst/>
          </a:prstGeom>
        </p:spPr>
      </p:pic>
      <p:pic>
        <p:nvPicPr>
          <p:cNvPr id="10" name="Picture 9">
            <a:extLst>
              <a:ext uri="{FF2B5EF4-FFF2-40B4-BE49-F238E27FC236}">
                <a16:creationId xmlns:a16="http://schemas.microsoft.com/office/drawing/2014/main" id="{1913639B-0125-A673-12F5-D074DA563F52}"/>
              </a:ext>
            </a:extLst>
          </p:cNvPr>
          <p:cNvPicPr>
            <a:picLocks noChangeAspect="1"/>
          </p:cNvPicPr>
          <p:nvPr/>
        </p:nvPicPr>
        <p:blipFill>
          <a:blip r:embed="rId3"/>
          <a:stretch>
            <a:fillRect/>
          </a:stretch>
        </p:blipFill>
        <p:spPr>
          <a:xfrm>
            <a:off x="5291986" y="396727"/>
            <a:ext cx="6149660" cy="1540625"/>
          </a:xfrm>
          <a:prstGeom prst="rect">
            <a:avLst/>
          </a:prstGeom>
        </p:spPr>
      </p:pic>
    </p:spTree>
    <p:extLst>
      <p:ext uri="{BB962C8B-B14F-4D97-AF65-F5344CB8AC3E}">
        <p14:creationId xmlns:p14="http://schemas.microsoft.com/office/powerpoint/2010/main" val="2497558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517" y="2816161"/>
            <a:ext cx="4967605" cy="701040"/>
          </a:xfrm>
          <a:prstGeom prst="rect">
            <a:avLst/>
          </a:prstGeom>
        </p:spPr>
        <p:txBody>
          <a:bodyPr vert="horz" wrap="square" lIns="0" tIns="16510" rIns="0" bIns="0" rtlCol="0">
            <a:spAutoFit/>
          </a:bodyPr>
          <a:lstStyle/>
          <a:p>
            <a:pPr marL="12700">
              <a:lnSpc>
                <a:spcPct val="100000"/>
              </a:lnSpc>
              <a:spcBef>
                <a:spcPts val="130"/>
              </a:spcBef>
            </a:pPr>
            <a:r>
              <a:rPr sz="4400">
                <a:solidFill>
                  <a:srgbClr val="F1F1F1"/>
                </a:solidFill>
              </a:rPr>
              <a:t>1.</a:t>
            </a:r>
            <a:r>
              <a:rPr sz="4400" spc="-95">
                <a:solidFill>
                  <a:srgbClr val="F1F1F1"/>
                </a:solidFill>
              </a:rPr>
              <a:t> </a:t>
            </a:r>
            <a:r>
              <a:rPr sz="4400">
                <a:solidFill>
                  <a:srgbClr val="F1F1F1"/>
                </a:solidFill>
              </a:rPr>
              <a:t>Balanced</a:t>
            </a:r>
            <a:r>
              <a:rPr sz="4400" spc="-50">
                <a:solidFill>
                  <a:srgbClr val="F1F1F1"/>
                </a:solidFill>
              </a:rPr>
              <a:t> </a:t>
            </a:r>
            <a:r>
              <a:rPr sz="4400" spc="-10">
                <a:solidFill>
                  <a:srgbClr val="F1F1F1"/>
                </a:solidFill>
              </a:rPr>
              <a:t>scorecard</a:t>
            </a:r>
            <a:endParaRPr sz="4400"/>
          </a:p>
        </p:txBody>
      </p:sp>
      <p:sp>
        <p:nvSpPr>
          <p:cNvPr id="3" name="object 3"/>
          <p:cNvSpPr/>
          <p:nvPr/>
        </p:nvSpPr>
        <p:spPr>
          <a:xfrm>
            <a:off x="0" y="3581400"/>
            <a:ext cx="12192000" cy="1685925"/>
          </a:xfrm>
          <a:custGeom>
            <a:avLst/>
            <a:gdLst/>
            <a:ahLst/>
            <a:cxnLst/>
            <a:rect l="l" t="t" r="r" b="b"/>
            <a:pathLst>
              <a:path w="12192000" h="1685925">
                <a:moveTo>
                  <a:pt x="12192000" y="0"/>
                </a:moveTo>
                <a:lnTo>
                  <a:pt x="0" y="0"/>
                </a:lnTo>
                <a:lnTo>
                  <a:pt x="0" y="1685925"/>
                </a:lnTo>
                <a:lnTo>
                  <a:pt x="12192000" y="1685925"/>
                </a:lnTo>
                <a:lnTo>
                  <a:pt x="12192000" y="0"/>
                </a:lnTo>
                <a:close/>
              </a:path>
            </a:pathLst>
          </a:custGeom>
          <a:solidFill>
            <a:srgbClr val="849BA8"/>
          </a:solidFill>
        </p:spPr>
        <p:txBody>
          <a:bodyPr wrap="square" lIns="0" tIns="0" rIns="0" bIns="0" rtlCol="0"/>
          <a:lstStyle/>
          <a:p>
            <a:endParaRPr/>
          </a:p>
        </p:txBody>
      </p:sp>
      <p:sp>
        <p:nvSpPr>
          <p:cNvPr id="4" name="object 4"/>
          <p:cNvSpPr txBox="1"/>
          <p:nvPr/>
        </p:nvSpPr>
        <p:spPr>
          <a:xfrm>
            <a:off x="5592064" y="6472554"/>
            <a:ext cx="1018540" cy="177800"/>
          </a:xfrm>
          <a:prstGeom prst="rect">
            <a:avLst/>
          </a:prstGeom>
        </p:spPr>
        <p:txBody>
          <a:bodyPr vert="horz" wrap="square" lIns="0" tIns="0" rIns="0" bIns="0" rtlCol="0">
            <a:spAutoFit/>
          </a:bodyPr>
          <a:lstStyle/>
          <a:p>
            <a:pPr marL="12700">
              <a:lnSpc>
                <a:spcPts val="1240"/>
              </a:lnSpc>
            </a:pPr>
            <a:r>
              <a:rPr sz="1200" spc="-10">
                <a:solidFill>
                  <a:srgbClr val="888888"/>
                </a:solidFill>
                <a:latin typeface="Calibri"/>
                <a:cs typeface="Calibri"/>
                <a:hlinkClick r:id="rId2"/>
              </a:rPr>
              <a:t>www.arb.org.uk</a:t>
            </a:r>
            <a:endParaRPr sz="120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560C-2045-8FCB-6D4A-C8BB6B355A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D8FFD7-4DA7-059B-9572-982C9EAE05CD}"/>
              </a:ext>
            </a:extLst>
          </p:cNvPr>
          <p:cNvSpPr>
            <a:spLocks noGrp="1"/>
          </p:cNvSpPr>
          <p:nvPr>
            <p:ph type="title"/>
          </p:nvPr>
        </p:nvSpPr>
        <p:spPr/>
        <p:txBody>
          <a:bodyPr/>
          <a:lstStyle/>
          <a:p>
            <a:r>
              <a:rPr lang="en-GB"/>
              <a:t>Age Profile for current Staff</a:t>
            </a:r>
          </a:p>
        </p:txBody>
      </p:sp>
      <p:sp>
        <p:nvSpPr>
          <p:cNvPr id="6" name="Text Placeholder 5">
            <a:extLst>
              <a:ext uri="{FF2B5EF4-FFF2-40B4-BE49-F238E27FC236}">
                <a16:creationId xmlns:a16="http://schemas.microsoft.com/office/drawing/2014/main" id="{84E3931C-48CC-6E47-BE33-7A0998A952C5}"/>
              </a:ext>
            </a:extLst>
          </p:cNvPr>
          <p:cNvSpPr>
            <a:spLocks noGrp="1"/>
          </p:cNvSpPr>
          <p:nvPr>
            <p:ph type="body" sz="half" idx="2"/>
          </p:nvPr>
        </p:nvSpPr>
        <p:spPr>
          <a:xfrm>
            <a:off x="839788" y="2057400"/>
            <a:ext cx="3932237" cy="4125913"/>
          </a:xfrm>
        </p:spPr>
        <p:txBody>
          <a:bodyPr vert="horz" lIns="91440" tIns="45720" rIns="91440" bIns="45720" rtlCol="0" anchor="t">
            <a:normAutofit/>
          </a:bodyPr>
          <a:lstStyle/>
          <a:p>
            <a:pPr marL="285750" indent="-285750">
              <a:buFont typeface="Calibri" panose="020B0604020202020204" pitchFamily="34" charset="0"/>
              <a:buChar char="-"/>
            </a:pPr>
            <a:endParaRPr lang="en-GB">
              <a:ea typeface="Calibri" panose="020F0502020204030204"/>
              <a:cs typeface="Calibri" panose="020F0502020204030204"/>
            </a:endParaRPr>
          </a:p>
          <a:p>
            <a:pPr marL="285750" indent="-285750">
              <a:buFont typeface="Calibri" panose="020B0604020202020204" pitchFamily="34" charset="0"/>
              <a:buChar char="-"/>
            </a:pPr>
            <a:endParaRPr lang="en-GB">
              <a:ea typeface="Calibri" panose="020F0502020204030204"/>
              <a:cs typeface="Calibri" panose="020F0502020204030204"/>
            </a:endParaRPr>
          </a:p>
        </p:txBody>
      </p:sp>
      <p:sp>
        <p:nvSpPr>
          <p:cNvPr id="2" name="TextBox 1">
            <a:extLst>
              <a:ext uri="{FF2B5EF4-FFF2-40B4-BE49-F238E27FC236}">
                <a16:creationId xmlns:a16="http://schemas.microsoft.com/office/drawing/2014/main" id="{89ECB8C4-64B8-B8A4-0FFC-AB3688E9DA60}"/>
              </a:ext>
            </a:extLst>
          </p:cNvPr>
          <p:cNvSpPr txBox="1"/>
          <p:nvPr/>
        </p:nvSpPr>
        <p:spPr>
          <a:xfrm>
            <a:off x="760866" y="2330101"/>
            <a:ext cx="5880196" cy="3139321"/>
          </a:xfrm>
          <a:prstGeom prst="rect">
            <a:avLst/>
          </a:prstGeom>
          <a:noFill/>
        </p:spPr>
        <p:txBody>
          <a:bodyPr wrap="square" lIns="91440" tIns="45720" rIns="91440" bIns="45720" rtlCol="0" anchor="t">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ysClr val="windowText" lastClr="000000"/>
                </a:solidFill>
                <a:effectLst/>
                <a:uLnTx/>
                <a:uFillTx/>
                <a:latin typeface="+mn-lt"/>
              </a:rPr>
              <a:t>The age profile across our headcount of 62 remains static since we last reported and there is an even spread across the age ranges.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a:ln>
                <a:noFill/>
              </a:ln>
              <a:solidFill>
                <a:sysClr val="windowText" lastClr="000000"/>
              </a:solidFill>
              <a:effectLst/>
              <a:uLnTx/>
              <a:uFillTx/>
              <a:latin typeface="+mn-lt"/>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ysClr val="windowText" lastClr="000000"/>
                </a:solidFill>
                <a:effectLst/>
                <a:uLnTx/>
                <a:uFillTx/>
                <a:latin typeface="+mn-lt"/>
              </a:rPr>
              <a:t>This shows that we have a positive recruitment and retention approach across all age ranges.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a:ln>
                <a:noFill/>
              </a:ln>
              <a:solidFill>
                <a:sysClr val="windowText" lastClr="000000"/>
              </a:solidFill>
              <a:effectLst/>
              <a:uLnTx/>
              <a:uFillTx/>
              <a:latin typeface="+mn-lt"/>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ysClr val="windowText" lastClr="000000"/>
                </a:solidFill>
                <a:effectLst/>
                <a:uLnTx/>
                <a:uFillTx/>
                <a:latin typeface="+mn-lt"/>
              </a:rPr>
              <a:t>We will look to provide further analysis on the impact of age profile on for example length of service etc in due course.</a:t>
            </a:r>
          </a:p>
          <a:p>
            <a:pPr marL="285750" marR="0" lvl="0" indent="-285750" defTabSz="914400" eaLnBrk="1" fontAlgn="auto" latinLnBrk="0" hangingPunct="1">
              <a:lnSpc>
                <a:spcPct val="100000"/>
              </a:lnSpc>
              <a:spcBef>
                <a:spcPts val="0"/>
              </a:spcBef>
              <a:spcAft>
                <a:spcPts val="0"/>
              </a:spcAft>
              <a:buClrTx/>
              <a:buSzTx/>
              <a:buFontTx/>
              <a:buChar char="-"/>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4" name="Picture 3">
            <a:extLst>
              <a:ext uri="{FF2B5EF4-FFF2-40B4-BE49-F238E27FC236}">
                <a16:creationId xmlns:a16="http://schemas.microsoft.com/office/drawing/2014/main" id="{292363C7-9A02-3A33-4D7B-44FA6EF9F83B}"/>
              </a:ext>
            </a:extLst>
          </p:cNvPr>
          <p:cNvPicPr>
            <a:picLocks noChangeAspect="1"/>
          </p:cNvPicPr>
          <p:nvPr/>
        </p:nvPicPr>
        <p:blipFill>
          <a:blip r:embed="rId2"/>
          <a:stretch>
            <a:fillRect/>
          </a:stretch>
        </p:blipFill>
        <p:spPr>
          <a:xfrm>
            <a:off x="6641062" y="1044544"/>
            <a:ext cx="5095875" cy="3848100"/>
          </a:xfrm>
          <a:prstGeom prst="rect">
            <a:avLst/>
          </a:prstGeom>
        </p:spPr>
      </p:pic>
    </p:spTree>
    <p:extLst>
      <p:ext uri="{BB962C8B-B14F-4D97-AF65-F5344CB8AC3E}">
        <p14:creationId xmlns:p14="http://schemas.microsoft.com/office/powerpoint/2010/main" val="2744777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FB479-215C-BE91-8085-EBF440E63F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2D12964-6F2F-2C7E-5622-225AB5784057}"/>
              </a:ext>
            </a:extLst>
          </p:cNvPr>
          <p:cNvSpPr>
            <a:spLocks noGrp="1"/>
          </p:cNvSpPr>
          <p:nvPr>
            <p:ph type="title"/>
          </p:nvPr>
        </p:nvSpPr>
        <p:spPr/>
        <p:txBody>
          <a:bodyPr/>
          <a:lstStyle/>
          <a:p>
            <a:r>
              <a:rPr lang="en-GB"/>
              <a:t>Headcount and</a:t>
            </a:r>
            <a:br>
              <a:rPr lang="en-GB"/>
            </a:br>
            <a:r>
              <a:rPr lang="en-GB"/>
              <a:t>resourcing costs</a:t>
            </a:r>
          </a:p>
        </p:txBody>
      </p:sp>
      <p:sp>
        <p:nvSpPr>
          <p:cNvPr id="6" name="Text Placeholder 5">
            <a:extLst>
              <a:ext uri="{FF2B5EF4-FFF2-40B4-BE49-F238E27FC236}">
                <a16:creationId xmlns:a16="http://schemas.microsoft.com/office/drawing/2014/main" id="{E4193861-F597-E8F7-1040-AB9B9EF76547}"/>
              </a:ext>
            </a:extLst>
          </p:cNvPr>
          <p:cNvSpPr>
            <a:spLocks noGrp="1"/>
          </p:cNvSpPr>
          <p:nvPr>
            <p:ph type="body" sz="half" idx="2"/>
          </p:nvPr>
        </p:nvSpPr>
        <p:spPr>
          <a:xfrm>
            <a:off x="839788" y="2057400"/>
            <a:ext cx="3932237" cy="4125913"/>
          </a:xfrm>
        </p:spPr>
        <p:txBody>
          <a:bodyPr vert="horz" lIns="91440" tIns="45720" rIns="91440" bIns="45720" rtlCol="0" anchor="t">
            <a:normAutofit/>
          </a:bodyPr>
          <a:lstStyle/>
          <a:p>
            <a:pPr marL="285750" indent="-285750">
              <a:buFont typeface="Calibri" panose="020B0604020202020204" pitchFamily="34" charset="0"/>
              <a:buChar char="-"/>
            </a:pPr>
            <a:endParaRPr lang="en-GB">
              <a:ea typeface="Calibri" panose="020F0502020204030204"/>
              <a:cs typeface="Calibri" panose="020F0502020204030204"/>
            </a:endParaRPr>
          </a:p>
          <a:p>
            <a:pPr marL="285750" indent="-285750">
              <a:buFont typeface="Calibri" panose="020B0604020202020204" pitchFamily="34" charset="0"/>
              <a:buChar char="-"/>
            </a:pPr>
            <a:endParaRPr lang="en-GB">
              <a:ea typeface="Calibri" panose="020F0502020204030204"/>
              <a:cs typeface="Calibri" panose="020F0502020204030204"/>
            </a:endParaRPr>
          </a:p>
        </p:txBody>
      </p:sp>
      <p:sp>
        <p:nvSpPr>
          <p:cNvPr id="2" name="TextBox 1">
            <a:extLst>
              <a:ext uri="{FF2B5EF4-FFF2-40B4-BE49-F238E27FC236}">
                <a16:creationId xmlns:a16="http://schemas.microsoft.com/office/drawing/2014/main" id="{BC327B9F-5F26-404A-01B6-7DD4AFE857F0}"/>
              </a:ext>
            </a:extLst>
          </p:cNvPr>
          <p:cNvSpPr txBox="1"/>
          <p:nvPr/>
        </p:nvSpPr>
        <p:spPr>
          <a:xfrm>
            <a:off x="839788" y="2209046"/>
            <a:ext cx="4293527" cy="2031325"/>
          </a:xfrm>
          <a:prstGeom prst="rect">
            <a:avLst/>
          </a:prstGeom>
          <a:noFill/>
        </p:spPr>
        <p:txBody>
          <a:bodyPr wrap="square" lIns="91440" tIns="45720" rIns="91440" bIns="45720" rtlCol="0" anchor="t">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ysClr val="windowText" lastClr="000000"/>
                </a:solidFill>
                <a:effectLst/>
                <a:uLnTx/>
                <a:uFillTx/>
                <a:latin typeface="+mn-lt"/>
              </a:rPr>
              <a:t>Headcount remains within budget, and we are in the latter stages of the Head of Finance recruitment process.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mn-lt"/>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ysClr val="windowText" lastClr="000000"/>
                </a:solidFill>
                <a:effectLst/>
                <a:uLnTx/>
                <a:uFillTx/>
                <a:latin typeface="+mn-lt"/>
              </a:rPr>
              <a:t>The accruals over Q3 are £1,142,272 and are tracking in line with the year forecast of £4,447,000. </a:t>
            </a:r>
            <a:endParaRPr kumimoji="0" lang="en-GB" sz="1800" b="0" i="0" u="none" strike="noStrike" kern="0" cap="none" spc="0" normalizeH="0" baseline="0" noProof="0">
              <a:ln>
                <a:noFill/>
              </a:ln>
              <a:solidFill>
                <a:prstClr val="black"/>
              </a:solidFill>
              <a:effectLst/>
              <a:uLnTx/>
              <a:uFillTx/>
              <a:latin typeface="+mn-lt"/>
            </a:endParaRPr>
          </a:p>
        </p:txBody>
      </p:sp>
      <p:graphicFrame>
        <p:nvGraphicFramePr>
          <p:cNvPr id="4" name="Chart 3">
            <a:extLst>
              <a:ext uri="{FF2B5EF4-FFF2-40B4-BE49-F238E27FC236}">
                <a16:creationId xmlns:a16="http://schemas.microsoft.com/office/drawing/2014/main" id="{00000000-0008-0000-0D00-000005280100}"/>
              </a:ext>
            </a:extLst>
          </p:cNvPr>
          <p:cNvGraphicFramePr>
            <a:graphicFrameLocks/>
          </p:cNvGraphicFramePr>
          <p:nvPr/>
        </p:nvGraphicFramePr>
        <p:xfrm>
          <a:off x="6268856" y="2942376"/>
          <a:ext cx="4919897" cy="29514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00000000-0008-0000-0B00-000009BC0000}"/>
              </a:ext>
            </a:extLst>
          </p:cNvPr>
          <p:cNvGraphicFramePr>
            <a:graphicFrameLocks/>
          </p:cNvGraphicFramePr>
          <p:nvPr/>
        </p:nvGraphicFramePr>
        <p:xfrm>
          <a:off x="6368444" y="385684"/>
          <a:ext cx="4572000" cy="2736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2243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25A8-190A-2370-03F8-90D309DBD3C8}"/>
              </a:ext>
            </a:extLst>
          </p:cNvPr>
          <p:cNvSpPr>
            <a:spLocks noGrp="1"/>
          </p:cNvSpPr>
          <p:nvPr>
            <p:ph type="title"/>
          </p:nvPr>
        </p:nvSpPr>
        <p:spPr/>
        <p:txBody>
          <a:bodyPr/>
          <a:lstStyle/>
          <a:p>
            <a:r>
              <a:rPr lang="en-GB"/>
              <a:t>Staff turnover</a:t>
            </a:r>
          </a:p>
        </p:txBody>
      </p:sp>
      <p:sp>
        <p:nvSpPr>
          <p:cNvPr id="5" name="Text Placeholder 4">
            <a:extLst>
              <a:ext uri="{FF2B5EF4-FFF2-40B4-BE49-F238E27FC236}">
                <a16:creationId xmlns:a16="http://schemas.microsoft.com/office/drawing/2014/main" id="{D8A33670-D6EF-770C-8C40-65687047D18A}"/>
              </a:ext>
            </a:extLst>
          </p:cNvPr>
          <p:cNvSpPr>
            <a:spLocks noGrp="1"/>
          </p:cNvSpPr>
          <p:nvPr>
            <p:ph type="body" sz="half" idx="2"/>
          </p:nvPr>
        </p:nvSpPr>
        <p:spPr/>
        <p:txBody>
          <a:bodyPr vert="horz" lIns="91440" tIns="45720" rIns="91440" bIns="45720" rtlCol="0" anchor="t">
            <a:normAutofit/>
          </a:bodyPr>
          <a:lstStyle/>
          <a:p>
            <a:pPr marL="285750" indent="-285750">
              <a:buFont typeface="Calibri" panose="020B0604020202020204" pitchFamily="34" charset="0"/>
              <a:buChar char="-"/>
            </a:pPr>
            <a:endParaRPr lang="en-GB">
              <a:ea typeface="Calibri"/>
              <a:cs typeface="Calibri"/>
            </a:endParaRPr>
          </a:p>
          <a:p>
            <a:pPr marL="285750" indent="-285750">
              <a:buFont typeface="Calibri" panose="020B0604020202020204" pitchFamily="34" charset="0"/>
              <a:buChar char="-"/>
            </a:pPr>
            <a:endParaRPr lang="en-GB">
              <a:ea typeface="Calibri"/>
              <a:cs typeface="Calibri"/>
            </a:endParaRPr>
          </a:p>
        </p:txBody>
      </p:sp>
      <p:sp>
        <p:nvSpPr>
          <p:cNvPr id="8" name="TextBox 7">
            <a:extLst>
              <a:ext uri="{FF2B5EF4-FFF2-40B4-BE49-F238E27FC236}">
                <a16:creationId xmlns:a16="http://schemas.microsoft.com/office/drawing/2014/main" id="{EA953D61-C7A7-50C4-C5BC-0670ACB0779B}"/>
              </a:ext>
            </a:extLst>
          </p:cNvPr>
          <p:cNvSpPr txBox="1"/>
          <p:nvPr/>
        </p:nvSpPr>
        <p:spPr>
          <a:xfrm>
            <a:off x="839788" y="2435381"/>
            <a:ext cx="4447436" cy="2862322"/>
          </a:xfrm>
          <a:prstGeom prst="rect">
            <a:avLst/>
          </a:prstGeom>
          <a:noFill/>
        </p:spPr>
        <p:txBody>
          <a:bodyPr wrap="square" lIns="91440" tIns="45720" rIns="91440" bIns="45720" rtlCol="0" anchor="t">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ysClr val="windowText" lastClr="000000"/>
                </a:solidFill>
                <a:effectLst/>
                <a:uLnTx/>
                <a:uFillTx/>
                <a:latin typeface="+mn-lt"/>
              </a:rPr>
              <a:t>As has been previously reported, we are slightly above the public sector staff turnover statistic of 15% for 2024.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mn-lt"/>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a:ln>
                  <a:noFill/>
                </a:ln>
                <a:solidFill>
                  <a:sysClr val="windowText" lastClr="000000"/>
                </a:solidFill>
                <a:effectLst/>
                <a:uLnTx/>
                <a:uFillTx/>
                <a:latin typeface="+mn-lt"/>
              </a:rPr>
              <a:t>Turnover for the last quarter is as we might expect and is comparatively lower to previous years.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a:ln>
                <a:noFill/>
              </a:ln>
              <a:solidFill>
                <a:sysClr val="windowText" lastClr="000000"/>
              </a:solidFill>
              <a:effectLst/>
              <a:highlight>
                <a:srgbClr val="FFFF00"/>
              </a:highligh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3" name="Picture 2">
            <a:extLst>
              <a:ext uri="{FF2B5EF4-FFF2-40B4-BE49-F238E27FC236}">
                <a16:creationId xmlns:a16="http://schemas.microsoft.com/office/drawing/2014/main" id="{6E5DC241-7298-F09B-1224-403B643479C5}"/>
              </a:ext>
            </a:extLst>
          </p:cNvPr>
          <p:cNvPicPr>
            <a:picLocks noChangeAspect="1"/>
          </p:cNvPicPr>
          <p:nvPr/>
        </p:nvPicPr>
        <p:blipFill>
          <a:blip r:embed="rId2"/>
          <a:stretch>
            <a:fillRect/>
          </a:stretch>
        </p:blipFill>
        <p:spPr>
          <a:xfrm>
            <a:off x="6211537" y="112462"/>
            <a:ext cx="4919898" cy="2938527"/>
          </a:xfrm>
          <a:prstGeom prst="rect">
            <a:avLst/>
          </a:prstGeom>
        </p:spPr>
      </p:pic>
      <p:graphicFrame>
        <p:nvGraphicFramePr>
          <p:cNvPr id="6" name="Chart 5">
            <a:extLst>
              <a:ext uri="{FF2B5EF4-FFF2-40B4-BE49-F238E27FC236}">
                <a16:creationId xmlns:a16="http://schemas.microsoft.com/office/drawing/2014/main" id="{00000000-0008-0000-0500-0000280C0000}"/>
              </a:ext>
              <a:ext uri="{147F2762-F138-4A5C-976F-8EAC2B608ADB}">
                <a16:predDERef xmlns:a16="http://schemas.microsoft.com/office/drawing/2014/main" pred="{00000000-0008-0000-0500-0000270C0000}"/>
              </a:ext>
            </a:extLst>
          </p:cNvPr>
          <p:cNvGraphicFramePr>
            <a:graphicFrameLocks/>
          </p:cNvGraphicFramePr>
          <p:nvPr/>
        </p:nvGraphicFramePr>
        <p:xfrm>
          <a:off x="6211537" y="3123562"/>
          <a:ext cx="4572000" cy="33149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2880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68DA-8DB3-2B37-5DAF-6A642C3B3120}"/>
              </a:ext>
            </a:extLst>
          </p:cNvPr>
          <p:cNvSpPr>
            <a:spLocks noGrp="1"/>
          </p:cNvSpPr>
          <p:nvPr>
            <p:ph type="title"/>
          </p:nvPr>
        </p:nvSpPr>
        <p:spPr/>
        <p:txBody>
          <a:bodyPr/>
          <a:lstStyle/>
          <a:p>
            <a:r>
              <a:rPr lang="en-GB"/>
              <a:t>Absence levels</a:t>
            </a:r>
          </a:p>
        </p:txBody>
      </p:sp>
      <p:sp>
        <p:nvSpPr>
          <p:cNvPr id="5" name="Footer Placeholder 4">
            <a:extLst>
              <a:ext uri="{FF2B5EF4-FFF2-40B4-BE49-F238E27FC236}">
                <a16:creationId xmlns:a16="http://schemas.microsoft.com/office/drawing/2014/main" id="{F81AFC70-37C2-FD9C-CCC6-6AB4F8269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sp>
        <p:nvSpPr>
          <p:cNvPr id="7" name="Text Placeholder 6">
            <a:extLst>
              <a:ext uri="{FF2B5EF4-FFF2-40B4-BE49-F238E27FC236}">
                <a16:creationId xmlns:a16="http://schemas.microsoft.com/office/drawing/2014/main" id="{71C2E0CC-7E86-0C4E-3639-89E87ED8700F}"/>
              </a:ext>
            </a:extLst>
          </p:cNvPr>
          <p:cNvSpPr>
            <a:spLocks noGrp="1"/>
          </p:cNvSpPr>
          <p:nvPr>
            <p:ph type="body" sz="half" idx="2"/>
          </p:nvPr>
        </p:nvSpPr>
        <p:spPr>
          <a:xfrm>
            <a:off x="839788" y="2057400"/>
            <a:ext cx="3941762" cy="3811588"/>
          </a:xfrm>
        </p:spPr>
        <p:txBody>
          <a:bodyPr vert="horz" lIns="91440" tIns="45720" rIns="91440" bIns="45720" rtlCol="0" anchor="t">
            <a:normAutofit/>
          </a:bodyPr>
          <a:lstStyle/>
          <a:p>
            <a:pPr marL="285750" indent="-285750">
              <a:buFont typeface="Calibri" panose="020B0604020202020204" pitchFamily="34" charset="0"/>
              <a:buChar char="-"/>
            </a:pPr>
            <a:endParaRPr lang="en-GB">
              <a:ea typeface="Calibri" panose="020F0502020204030204"/>
              <a:cs typeface="Calibri" panose="020F0502020204030204"/>
            </a:endParaRPr>
          </a:p>
          <a:p>
            <a:pPr marL="285750" indent="-285750">
              <a:buFont typeface="Calibri" panose="020B0604020202020204" pitchFamily="34" charset="0"/>
              <a:buChar char="-"/>
            </a:pPr>
            <a:endParaRPr lang="en-GB">
              <a:ea typeface="Calibri" panose="020F0502020204030204"/>
              <a:cs typeface="Calibri" panose="020F0502020204030204"/>
            </a:endParaRPr>
          </a:p>
        </p:txBody>
      </p:sp>
      <p:sp>
        <p:nvSpPr>
          <p:cNvPr id="8" name="TextBox 7">
            <a:extLst>
              <a:ext uri="{FF2B5EF4-FFF2-40B4-BE49-F238E27FC236}">
                <a16:creationId xmlns:a16="http://schemas.microsoft.com/office/drawing/2014/main" id="{3F166326-DAC8-C94D-10D4-14C76225453D}"/>
              </a:ext>
            </a:extLst>
          </p:cNvPr>
          <p:cNvSpPr txBox="1"/>
          <p:nvPr/>
        </p:nvSpPr>
        <p:spPr>
          <a:xfrm>
            <a:off x="950615" y="2344847"/>
            <a:ext cx="4658334" cy="3046988"/>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sysClr val="windowText" lastClr="000000"/>
                </a:solidFill>
                <a:effectLst/>
                <a:uLnTx/>
                <a:uFillTx/>
              </a:rPr>
              <a:t>The sickness absence level for Q3 is lower compared to Q2, this is due to a long-term sickness employee returning to work.</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sysClr val="windowText" lastClr="000000"/>
                </a:solidFill>
                <a:effectLst/>
                <a:uLnTx/>
                <a:uFillTx/>
              </a:rPr>
              <a:t>The “other” absence level remains the same and is linked to statutory leave (maternity) of our employees.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a:ln>
                  <a:noFill/>
                </a:ln>
                <a:solidFill>
                  <a:sysClr val="windowText" lastClr="000000"/>
                </a:solidFill>
                <a:effectLst/>
                <a:uLnTx/>
                <a:uFillTx/>
              </a:rPr>
              <a:t>The data shows positive management of absence where managers through the return-to-work process are working to get employees back to work as soon as is feasible.</a:t>
            </a:r>
          </a:p>
        </p:txBody>
      </p:sp>
      <p:pic>
        <p:nvPicPr>
          <p:cNvPr id="6" name="Picture 5">
            <a:extLst>
              <a:ext uri="{FF2B5EF4-FFF2-40B4-BE49-F238E27FC236}">
                <a16:creationId xmlns:a16="http://schemas.microsoft.com/office/drawing/2014/main" id="{2C47CA1C-6D03-0110-8C06-AD869DD57D91}"/>
              </a:ext>
            </a:extLst>
          </p:cNvPr>
          <p:cNvPicPr>
            <a:picLocks noChangeAspect="1"/>
          </p:cNvPicPr>
          <p:nvPr/>
        </p:nvPicPr>
        <p:blipFill>
          <a:blip r:embed="rId2"/>
          <a:stretch>
            <a:fillRect/>
          </a:stretch>
        </p:blipFill>
        <p:spPr>
          <a:xfrm>
            <a:off x="6474531" y="3358836"/>
            <a:ext cx="5160284" cy="2743200"/>
          </a:xfrm>
          <a:prstGeom prst="rect">
            <a:avLst/>
          </a:prstGeom>
        </p:spPr>
      </p:pic>
      <p:pic>
        <p:nvPicPr>
          <p:cNvPr id="9" name="Picture 8">
            <a:extLst>
              <a:ext uri="{FF2B5EF4-FFF2-40B4-BE49-F238E27FC236}">
                <a16:creationId xmlns:a16="http://schemas.microsoft.com/office/drawing/2014/main" id="{A09BC885-B465-670C-79FF-D8FB2EC586AB}"/>
              </a:ext>
            </a:extLst>
          </p:cNvPr>
          <p:cNvPicPr>
            <a:picLocks noChangeAspect="1"/>
          </p:cNvPicPr>
          <p:nvPr/>
        </p:nvPicPr>
        <p:blipFill>
          <a:blip r:embed="rId3"/>
          <a:stretch>
            <a:fillRect/>
          </a:stretch>
        </p:blipFill>
        <p:spPr>
          <a:xfrm>
            <a:off x="6474531" y="152898"/>
            <a:ext cx="5114987" cy="2944623"/>
          </a:xfrm>
          <a:prstGeom prst="rect">
            <a:avLst/>
          </a:prstGeom>
        </p:spPr>
      </p:pic>
    </p:spTree>
    <p:extLst>
      <p:ext uri="{BB962C8B-B14F-4D97-AF65-F5344CB8AC3E}">
        <p14:creationId xmlns:p14="http://schemas.microsoft.com/office/powerpoint/2010/main" val="711444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6510" rIns="0" bIns="0" rtlCol="0">
            <a:spAutoFit/>
          </a:bodyPr>
          <a:lstStyle/>
          <a:p>
            <a:pPr marL="12700">
              <a:lnSpc>
                <a:spcPct val="100000"/>
              </a:lnSpc>
              <a:spcBef>
                <a:spcPts val="130"/>
              </a:spcBef>
            </a:pPr>
            <a:r>
              <a:rPr sz="4400">
                <a:solidFill>
                  <a:srgbClr val="F1F1F1"/>
                </a:solidFill>
              </a:rPr>
              <a:t>d.</a:t>
            </a:r>
            <a:r>
              <a:rPr sz="4400" spc="-20">
                <a:solidFill>
                  <a:srgbClr val="F1F1F1"/>
                </a:solidFill>
              </a:rPr>
              <a:t> </a:t>
            </a:r>
            <a:r>
              <a:rPr sz="4400" spc="-10">
                <a:solidFill>
                  <a:srgbClr val="F1F1F1"/>
                </a:solidFill>
              </a:rPr>
              <a:t>Finance</a:t>
            </a:r>
            <a:endParaRPr sz="4400"/>
          </a:p>
        </p:txBody>
      </p:sp>
      <p:sp>
        <p:nvSpPr>
          <p:cNvPr id="3" name="object 3"/>
          <p:cNvSpPr/>
          <p:nvPr/>
        </p:nvSpPr>
        <p:spPr>
          <a:xfrm>
            <a:off x="0" y="3581400"/>
            <a:ext cx="12192000" cy="1685925"/>
          </a:xfrm>
          <a:custGeom>
            <a:avLst/>
            <a:gdLst/>
            <a:ahLst/>
            <a:cxnLst/>
            <a:rect l="l" t="t" r="r" b="b"/>
            <a:pathLst>
              <a:path w="12192000" h="1685925">
                <a:moveTo>
                  <a:pt x="12192000" y="0"/>
                </a:moveTo>
                <a:lnTo>
                  <a:pt x="0" y="0"/>
                </a:lnTo>
                <a:lnTo>
                  <a:pt x="0" y="1685925"/>
                </a:lnTo>
                <a:lnTo>
                  <a:pt x="12192000" y="1685925"/>
                </a:lnTo>
                <a:lnTo>
                  <a:pt x="12192000" y="0"/>
                </a:lnTo>
                <a:close/>
              </a:path>
            </a:pathLst>
          </a:custGeom>
          <a:solidFill>
            <a:srgbClr val="849BA8"/>
          </a:solidFill>
        </p:spPr>
        <p:txBody>
          <a:bodyPr wrap="square" lIns="0" tIns="0" rIns="0" bIns="0" rtlCol="0"/>
          <a:lstStyle/>
          <a:p>
            <a:endParaRPr/>
          </a:p>
        </p:txBody>
      </p:sp>
      <p:sp>
        <p:nvSpPr>
          <p:cNvPr id="4" name="object 4"/>
          <p:cNvSpPr txBox="1"/>
          <p:nvPr/>
        </p:nvSpPr>
        <p:spPr>
          <a:xfrm>
            <a:off x="239395" y="3560127"/>
            <a:ext cx="4351655" cy="391795"/>
          </a:xfrm>
          <a:prstGeom prst="rect">
            <a:avLst/>
          </a:prstGeom>
        </p:spPr>
        <p:txBody>
          <a:bodyPr vert="horz" wrap="square" lIns="0" tIns="12700" rIns="0" bIns="0" rtlCol="0">
            <a:spAutoFit/>
          </a:bodyPr>
          <a:lstStyle/>
          <a:p>
            <a:pPr marL="12700">
              <a:lnSpc>
                <a:spcPct val="100000"/>
              </a:lnSpc>
              <a:spcBef>
                <a:spcPts val="100"/>
              </a:spcBef>
            </a:pPr>
            <a:r>
              <a:rPr sz="2400">
                <a:solidFill>
                  <a:srgbClr val="FFFFFF"/>
                </a:solidFill>
                <a:latin typeface="Calibri"/>
                <a:cs typeface="Calibri"/>
              </a:rPr>
              <a:t>Financial</a:t>
            </a:r>
            <a:r>
              <a:rPr sz="2400" spc="-20">
                <a:solidFill>
                  <a:srgbClr val="FFFFFF"/>
                </a:solidFill>
                <a:latin typeface="Calibri"/>
                <a:cs typeface="Calibri"/>
              </a:rPr>
              <a:t> </a:t>
            </a:r>
            <a:r>
              <a:rPr sz="2400" spc="-10">
                <a:solidFill>
                  <a:srgbClr val="FFFFFF"/>
                </a:solidFill>
                <a:latin typeface="Calibri"/>
                <a:cs typeface="Calibri"/>
              </a:rPr>
              <a:t>performance</a:t>
            </a:r>
            <a:r>
              <a:rPr sz="2400" spc="-60">
                <a:solidFill>
                  <a:srgbClr val="FFFFFF"/>
                </a:solidFill>
                <a:latin typeface="Calibri"/>
                <a:cs typeface="Calibri"/>
              </a:rPr>
              <a:t> </a:t>
            </a:r>
            <a:r>
              <a:rPr sz="2400">
                <a:solidFill>
                  <a:srgbClr val="FFFFFF"/>
                </a:solidFill>
                <a:latin typeface="Calibri"/>
                <a:cs typeface="Calibri"/>
              </a:rPr>
              <a:t>and</a:t>
            </a:r>
            <a:r>
              <a:rPr sz="2400" spc="-55">
                <a:solidFill>
                  <a:srgbClr val="FFFFFF"/>
                </a:solidFill>
                <a:latin typeface="Calibri"/>
                <a:cs typeface="Calibri"/>
              </a:rPr>
              <a:t> </a:t>
            </a:r>
            <a:r>
              <a:rPr sz="2400" spc="-10">
                <a:solidFill>
                  <a:srgbClr val="FFFFFF"/>
                </a:solidFill>
                <a:latin typeface="Calibri"/>
                <a:cs typeface="Calibri"/>
              </a:rPr>
              <a:t>outlook</a:t>
            </a:r>
            <a:endParaRPr sz="2400">
              <a:latin typeface="Calibri"/>
              <a:cs typeface="Calibri"/>
            </a:endParaRPr>
          </a:p>
        </p:txBody>
      </p:sp>
      <p:sp>
        <p:nvSpPr>
          <p:cNvPr id="5" name="object 5"/>
          <p:cNvSpPr txBox="1"/>
          <p:nvPr/>
        </p:nvSpPr>
        <p:spPr>
          <a:xfrm>
            <a:off x="5592064" y="6472554"/>
            <a:ext cx="1018540" cy="177800"/>
          </a:xfrm>
          <a:prstGeom prst="rect">
            <a:avLst/>
          </a:prstGeom>
        </p:spPr>
        <p:txBody>
          <a:bodyPr vert="horz" wrap="square" lIns="0" tIns="0" rIns="0" bIns="0" rtlCol="0">
            <a:spAutoFit/>
          </a:bodyPr>
          <a:lstStyle/>
          <a:p>
            <a:pPr marL="12700">
              <a:lnSpc>
                <a:spcPts val="1240"/>
              </a:lnSpc>
            </a:pPr>
            <a:r>
              <a:rPr sz="1200" spc="-10">
                <a:solidFill>
                  <a:srgbClr val="888888"/>
                </a:solidFill>
                <a:latin typeface="Calibri"/>
                <a:cs typeface="Calibri"/>
                <a:hlinkClick r:id="rId2"/>
              </a:rPr>
              <a:t>www.arb.org.uk</a:t>
            </a:r>
            <a:endParaRPr sz="120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8D30-13E4-36F9-461A-D551B19CF0D5}"/>
              </a:ext>
            </a:extLst>
          </p:cNvPr>
          <p:cNvSpPr>
            <a:spLocks noGrp="1"/>
          </p:cNvSpPr>
          <p:nvPr>
            <p:ph type="title"/>
          </p:nvPr>
        </p:nvSpPr>
        <p:spPr/>
        <p:txBody>
          <a:bodyPr/>
          <a:lstStyle/>
          <a:p>
            <a:r>
              <a:rPr lang="en-GB"/>
              <a:t>Invoice payments</a:t>
            </a:r>
          </a:p>
        </p:txBody>
      </p:sp>
      <p:sp>
        <p:nvSpPr>
          <p:cNvPr id="5" name="Footer Placeholder 4">
            <a:extLst>
              <a:ext uri="{FF2B5EF4-FFF2-40B4-BE49-F238E27FC236}">
                <a16:creationId xmlns:a16="http://schemas.microsoft.com/office/drawing/2014/main" id="{70362A24-1A72-AF01-D615-8CCB19B298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www.arb.org.uk</a:t>
            </a:r>
          </a:p>
        </p:txBody>
      </p:sp>
      <p:sp>
        <p:nvSpPr>
          <p:cNvPr id="6" name="Text Placeholder 5">
            <a:extLst>
              <a:ext uri="{FF2B5EF4-FFF2-40B4-BE49-F238E27FC236}">
                <a16:creationId xmlns:a16="http://schemas.microsoft.com/office/drawing/2014/main" id="{9AB63D45-18F2-035D-8F32-494C13285DD4}"/>
              </a:ext>
            </a:extLst>
          </p:cNvPr>
          <p:cNvSpPr>
            <a:spLocks noGrp="1"/>
          </p:cNvSpPr>
          <p:nvPr>
            <p:ph type="body" sz="half" idx="2"/>
          </p:nvPr>
        </p:nvSpPr>
        <p:spPr>
          <a:xfrm>
            <a:off x="4958892" y="853674"/>
            <a:ext cx="7233108" cy="1410101"/>
          </a:xfrm>
        </p:spPr>
        <p:txBody>
          <a:bodyPr vert="horz" lIns="91440" tIns="45720" rIns="91440" bIns="45720" rtlCol="0" anchor="t">
            <a:normAutofit/>
          </a:bodyPr>
          <a:lstStyle/>
          <a:p>
            <a:pPr marL="285750" indent="-285750">
              <a:lnSpc>
                <a:spcPct val="100000"/>
              </a:lnSpc>
              <a:spcBef>
                <a:spcPts val="0"/>
              </a:spcBef>
              <a:buFont typeface="Arial,Sans-Serif"/>
              <a:buChar char="•"/>
            </a:pPr>
            <a:r>
              <a:rPr lang="en-GB" sz="1400">
                <a:ea typeface="Calibri"/>
                <a:cs typeface="Calibri"/>
              </a:rPr>
              <a:t>KPI performance in Q3 2025 was at 99% against an average of 98% in Q2, 93% in Q1 2025 and 92% in 2024. </a:t>
            </a:r>
            <a:endParaRPr lang="en-US" sz="1400">
              <a:ea typeface="Calibri"/>
              <a:cs typeface="Calibri"/>
            </a:endParaRPr>
          </a:p>
          <a:p>
            <a:pPr marL="285750" indent="-285750">
              <a:lnSpc>
                <a:spcPct val="100000"/>
              </a:lnSpc>
              <a:spcBef>
                <a:spcPts val="0"/>
              </a:spcBef>
              <a:buFont typeface="Arial,Sans-Serif"/>
              <a:buChar char="•"/>
            </a:pPr>
            <a:r>
              <a:rPr lang="en-GB" sz="1400">
                <a:ea typeface="Calibri"/>
                <a:cs typeface="Calibri"/>
              </a:rPr>
              <a:t>During Q3, new reporting capabilities were rolled out across all departments, providing detailed purchase order reporting for improved forecasting and budget tracking. </a:t>
            </a:r>
          </a:p>
        </p:txBody>
      </p:sp>
      <p:pic>
        <p:nvPicPr>
          <p:cNvPr id="1025" name="Picture 1">
            <a:extLst>
              <a:ext uri="{FF2B5EF4-FFF2-40B4-BE49-F238E27FC236}">
                <a16:creationId xmlns:a16="http://schemas.microsoft.com/office/drawing/2014/main" id="{4560CB7C-FA22-EC5C-4648-C896F07CD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901" y="2470150"/>
            <a:ext cx="10549288"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545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D600"/>
          </a:solidFill>
        </p:spPr>
        <p:txBody>
          <a:bodyPr wrap="square" lIns="0" tIns="0" rIns="0" bIns="0" rtlCol="0"/>
          <a:lstStyle/>
          <a:p>
            <a:endParaRPr/>
          </a:p>
        </p:txBody>
      </p:sp>
      <p:pic>
        <p:nvPicPr>
          <p:cNvPr id="3" name="object 3"/>
          <p:cNvPicPr/>
          <p:nvPr/>
        </p:nvPicPr>
        <p:blipFill>
          <a:blip r:embed="rId2" cstate="print"/>
          <a:stretch>
            <a:fillRect/>
          </a:stretch>
        </p:blipFill>
        <p:spPr>
          <a:xfrm>
            <a:off x="10325100" y="6134100"/>
            <a:ext cx="1485900" cy="447675"/>
          </a:xfrm>
          <a:prstGeom prst="rect">
            <a:avLst/>
          </a:prstGeom>
        </p:spPr>
      </p:pic>
      <p:sp>
        <p:nvSpPr>
          <p:cNvPr id="4" name="object 4"/>
          <p:cNvSpPr txBox="1">
            <a:spLocks noGrp="1"/>
          </p:cNvSpPr>
          <p:nvPr>
            <p:ph type="title"/>
          </p:nvPr>
        </p:nvSpPr>
        <p:spPr>
          <a:xfrm>
            <a:off x="4839970" y="1164589"/>
            <a:ext cx="2306955" cy="575310"/>
          </a:xfrm>
          <a:prstGeom prst="rect">
            <a:avLst/>
          </a:prstGeom>
        </p:spPr>
        <p:txBody>
          <a:bodyPr vert="horz" wrap="square" lIns="0" tIns="13335" rIns="0" bIns="0" rtlCol="0">
            <a:spAutoFit/>
          </a:bodyPr>
          <a:lstStyle/>
          <a:p>
            <a:pPr marL="12700">
              <a:lnSpc>
                <a:spcPct val="100000"/>
              </a:lnSpc>
              <a:spcBef>
                <a:spcPts val="105"/>
              </a:spcBef>
            </a:pPr>
            <a:r>
              <a:t>Get</a:t>
            </a:r>
            <a:r>
              <a:rPr spc="-20"/>
              <a:t> </a:t>
            </a:r>
            <a:r>
              <a:t>in</a:t>
            </a:r>
            <a:r>
              <a:rPr spc="-35"/>
              <a:t> </a:t>
            </a:r>
            <a:r>
              <a:rPr spc="-10"/>
              <a:t>touch</a:t>
            </a:r>
          </a:p>
        </p:txBody>
      </p:sp>
      <p:sp>
        <p:nvSpPr>
          <p:cNvPr id="5" name="object 5"/>
          <p:cNvSpPr txBox="1"/>
          <p:nvPr/>
        </p:nvSpPr>
        <p:spPr>
          <a:xfrm>
            <a:off x="5592064" y="6434454"/>
            <a:ext cx="1018540"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888888"/>
                </a:solidFill>
                <a:latin typeface="Calibri"/>
                <a:cs typeface="Calibri"/>
                <a:hlinkClick r:id="rId3"/>
              </a:rPr>
              <a:t>www.arb.org.uk</a:t>
            </a:r>
            <a:endParaRPr sz="1200">
              <a:latin typeface="Calibri"/>
              <a:cs typeface="Calibri"/>
            </a:endParaRPr>
          </a:p>
        </p:txBody>
      </p:sp>
      <p:grpSp>
        <p:nvGrpSpPr>
          <p:cNvPr id="6" name="object 6"/>
          <p:cNvGrpSpPr/>
          <p:nvPr/>
        </p:nvGrpSpPr>
        <p:grpSpPr>
          <a:xfrm>
            <a:off x="4345181" y="2474164"/>
            <a:ext cx="463550" cy="509905"/>
            <a:chOff x="4345181" y="2474164"/>
            <a:chExt cx="463550" cy="509905"/>
          </a:xfrm>
        </p:grpSpPr>
        <p:sp>
          <p:nvSpPr>
            <p:cNvPr id="7" name="object 7"/>
            <p:cNvSpPr/>
            <p:nvPr/>
          </p:nvSpPr>
          <p:spPr>
            <a:xfrm>
              <a:off x="4345181" y="2474164"/>
              <a:ext cx="463550" cy="509905"/>
            </a:xfrm>
            <a:custGeom>
              <a:avLst/>
              <a:gdLst/>
              <a:ahLst/>
              <a:cxnLst/>
              <a:rect l="l" t="t" r="r" b="b"/>
              <a:pathLst>
                <a:path w="463550" h="509905">
                  <a:moveTo>
                    <a:pt x="382319" y="57924"/>
                  </a:moveTo>
                  <a:lnTo>
                    <a:pt x="81099" y="57923"/>
                  </a:lnTo>
                  <a:lnTo>
                    <a:pt x="81099" y="108897"/>
                  </a:lnTo>
                  <a:lnTo>
                    <a:pt x="0" y="185936"/>
                  </a:lnTo>
                  <a:lnTo>
                    <a:pt x="0" y="509732"/>
                  </a:lnTo>
                  <a:lnTo>
                    <a:pt x="463417" y="509732"/>
                  </a:lnTo>
                  <a:lnTo>
                    <a:pt x="463417" y="474978"/>
                  </a:lnTo>
                  <a:lnTo>
                    <a:pt x="53294" y="474978"/>
                  </a:lnTo>
                  <a:lnTo>
                    <a:pt x="68628" y="460497"/>
                  </a:lnTo>
                  <a:lnTo>
                    <a:pt x="34757" y="460497"/>
                  </a:lnTo>
                  <a:lnTo>
                    <a:pt x="34757" y="240384"/>
                  </a:lnTo>
                  <a:lnTo>
                    <a:pt x="115855" y="240384"/>
                  </a:lnTo>
                  <a:lnTo>
                    <a:pt x="115855" y="92678"/>
                  </a:lnTo>
                  <a:lnTo>
                    <a:pt x="382319" y="92678"/>
                  </a:lnTo>
                  <a:lnTo>
                    <a:pt x="382319" y="57924"/>
                  </a:lnTo>
                  <a:close/>
                </a:path>
                <a:path w="463550" h="509905">
                  <a:moveTo>
                    <a:pt x="327594" y="336973"/>
                  </a:moveTo>
                  <a:lnTo>
                    <a:pt x="231999" y="336973"/>
                  </a:lnTo>
                  <a:lnTo>
                    <a:pt x="261632" y="342512"/>
                  </a:lnTo>
                  <a:lnTo>
                    <a:pt x="287898" y="359129"/>
                  </a:lnTo>
                  <a:lnTo>
                    <a:pt x="296008" y="366659"/>
                  </a:lnTo>
                  <a:lnTo>
                    <a:pt x="410124" y="474978"/>
                  </a:lnTo>
                  <a:lnTo>
                    <a:pt x="463417" y="474978"/>
                  </a:lnTo>
                  <a:lnTo>
                    <a:pt x="463417" y="461076"/>
                  </a:lnTo>
                  <a:lnTo>
                    <a:pt x="428661" y="461076"/>
                  </a:lnTo>
                  <a:lnTo>
                    <a:pt x="312807" y="351020"/>
                  </a:lnTo>
                  <a:lnTo>
                    <a:pt x="327594" y="336973"/>
                  </a:lnTo>
                  <a:close/>
                </a:path>
                <a:path w="463550" h="509905">
                  <a:moveTo>
                    <a:pt x="463417" y="240964"/>
                  </a:moveTo>
                  <a:lnTo>
                    <a:pt x="428661" y="240964"/>
                  </a:lnTo>
                  <a:lnTo>
                    <a:pt x="428661" y="461076"/>
                  </a:lnTo>
                  <a:lnTo>
                    <a:pt x="463417" y="461076"/>
                  </a:lnTo>
                  <a:lnTo>
                    <a:pt x="463417" y="240964"/>
                  </a:lnTo>
                  <a:close/>
                </a:path>
                <a:path w="463550" h="509905">
                  <a:moveTo>
                    <a:pt x="115855" y="240384"/>
                  </a:moveTo>
                  <a:lnTo>
                    <a:pt x="34757" y="240384"/>
                  </a:lnTo>
                  <a:lnTo>
                    <a:pt x="150611" y="350440"/>
                  </a:lnTo>
                  <a:lnTo>
                    <a:pt x="34757" y="460497"/>
                  </a:lnTo>
                  <a:lnTo>
                    <a:pt x="68628" y="460497"/>
                  </a:lnTo>
                  <a:lnTo>
                    <a:pt x="167989" y="366659"/>
                  </a:lnTo>
                  <a:lnTo>
                    <a:pt x="176099" y="359129"/>
                  </a:lnTo>
                  <a:lnTo>
                    <a:pt x="202366" y="342512"/>
                  </a:lnTo>
                  <a:lnTo>
                    <a:pt x="231999" y="336973"/>
                  </a:lnTo>
                  <a:lnTo>
                    <a:pt x="327594" y="336973"/>
                  </a:lnTo>
                  <a:lnTo>
                    <a:pt x="329270" y="335380"/>
                  </a:lnTo>
                  <a:lnTo>
                    <a:pt x="167989" y="335380"/>
                  </a:lnTo>
                  <a:lnTo>
                    <a:pt x="115855" y="285565"/>
                  </a:lnTo>
                  <a:lnTo>
                    <a:pt x="115855" y="240384"/>
                  </a:lnTo>
                  <a:close/>
                </a:path>
                <a:path w="463550" h="509905">
                  <a:moveTo>
                    <a:pt x="231709" y="313658"/>
                  </a:moveTo>
                  <a:lnTo>
                    <a:pt x="198492" y="319089"/>
                  </a:lnTo>
                  <a:lnTo>
                    <a:pt x="167989" y="335380"/>
                  </a:lnTo>
                  <a:lnTo>
                    <a:pt x="295429" y="335380"/>
                  </a:lnTo>
                  <a:lnTo>
                    <a:pt x="264927" y="319089"/>
                  </a:lnTo>
                  <a:lnTo>
                    <a:pt x="231709" y="313658"/>
                  </a:lnTo>
                  <a:close/>
                </a:path>
                <a:path w="463550" h="509905">
                  <a:moveTo>
                    <a:pt x="382319" y="92678"/>
                  </a:moveTo>
                  <a:lnTo>
                    <a:pt x="347563" y="92678"/>
                  </a:lnTo>
                  <a:lnTo>
                    <a:pt x="347563" y="285565"/>
                  </a:lnTo>
                  <a:lnTo>
                    <a:pt x="295429" y="335380"/>
                  </a:lnTo>
                  <a:lnTo>
                    <a:pt x="329270" y="335380"/>
                  </a:lnTo>
                  <a:lnTo>
                    <a:pt x="428661" y="240964"/>
                  </a:lnTo>
                  <a:lnTo>
                    <a:pt x="463417" y="240964"/>
                  </a:lnTo>
                  <a:lnTo>
                    <a:pt x="463417" y="185936"/>
                  </a:lnTo>
                  <a:lnTo>
                    <a:pt x="382319" y="108318"/>
                  </a:lnTo>
                  <a:lnTo>
                    <a:pt x="382319" y="92678"/>
                  </a:lnTo>
                  <a:close/>
                </a:path>
                <a:path w="463550" h="509905">
                  <a:moveTo>
                    <a:pt x="231709" y="0"/>
                  </a:moveTo>
                  <a:lnTo>
                    <a:pt x="162197" y="57924"/>
                  </a:lnTo>
                  <a:lnTo>
                    <a:pt x="301221" y="57924"/>
                  </a:lnTo>
                  <a:lnTo>
                    <a:pt x="231709" y="0"/>
                  </a:lnTo>
                  <a:close/>
                </a:path>
              </a:pathLst>
            </a:custGeom>
            <a:solidFill>
              <a:srgbClr val="000000"/>
            </a:solidFill>
          </p:spPr>
          <p:txBody>
            <a:bodyPr wrap="square" lIns="0" tIns="0" rIns="0" bIns="0" rtlCol="0"/>
            <a:lstStyle/>
            <a:p>
              <a:endParaRPr/>
            </a:p>
          </p:txBody>
        </p:sp>
        <p:pic>
          <p:nvPicPr>
            <p:cNvPr id="8" name="object 8"/>
            <p:cNvPicPr/>
            <p:nvPr/>
          </p:nvPicPr>
          <p:blipFill>
            <a:blip r:embed="rId4" cstate="print"/>
            <a:stretch>
              <a:fillRect/>
            </a:stretch>
          </p:blipFill>
          <p:spPr>
            <a:xfrm>
              <a:off x="4502273" y="2600438"/>
              <a:ext cx="150501" cy="151761"/>
            </a:xfrm>
            <a:prstGeom prst="rect">
              <a:avLst/>
            </a:prstGeom>
          </p:spPr>
        </p:pic>
      </p:grpSp>
      <p:grpSp>
        <p:nvGrpSpPr>
          <p:cNvPr id="9" name="object 9"/>
          <p:cNvGrpSpPr/>
          <p:nvPr/>
        </p:nvGrpSpPr>
        <p:grpSpPr>
          <a:xfrm>
            <a:off x="4345214" y="3427430"/>
            <a:ext cx="463550" cy="394335"/>
            <a:chOff x="4345214" y="3427430"/>
            <a:chExt cx="463550" cy="394335"/>
          </a:xfrm>
        </p:grpSpPr>
        <p:sp>
          <p:nvSpPr>
            <p:cNvPr id="10" name="object 10"/>
            <p:cNvSpPr/>
            <p:nvPr/>
          </p:nvSpPr>
          <p:spPr>
            <a:xfrm>
              <a:off x="4345214" y="3427430"/>
              <a:ext cx="463550" cy="394335"/>
            </a:xfrm>
            <a:custGeom>
              <a:avLst/>
              <a:gdLst/>
              <a:ahLst/>
              <a:cxnLst/>
              <a:rect l="l" t="t" r="r" b="b"/>
              <a:pathLst>
                <a:path w="463550" h="394335">
                  <a:moveTo>
                    <a:pt x="335976" y="359129"/>
                  </a:moveTo>
                  <a:lnTo>
                    <a:pt x="127438" y="359129"/>
                  </a:lnTo>
                  <a:lnTo>
                    <a:pt x="127438" y="393883"/>
                  </a:lnTo>
                  <a:lnTo>
                    <a:pt x="335976" y="393883"/>
                  </a:lnTo>
                  <a:lnTo>
                    <a:pt x="335976" y="359129"/>
                  </a:lnTo>
                  <a:close/>
                </a:path>
                <a:path w="463550" h="394335">
                  <a:moveTo>
                    <a:pt x="278049" y="324375"/>
                  </a:moveTo>
                  <a:lnTo>
                    <a:pt x="185365" y="324374"/>
                  </a:lnTo>
                  <a:lnTo>
                    <a:pt x="185365" y="359129"/>
                  </a:lnTo>
                  <a:lnTo>
                    <a:pt x="278049" y="359129"/>
                  </a:lnTo>
                  <a:lnTo>
                    <a:pt x="278049" y="324375"/>
                  </a:lnTo>
                  <a:close/>
                </a:path>
                <a:path w="463550" h="394335">
                  <a:moveTo>
                    <a:pt x="440244" y="0"/>
                  </a:moveTo>
                  <a:lnTo>
                    <a:pt x="23170" y="0"/>
                  </a:lnTo>
                  <a:lnTo>
                    <a:pt x="0" y="23169"/>
                  </a:lnTo>
                  <a:lnTo>
                    <a:pt x="0" y="301205"/>
                  </a:lnTo>
                  <a:lnTo>
                    <a:pt x="440244" y="324375"/>
                  </a:lnTo>
                  <a:lnTo>
                    <a:pt x="449252" y="322536"/>
                  </a:lnTo>
                  <a:lnTo>
                    <a:pt x="456609" y="317569"/>
                  </a:lnTo>
                  <a:lnTo>
                    <a:pt x="461576" y="310212"/>
                  </a:lnTo>
                  <a:lnTo>
                    <a:pt x="463415" y="301205"/>
                  </a:lnTo>
                  <a:lnTo>
                    <a:pt x="463415" y="289620"/>
                  </a:lnTo>
                  <a:lnTo>
                    <a:pt x="34755" y="289620"/>
                  </a:lnTo>
                  <a:lnTo>
                    <a:pt x="34755" y="170876"/>
                  </a:lnTo>
                  <a:lnTo>
                    <a:pt x="205640" y="170876"/>
                  </a:lnTo>
                  <a:lnTo>
                    <a:pt x="205640" y="153498"/>
                  </a:lnTo>
                  <a:lnTo>
                    <a:pt x="34755" y="153498"/>
                  </a:lnTo>
                  <a:lnTo>
                    <a:pt x="34755" y="34754"/>
                  </a:lnTo>
                  <a:lnTo>
                    <a:pt x="463415" y="34754"/>
                  </a:lnTo>
                  <a:lnTo>
                    <a:pt x="463415" y="23169"/>
                  </a:lnTo>
                  <a:lnTo>
                    <a:pt x="461576" y="14162"/>
                  </a:lnTo>
                  <a:lnTo>
                    <a:pt x="456608" y="6806"/>
                  </a:lnTo>
                  <a:lnTo>
                    <a:pt x="449252" y="1839"/>
                  </a:lnTo>
                  <a:lnTo>
                    <a:pt x="440244" y="0"/>
                  </a:lnTo>
                  <a:close/>
                </a:path>
                <a:path w="463550" h="394335">
                  <a:moveTo>
                    <a:pt x="205640" y="170876"/>
                  </a:moveTo>
                  <a:lnTo>
                    <a:pt x="188262" y="170876"/>
                  </a:lnTo>
                  <a:lnTo>
                    <a:pt x="188262" y="289620"/>
                  </a:lnTo>
                  <a:lnTo>
                    <a:pt x="205640" y="289620"/>
                  </a:lnTo>
                  <a:lnTo>
                    <a:pt x="205640" y="170876"/>
                  </a:lnTo>
                  <a:close/>
                </a:path>
                <a:path w="463550" h="394335">
                  <a:moveTo>
                    <a:pt x="463415" y="34754"/>
                  </a:moveTo>
                  <a:lnTo>
                    <a:pt x="428659" y="34754"/>
                  </a:lnTo>
                  <a:lnTo>
                    <a:pt x="428659" y="289620"/>
                  </a:lnTo>
                  <a:lnTo>
                    <a:pt x="463415" y="289620"/>
                  </a:lnTo>
                  <a:lnTo>
                    <a:pt x="463415" y="34754"/>
                  </a:lnTo>
                  <a:close/>
                </a:path>
                <a:path w="463550" h="394335">
                  <a:moveTo>
                    <a:pt x="205640" y="34754"/>
                  </a:moveTo>
                  <a:lnTo>
                    <a:pt x="188262" y="34754"/>
                  </a:lnTo>
                  <a:lnTo>
                    <a:pt x="188262" y="153498"/>
                  </a:lnTo>
                  <a:lnTo>
                    <a:pt x="205640" y="153498"/>
                  </a:lnTo>
                  <a:lnTo>
                    <a:pt x="205640" y="34754"/>
                  </a:lnTo>
                  <a:close/>
                </a:path>
              </a:pathLst>
            </a:custGeom>
            <a:solidFill>
              <a:srgbClr val="000000"/>
            </a:solidFill>
          </p:spPr>
          <p:txBody>
            <a:bodyPr wrap="square" lIns="0" tIns="0" rIns="0" bIns="0" rtlCol="0"/>
            <a:lstStyle/>
            <a:p>
              <a:endParaRPr/>
            </a:p>
          </p:txBody>
        </p:sp>
        <p:pic>
          <p:nvPicPr>
            <p:cNvPr id="11" name="object 11"/>
            <p:cNvPicPr/>
            <p:nvPr/>
          </p:nvPicPr>
          <p:blipFill>
            <a:blip r:embed="rId5" cstate="print"/>
            <a:stretch>
              <a:fillRect/>
            </a:stretch>
          </p:blipFill>
          <p:spPr>
            <a:xfrm>
              <a:off x="4594299" y="3511559"/>
              <a:ext cx="127570" cy="135982"/>
            </a:xfrm>
            <a:prstGeom prst="rect">
              <a:avLst/>
            </a:prstGeom>
          </p:spPr>
        </p:pic>
        <p:pic>
          <p:nvPicPr>
            <p:cNvPr id="12" name="object 12"/>
            <p:cNvPicPr/>
            <p:nvPr/>
          </p:nvPicPr>
          <p:blipFill>
            <a:blip r:embed="rId6" cstate="print"/>
            <a:stretch>
              <a:fillRect/>
            </a:stretch>
          </p:blipFill>
          <p:spPr>
            <a:xfrm>
              <a:off x="4417398" y="3479569"/>
              <a:ext cx="78510" cy="83688"/>
            </a:xfrm>
            <a:prstGeom prst="rect">
              <a:avLst/>
            </a:prstGeom>
          </p:spPr>
        </p:pic>
        <p:pic>
          <p:nvPicPr>
            <p:cNvPr id="13" name="object 13"/>
            <p:cNvPicPr/>
            <p:nvPr/>
          </p:nvPicPr>
          <p:blipFill>
            <a:blip r:embed="rId7" cstate="print"/>
            <a:stretch>
              <a:fillRect/>
            </a:stretch>
          </p:blipFill>
          <p:spPr>
            <a:xfrm>
              <a:off x="4417398" y="3615984"/>
              <a:ext cx="78510" cy="83688"/>
            </a:xfrm>
            <a:prstGeom prst="rect">
              <a:avLst/>
            </a:prstGeom>
          </p:spPr>
        </p:pic>
      </p:grpSp>
      <p:sp>
        <p:nvSpPr>
          <p:cNvPr id="14" name="object 14"/>
          <p:cNvSpPr txBox="1"/>
          <p:nvPr/>
        </p:nvSpPr>
        <p:spPr>
          <a:xfrm>
            <a:off x="4943475" y="2511742"/>
            <a:ext cx="2158365" cy="2119630"/>
          </a:xfrm>
          <a:prstGeom prst="rect">
            <a:avLst/>
          </a:prstGeom>
        </p:spPr>
        <p:txBody>
          <a:bodyPr vert="horz" wrap="square" lIns="0" tIns="15875" rIns="0" bIns="0" rtlCol="0">
            <a:spAutoFit/>
          </a:bodyPr>
          <a:lstStyle/>
          <a:p>
            <a:pPr marL="73660">
              <a:lnSpc>
                <a:spcPct val="100000"/>
              </a:lnSpc>
              <a:spcBef>
                <a:spcPts val="125"/>
              </a:spcBef>
            </a:pPr>
            <a:r>
              <a:rPr sz="2000" spc="-10">
                <a:latin typeface="Calibri"/>
                <a:cs typeface="Calibri"/>
                <a:hlinkClick r:id="rId8"/>
              </a:rPr>
              <a:t>info@arb.org.uk</a:t>
            </a:r>
            <a:endParaRPr sz="2000">
              <a:latin typeface="Calibri"/>
              <a:cs typeface="Calibri"/>
            </a:endParaRPr>
          </a:p>
          <a:p>
            <a:pPr>
              <a:lnSpc>
                <a:spcPct val="100000"/>
              </a:lnSpc>
              <a:spcBef>
                <a:spcPts val="2180"/>
              </a:spcBef>
            </a:pPr>
            <a:endParaRPr sz="2000">
              <a:latin typeface="Calibri"/>
              <a:cs typeface="Calibri"/>
            </a:endParaRPr>
          </a:p>
          <a:p>
            <a:pPr marL="73660">
              <a:lnSpc>
                <a:spcPct val="100000"/>
              </a:lnSpc>
            </a:pPr>
            <a:r>
              <a:rPr sz="2000" spc="-10">
                <a:latin typeface="Calibri"/>
                <a:cs typeface="Calibri"/>
              </a:rPr>
              <a:t>@archreguk</a:t>
            </a:r>
            <a:endParaRPr sz="2000">
              <a:latin typeface="Calibri"/>
              <a:cs typeface="Calibri"/>
            </a:endParaRPr>
          </a:p>
          <a:p>
            <a:pPr>
              <a:lnSpc>
                <a:spcPct val="100000"/>
              </a:lnSpc>
              <a:spcBef>
                <a:spcPts val="2190"/>
              </a:spcBef>
            </a:pPr>
            <a:endParaRPr sz="2000">
              <a:latin typeface="Calibri"/>
              <a:cs typeface="Calibri"/>
            </a:endParaRPr>
          </a:p>
          <a:p>
            <a:pPr marL="12700">
              <a:lnSpc>
                <a:spcPct val="100000"/>
              </a:lnSpc>
              <a:spcBef>
                <a:spcPts val="5"/>
              </a:spcBef>
            </a:pPr>
            <a:r>
              <a:rPr sz="2000">
                <a:latin typeface="Calibri"/>
                <a:cs typeface="Calibri"/>
              </a:rPr>
              <a:t>+44</a:t>
            </a:r>
            <a:r>
              <a:rPr sz="2000" spc="-35">
                <a:latin typeface="Calibri"/>
                <a:cs typeface="Calibri"/>
              </a:rPr>
              <a:t> </a:t>
            </a:r>
            <a:r>
              <a:rPr sz="2000">
                <a:latin typeface="Calibri"/>
                <a:cs typeface="Calibri"/>
              </a:rPr>
              <a:t>(0)20</a:t>
            </a:r>
            <a:r>
              <a:rPr sz="2000" spc="-35">
                <a:latin typeface="Calibri"/>
                <a:cs typeface="Calibri"/>
              </a:rPr>
              <a:t> </a:t>
            </a:r>
            <a:r>
              <a:rPr sz="2000">
                <a:latin typeface="Calibri"/>
                <a:cs typeface="Calibri"/>
              </a:rPr>
              <a:t>7580</a:t>
            </a:r>
            <a:r>
              <a:rPr sz="2000" spc="-30">
                <a:latin typeface="Calibri"/>
                <a:cs typeface="Calibri"/>
              </a:rPr>
              <a:t> </a:t>
            </a:r>
            <a:r>
              <a:rPr sz="2000" spc="-20">
                <a:latin typeface="Calibri"/>
                <a:cs typeface="Calibri"/>
              </a:rPr>
              <a:t>5861</a:t>
            </a:r>
            <a:endParaRPr sz="2000">
              <a:latin typeface="Calibri"/>
              <a:cs typeface="Calibri"/>
            </a:endParaRPr>
          </a:p>
        </p:txBody>
      </p:sp>
      <p:grpSp>
        <p:nvGrpSpPr>
          <p:cNvPr id="15" name="object 15"/>
          <p:cNvGrpSpPr/>
          <p:nvPr/>
        </p:nvGrpSpPr>
        <p:grpSpPr>
          <a:xfrm>
            <a:off x="4345760" y="4278508"/>
            <a:ext cx="462280" cy="463550"/>
            <a:chOff x="4345760" y="4278508"/>
            <a:chExt cx="462280" cy="463550"/>
          </a:xfrm>
        </p:grpSpPr>
        <p:pic>
          <p:nvPicPr>
            <p:cNvPr id="16" name="object 16"/>
            <p:cNvPicPr/>
            <p:nvPr/>
          </p:nvPicPr>
          <p:blipFill>
            <a:blip r:embed="rId9" cstate="print"/>
            <a:stretch>
              <a:fillRect/>
            </a:stretch>
          </p:blipFill>
          <p:spPr>
            <a:xfrm>
              <a:off x="4401951" y="4278508"/>
              <a:ext cx="131494" cy="131487"/>
            </a:xfrm>
            <a:prstGeom prst="rect">
              <a:avLst/>
            </a:prstGeom>
          </p:spPr>
        </p:pic>
        <p:sp>
          <p:nvSpPr>
            <p:cNvPr id="17" name="object 17"/>
            <p:cNvSpPr/>
            <p:nvPr/>
          </p:nvSpPr>
          <p:spPr>
            <a:xfrm>
              <a:off x="4345760" y="4312683"/>
              <a:ext cx="429259" cy="429259"/>
            </a:xfrm>
            <a:custGeom>
              <a:avLst/>
              <a:gdLst/>
              <a:ahLst/>
              <a:cxnLst/>
              <a:rect l="l" t="t" r="r" b="b"/>
              <a:pathLst>
                <a:path w="429260" h="429260">
                  <a:moveTo>
                    <a:pt x="38233" y="0"/>
                  </a:moveTo>
                  <a:lnTo>
                    <a:pt x="11322" y="27984"/>
                  </a:lnTo>
                  <a:lnTo>
                    <a:pt x="0" y="60241"/>
                  </a:lnTo>
                  <a:lnTo>
                    <a:pt x="126" y="79582"/>
                  </a:lnTo>
                  <a:lnTo>
                    <a:pt x="7331" y="117178"/>
                  </a:lnTo>
                  <a:lnTo>
                    <a:pt x="29181" y="166821"/>
                  </a:lnTo>
                  <a:lnTo>
                    <a:pt x="78022" y="237970"/>
                  </a:lnTo>
                  <a:lnTo>
                    <a:pt x="110772" y="277187"/>
                  </a:lnTo>
                  <a:lnTo>
                    <a:pt x="146218" y="313846"/>
                  </a:lnTo>
                  <a:lnTo>
                    <a:pt x="184251" y="347780"/>
                  </a:lnTo>
                  <a:lnTo>
                    <a:pt x="224758" y="378823"/>
                  </a:lnTo>
                  <a:lnTo>
                    <a:pt x="261252" y="401993"/>
                  </a:lnTo>
                  <a:lnTo>
                    <a:pt x="306073" y="420167"/>
                  </a:lnTo>
                  <a:lnTo>
                    <a:pt x="353935" y="429218"/>
                  </a:lnTo>
                  <a:lnTo>
                    <a:pt x="370336" y="428611"/>
                  </a:lnTo>
                  <a:lnTo>
                    <a:pt x="386085" y="424367"/>
                  </a:lnTo>
                  <a:lnTo>
                    <a:pt x="400530" y="416755"/>
                  </a:lnTo>
                  <a:lnTo>
                    <a:pt x="413021" y="406048"/>
                  </a:lnTo>
                  <a:lnTo>
                    <a:pt x="428661" y="390408"/>
                  </a:lnTo>
                  <a:lnTo>
                    <a:pt x="313966" y="275139"/>
                  </a:lnTo>
                  <a:lnTo>
                    <a:pt x="296588" y="293095"/>
                  </a:lnTo>
                  <a:lnTo>
                    <a:pt x="294270" y="295412"/>
                  </a:lnTo>
                  <a:lnTo>
                    <a:pt x="290795" y="296571"/>
                  </a:lnTo>
                  <a:lnTo>
                    <a:pt x="285002" y="296571"/>
                  </a:lnTo>
                  <a:lnTo>
                    <a:pt x="281526" y="295412"/>
                  </a:lnTo>
                  <a:lnTo>
                    <a:pt x="133233" y="147706"/>
                  </a:lnTo>
                  <a:lnTo>
                    <a:pt x="132075" y="144231"/>
                  </a:lnTo>
                  <a:lnTo>
                    <a:pt x="132075" y="138438"/>
                  </a:lnTo>
                  <a:lnTo>
                    <a:pt x="133233" y="134963"/>
                  </a:lnTo>
                  <a:lnTo>
                    <a:pt x="153508" y="115268"/>
                  </a:lnTo>
                  <a:lnTo>
                    <a:pt x="38233" y="0"/>
                  </a:lnTo>
                  <a:close/>
                </a:path>
              </a:pathLst>
            </a:custGeom>
            <a:solidFill>
              <a:srgbClr val="000000"/>
            </a:solidFill>
          </p:spPr>
          <p:txBody>
            <a:bodyPr wrap="square" lIns="0" tIns="0" rIns="0" bIns="0" rtlCol="0"/>
            <a:lstStyle/>
            <a:p>
              <a:endParaRPr/>
            </a:p>
          </p:txBody>
        </p:sp>
        <p:pic>
          <p:nvPicPr>
            <p:cNvPr id="18" name="object 18"/>
            <p:cNvPicPr/>
            <p:nvPr/>
          </p:nvPicPr>
          <p:blipFill>
            <a:blip r:embed="rId10" cstate="print"/>
            <a:stretch>
              <a:fillRect/>
            </a:stretch>
          </p:blipFill>
          <p:spPr>
            <a:xfrm>
              <a:off x="4676525" y="4553648"/>
              <a:ext cx="131494" cy="132066"/>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6510" rIns="0" bIns="0" rtlCol="0">
            <a:spAutoFit/>
          </a:bodyPr>
          <a:lstStyle/>
          <a:p>
            <a:pPr marL="12700">
              <a:lnSpc>
                <a:spcPct val="100000"/>
              </a:lnSpc>
              <a:spcBef>
                <a:spcPts val="130"/>
              </a:spcBef>
            </a:pPr>
            <a:r>
              <a:rPr sz="4400">
                <a:solidFill>
                  <a:srgbClr val="F1F1F1"/>
                </a:solidFill>
              </a:rPr>
              <a:t>a.</a:t>
            </a:r>
            <a:r>
              <a:rPr sz="4400" spc="-40">
                <a:solidFill>
                  <a:srgbClr val="F1F1F1"/>
                </a:solidFill>
              </a:rPr>
              <a:t> </a:t>
            </a:r>
            <a:r>
              <a:rPr sz="4400" spc="-10">
                <a:solidFill>
                  <a:srgbClr val="F1F1F1"/>
                </a:solidFill>
              </a:rPr>
              <a:t>Operations</a:t>
            </a:r>
            <a:endParaRPr sz="4400"/>
          </a:p>
        </p:txBody>
      </p:sp>
      <p:sp>
        <p:nvSpPr>
          <p:cNvPr id="3" name="object 3"/>
          <p:cNvSpPr/>
          <p:nvPr/>
        </p:nvSpPr>
        <p:spPr>
          <a:xfrm>
            <a:off x="0" y="3581400"/>
            <a:ext cx="12192000" cy="1685925"/>
          </a:xfrm>
          <a:custGeom>
            <a:avLst/>
            <a:gdLst/>
            <a:ahLst/>
            <a:cxnLst/>
            <a:rect l="l" t="t" r="r" b="b"/>
            <a:pathLst>
              <a:path w="12192000" h="1685925">
                <a:moveTo>
                  <a:pt x="12192000" y="0"/>
                </a:moveTo>
                <a:lnTo>
                  <a:pt x="0" y="0"/>
                </a:lnTo>
                <a:lnTo>
                  <a:pt x="0" y="1685925"/>
                </a:lnTo>
                <a:lnTo>
                  <a:pt x="12192000" y="1685925"/>
                </a:lnTo>
                <a:lnTo>
                  <a:pt x="12192000" y="0"/>
                </a:lnTo>
                <a:close/>
              </a:path>
            </a:pathLst>
          </a:custGeom>
          <a:solidFill>
            <a:srgbClr val="849BA8"/>
          </a:solidFill>
        </p:spPr>
        <p:txBody>
          <a:bodyPr wrap="square" lIns="0" tIns="0" rIns="0" bIns="0" rtlCol="0"/>
          <a:lstStyle/>
          <a:p>
            <a:endParaRPr/>
          </a:p>
        </p:txBody>
      </p:sp>
      <p:sp>
        <p:nvSpPr>
          <p:cNvPr id="4" name="object 4"/>
          <p:cNvSpPr txBox="1"/>
          <p:nvPr/>
        </p:nvSpPr>
        <p:spPr>
          <a:xfrm>
            <a:off x="239395" y="3560127"/>
            <a:ext cx="2834640" cy="391795"/>
          </a:xfrm>
          <a:prstGeom prst="rect">
            <a:avLst/>
          </a:prstGeom>
        </p:spPr>
        <p:txBody>
          <a:bodyPr vert="horz" wrap="square" lIns="0" tIns="12700" rIns="0" bIns="0" rtlCol="0">
            <a:spAutoFit/>
          </a:bodyPr>
          <a:lstStyle/>
          <a:p>
            <a:pPr marL="12700">
              <a:lnSpc>
                <a:spcPct val="100000"/>
              </a:lnSpc>
              <a:spcBef>
                <a:spcPts val="100"/>
              </a:spcBef>
            </a:pPr>
            <a:r>
              <a:rPr sz="2400" spc="-10">
                <a:solidFill>
                  <a:srgbClr val="FFFFFF"/>
                </a:solidFill>
                <a:latin typeface="Calibri"/>
                <a:cs typeface="Calibri"/>
              </a:rPr>
              <a:t>Professional</a:t>
            </a:r>
            <a:r>
              <a:rPr sz="2400" spc="-45">
                <a:solidFill>
                  <a:srgbClr val="FFFFFF"/>
                </a:solidFill>
                <a:latin typeface="Calibri"/>
                <a:cs typeface="Calibri"/>
              </a:rPr>
              <a:t> </a:t>
            </a:r>
            <a:r>
              <a:rPr sz="2400" spc="-10">
                <a:solidFill>
                  <a:srgbClr val="FFFFFF"/>
                </a:solidFill>
                <a:latin typeface="Calibri"/>
                <a:cs typeface="Calibri"/>
              </a:rPr>
              <a:t>Standards</a:t>
            </a:r>
            <a:endParaRPr sz="2400">
              <a:latin typeface="Calibri"/>
              <a:cs typeface="Calibri"/>
            </a:endParaRPr>
          </a:p>
        </p:txBody>
      </p:sp>
      <p:sp>
        <p:nvSpPr>
          <p:cNvPr id="5" name="object 5"/>
          <p:cNvSpPr txBox="1"/>
          <p:nvPr/>
        </p:nvSpPr>
        <p:spPr>
          <a:xfrm>
            <a:off x="5592064" y="6472554"/>
            <a:ext cx="1018540" cy="177800"/>
          </a:xfrm>
          <a:prstGeom prst="rect">
            <a:avLst/>
          </a:prstGeom>
        </p:spPr>
        <p:txBody>
          <a:bodyPr vert="horz" wrap="square" lIns="0" tIns="0" rIns="0" bIns="0" rtlCol="0">
            <a:spAutoFit/>
          </a:bodyPr>
          <a:lstStyle/>
          <a:p>
            <a:pPr marL="12700">
              <a:lnSpc>
                <a:spcPts val="1240"/>
              </a:lnSpc>
            </a:pPr>
            <a:r>
              <a:rPr sz="1200" spc="-10">
                <a:solidFill>
                  <a:srgbClr val="888888"/>
                </a:solidFill>
                <a:latin typeface="Calibri"/>
                <a:cs typeface="Calibri"/>
                <a:hlinkClick r:id="rId2"/>
              </a:rPr>
              <a:t>www.arb.org.uk</a:t>
            </a:r>
            <a:endParaRPr sz="12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4"/>
          <p:cNvSpPr txBox="1">
            <a:spLocks noGrp="1"/>
          </p:cNvSpPr>
          <p:nvPr>
            <p:ph type="title"/>
          </p:nvPr>
        </p:nvSpPr>
        <p:spPr>
          <a:xfrm>
            <a:off x="838200" y="0"/>
            <a:ext cx="3933825" cy="2052484"/>
          </a:xfrm>
          <a:prstGeom prst="rect">
            <a:avLst/>
          </a:prstGeom>
          <a:solidFill>
            <a:srgbClr val="FFD600"/>
          </a:solidFill>
        </p:spPr>
        <p:txBody>
          <a:bodyPr vert="horz" wrap="square" lIns="0" tIns="211454" rIns="0" bIns="0" rtlCol="0">
            <a:spAutoFit/>
          </a:bodyPr>
          <a:lstStyle/>
          <a:p>
            <a:pPr>
              <a:lnSpc>
                <a:spcPct val="100000"/>
              </a:lnSpc>
              <a:spcBef>
                <a:spcPts val="1664"/>
              </a:spcBef>
            </a:pPr>
            <a:endParaRPr sz="3200">
              <a:latin typeface="Times New Roman"/>
              <a:cs typeface="Times New Roman"/>
            </a:endParaRPr>
          </a:p>
          <a:p>
            <a:pPr marL="218440" marR="320675">
              <a:lnSpc>
                <a:spcPts val="3450"/>
              </a:lnSpc>
            </a:pPr>
            <a:r>
              <a:rPr sz="3200" spc="-10"/>
              <a:t>Professional Standards:</a:t>
            </a:r>
            <a:r>
              <a:rPr sz="3200" spc="-114"/>
              <a:t> </a:t>
            </a:r>
            <a:r>
              <a:rPr lang="en-GB" sz="3200" spc="-20"/>
              <a:t>New case volumes </a:t>
            </a:r>
            <a:endParaRPr sz="3200"/>
          </a:p>
        </p:txBody>
      </p:sp>
      <p:graphicFrame>
        <p:nvGraphicFramePr>
          <p:cNvPr id="2" name="Chart 1">
            <a:extLst>
              <a:ext uri="{FF2B5EF4-FFF2-40B4-BE49-F238E27FC236}">
                <a16:creationId xmlns:a16="http://schemas.microsoft.com/office/drawing/2014/main" id="{D05E0B33-91BE-07E1-031A-B80401F61836}"/>
              </a:ext>
            </a:extLst>
          </p:cNvPr>
          <p:cNvGraphicFramePr>
            <a:graphicFrameLocks/>
          </p:cNvGraphicFramePr>
          <p:nvPr>
            <p:extLst>
              <p:ext uri="{D42A27DB-BD31-4B8C-83A1-F6EECF244321}">
                <p14:modId xmlns:p14="http://schemas.microsoft.com/office/powerpoint/2010/main" val="2586194448"/>
              </p:ext>
            </p:extLst>
          </p:nvPr>
        </p:nvGraphicFramePr>
        <p:xfrm>
          <a:off x="5234513" y="1661311"/>
          <a:ext cx="6027998" cy="353537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8841E0B-F9F4-CA48-E77E-05D09BB5CA60}"/>
              </a:ext>
            </a:extLst>
          </p:cNvPr>
          <p:cNvSpPr txBox="1"/>
          <p:nvPr/>
        </p:nvSpPr>
        <p:spPr>
          <a:xfrm>
            <a:off x="838199" y="2354320"/>
            <a:ext cx="33082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mn-lt"/>
                <a:cs typeface="Segoe UI"/>
              </a:rPr>
              <a:t>New complaints, IP referrals and PCC referrals have remained steady, with a slight rise in all areas. We saw the highest number of new cases this quarter than at any time in the past three years (excluding the 2024 reinstatement spike.)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ysClr val="windowText" lastClr="000000"/>
              </a:solidFill>
              <a:effectLst/>
              <a:uLnTx/>
              <a:uFillTx/>
              <a:cs typeface="Segoe UI"/>
            </a:endParaRPr>
          </a:p>
        </p:txBody>
      </p:sp>
    </p:spTree>
    <p:extLst>
      <p:ext uri="{BB962C8B-B14F-4D97-AF65-F5344CB8AC3E}">
        <p14:creationId xmlns:p14="http://schemas.microsoft.com/office/powerpoint/2010/main" val="3663211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7E80E-C728-F3D4-CDA4-1956D3D0E3B7}"/>
            </a:ext>
          </a:extLst>
        </p:cNvPr>
        <p:cNvGrpSpPr/>
        <p:nvPr/>
      </p:nvGrpSpPr>
      <p:grpSpPr>
        <a:xfrm>
          <a:off x="0" y="0"/>
          <a:ext cx="0" cy="0"/>
          <a:chOff x="0" y="0"/>
          <a:chExt cx="0" cy="0"/>
        </a:xfrm>
      </p:grpSpPr>
      <p:sp>
        <p:nvSpPr>
          <p:cNvPr id="24" name="object 24">
            <a:extLst>
              <a:ext uri="{FF2B5EF4-FFF2-40B4-BE49-F238E27FC236}">
                <a16:creationId xmlns:a16="http://schemas.microsoft.com/office/drawing/2014/main" id="{EBAF0961-EEB1-77E6-1361-7137049153F2}"/>
              </a:ext>
            </a:extLst>
          </p:cNvPr>
          <p:cNvSpPr txBox="1">
            <a:spLocks noGrp="1"/>
          </p:cNvSpPr>
          <p:nvPr>
            <p:ph type="title"/>
          </p:nvPr>
        </p:nvSpPr>
        <p:spPr>
          <a:xfrm>
            <a:off x="838200" y="0"/>
            <a:ext cx="3933825" cy="2052484"/>
          </a:xfrm>
          <a:prstGeom prst="rect">
            <a:avLst/>
          </a:prstGeom>
          <a:solidFill>
            <a:srgbClr val="FFD600"/>
          </a:solidFill>
        </p:spPr>
        <p:txBody>
          <a:bodyPr vert="horz" wrap="square" lIns="0" tIns="211454" rIns="0" bIns="0" rtlCol="0">
            <a:spAutoFit/>
          </a:bodyPr>
          <a:lstStyle/>
          <a:p>
            <a:pPr>
              <a:lnSpc>
                <a:spcPct val="100000"/>
              </a:lnSpc>
              <a:spcBef>
                <a:spcPts val="1664"/>
              </a:spcBef>
            </a:pPr>
            <a:endParaRPr sz="3200">
              <a:latin typeface="Times New Roman"/>
              <a:cs typeface="Times New Roman"/>
            </a:endParaRPr>
          </a:p>
          <a:p>
            <a:pPr marL="218440" marR="320675">
              <a:lnSpc>
                <a:spcPts val="3450"/>
              </a:lnSpc>
            </a:pPr>
            <a:r>
              <a:rPr sz="3200" spc="-10"/>
              <a:t>Professional Standards:</a:t>
            </a:r>
            <a:r>
              <a:rPr sz="3200" spc="-114"/>
              <a:t> </a:t>
            </a:r>
            <a:r>
              <a:rPr lang="en-GB" sz="3200" spc="-20"/>
              <a:t>KPI compliance</a:t>
            </a:r>
            <a:endParaRPr sz="3200"/>
          </a:p>
        </p:txBody>
      </p:sp>
      <p:graphicFrame>
        <p:nvGraphicFramePr>
          <p:cNvPr id="2" name="Chart 1">
            <a:extLst>
              <a:ext uri="{FF2B5EF4-FFF2-40B4-BE49-F238E27FC236}">
                <a16:creationId xmlns:a16="http://schemas.microsoft.com/office/drawing/2014/main" id="{18BFA76B-B6E6-AD71-FFC7-99823A6DF84B}"/>
              </a:ext>
            </a:extLst>
          </p:cNvPr>
          <p:cNvGraphicFramePr>
            <a:graphicFrameLocks/>
          </p:cNvGraphicFramePr>
          <p:nvPr>
            <p:extLst>
              <p:ext uri="{D42A27DB-BD31-4B8C-83A1-F6EECF244321}">
                <p14:modId xmlns:p14="http://schemas.microsoft.com/office/powerpoint/2010/main" val="24249332"/>
              </p:ext>
            </p:extLst>
          </p:nvPr>
        </p:nvGraphicFramePr>
        <p:xfrm>
          <a:off x="5535335" y="1026242"/>
          <a:ext cx="5542056" cy="323794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49BE77E-A603-37F5-41D0-CC7567423CDE}"/>
              </a:ext>
            </a:extLst>
          </p:cNvPr>
          <p:cNvSpPr txBox="1"/>
          <p:nvPr/>
        </p:nvSpPr>
        <p:spPr>
          <a:xfrm>
            <a:off x="830278" y="1936930"/>
            <a:ext cx="3115112"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530352" eaLnBrk="1" fontAlgn="auto" latinLnBrk="0" hangingPunct="1">
              <a:lnSpc>
                <a:spcPct val="100000"/>
              </a:lnSpc>
              <a:spcBef>
                <a:spcPts val="0"/>
              </a:spcBef>
              <a:spcAft>
                <a:spcPts val="600"/>
              </a:spcAft>
              <a:buClrTx/>
              <a:buSzTx/>
              <a:buFontTx/>
              <a:buNone/>
              <a:tabLst/>
              <a:defRPr/>
            </a:pPr>
            <a:endParaRPr kumimoji="0" lang="en-GB" sz="1200" b="0" i="0" u="none" strike="noStrike" kern="0" cap="none" spc="0" normalizeH="0" baseline="0" noProof="0">
              <a:ln>
                <a:noFill/>
              </a:ln>
              <a:solidFill>
                <a:sysClr val="windowText" lastClr="000000"/>
              </a:solidFill>
              <a:effectLst/>
              <a:uLnTx/>
              <a:uFillTx/>
              <a:latin typeface="+mn-lt"/>
              <a:cs typeface="Calibri"/>
            </a:endParaRPr>
          </a:p>
          <a:p>
            <a:pPr marL="0" marR="0" lvl="0" indent="0" defTabSz="530352" eaLnBrk="1" fontAlgn="auto" latinLnBrk="0" hangingPunct="1">
              <a:lnSpc>
                <a:spcPct val="100000"/>
              </a:lnSpc>
              <a:spcBef>
                <a:spcPts val="0"/>
              </a:spcBef>
              <a:spcAft>
                <a:spcPts val="6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mn-lt"/>
                <a:cs typeface="Calibri"/>
              </a:rPr>
              <a:t>The cumulative KPI is now meeting the target, reaching </a:t>
            </a:r>
            <a:r>
              <a:rPr kumimoji="0" lang="en-GB" sz="1200" b="1" i="0" u="none" strike="noStrike" kern="0" cap="none" spc="0" normalizeH="0" baseline="0" noProof="0">
                <a:ln>
                  <a:noFill/>
                </a:ln>
                <a:solidFill>
                  <a:sysClr val="windowText" lastClr="000000"/>
                </a:solidFill>
                <a:effectLst/>
                <a:uLnTx/>
                <a:uFillTx/>
                <a:latin typeface="+mn-lt"/>
                <a:cs typeface="Calibri"/>
              </a:rPr>
              <a:t>81% </a:t>
            </a:r>
            <a:r>
              <a:rPr kumimoji="0" lang="en-GB" sz="1200" b="0" i="0" u="none" strike="noStrike" kern="0" cap="none" spc="0" normalizeH="0" baseline="0" noProof="0">
                <a:ln>
                  <a:noFill/>
                </a:ln>
                <a:solidFill>
                  <a:sysClr val="windowText" lastClr="000000"/>
                </a:solidFill>
                <a:effectLst/>
                <a:uLnTx/>
                <a:uFillTx/>
                <a:latin typeface="+mn-lt"/>
                <a:cs typeface="Calibri"/>
              </a:rPr>
              <a:t>this quarter. This is up 10% on Q2 and follows a trend of continuous improvement since it was established. </a:t>
            </a:r>
            <a:endParaRPr kumimoji="0" lang="en-GB" sz="1200" b="1" i="0" u="none" strike="noStrike" kern="0" cap="none" spc="0" normalizeH="0" baseline="0" noProof="0">
              <a:ln>
                <a:noFill/>
              </a:ln>
              <a:solidFill>
                <a:sysClr val="windowText" lastClr="000000"/>
              </a:solidFill>
              <a:effectLst/>
              <a:uLnTx/>
              <a:uFillTx/>
              <a:latin typeface="+mn-lt"/>
              <a:cs typeface="Calibri"/>
            </a:endParaRPr>
          </a:p>
          <a:p>
            <a:pPr marL="0" marR="0" lvl="0" indent="0" defTabSz="530352" eaLnBrk="1" fontAlgn="auto" latinLnBrk="0" hangingPunct="1">
              <a:lnSpc>
                <a:spcPct val="100000"/>
              </a:lnSpc>
              <a:spcBef>
                <a:spcPts val="0"/>
              </a:spcBef>
              <a:spcAft>
                <a:spcPts val="6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mn-lt"/>
                <a:cs typeface="Calibri"/>
              </a:rPr>
              <a:t>KPI improvements reflect targeted work taking place across the department since the start of this year. It has been achieved despite considerable challenges in IP member availability and despite prioritising the delivery of older cases to reduce the age of our PCC caseload.</a:t>
            </a:r>
          </a:p>
        </p:txBody>
      </p:sp>
      <p:sp>
        <p:nvSpPr>
          <p:cNvPr id="5" name="TextBox 4">
            <a:extLst>
              <a:ext uri="{FF2B5EF4-FFF2-40B4-BE49-F238E27FC236}">
                <a16:creationId xmlns:a16="http://schemas.microsoft.com/office/drawing/2014/main" id="{65093113-581B-1C08-1638-4511CBA4B8B3}"/>
              </a:ext>
            </a:extLst>
          </p:cNvPr>
          <p:cNvSpPr txBox="1"/>
          <p:nvPr/>
        </p:nvSpPr>
        <p:spPr>
          <a:xfrm>
            <a:off x="830278" y="4631429"/>
            <a:ext cx="10531444"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ysClr val="windowText" lastClr="000000"/>
                </a:solidFill>
                <a:effectLst/>
                <a:uLnTx/>
                <a:uFillTx/>
              </a:rPr>
              <a:t>Screening and Investigations: 		   	 IP and PCC preparation: </a:t>
            </a:r>
            <a:r>
              <a:rPr kumimoji="0" lang="en-GB" sz="900" b="0" i="0" u="none" strike="noStrike" kern="0" cap="none" spc="0" normalizeH="0" baseline="0" noProof="0">
                <a:ln>
                  <a:noFill/>
                </a:ln>
                <a:solidFill>
                  <a:sysClr val="windowText" lastClr="000000"/>
                </a:solidFill>
                <a:effectLst/>
                <a:uLnTx/>
                <a:uFillTx/>
              </a:rPr>
              <a:t>			</a:t>
            </a:r>
            <a:r>
              <a:rPr kumimoji="0" lang="en-GB" sz="900" b="1" i="0" u="none" strike="noStrike" kern="0" cap="none" spc="0" normalizeH="0" baseline="0" noProof="0">
                <a:ln>
                  <a:noFill/>
                </a:ln>
                <a:solidFill>
                  <a:sysClr val="windowText" lastClr="000000"/>
                </a:solidFill>
                <a:effectLst/>
                <a:uLnTx/>
                <a:uFillTx/>
              </a:rPr>
              <a:t>PCC listing and closure: </a:t>
            </a:r>
            <a:endParaRPr kumimoji="0" lang="en-GB" sz="9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ysClr val="windowText" lastClr="000000"/>
                </a:solidFill>
                <a:effectLst/>
                <a:uLnTx/>
                <a:uFillTx/>
              </a:rPr>
              <a:t>Complaint received to screening closure: 12 weeks 	    	 Case closures: 12 weeks (case to IP to closure) 		18 weeks (Approval of PCC report to last day of hearing)	 Acceptance criteria met to IP or Registrar: 12 weeks 	     	 PCC referrals </a:t>
            </a:r>
            <a:r>
              <a:rPr kumimoji="0" lang="en-GB" sz="900" b="1" i="0" u="none" strike="noStrike" kern="0" cap="none" spc="0" normalizeH="0" baseline="0" noProof="0">
                <a:ln>
                  <a:noFill/>
                </a:ln>
                <a:solidFill>
                  <a:srgbClr val="242424"/>
                </a:solidFill>
                <a:effectLst/>
                <a:uLnTx/>
                <a:uFillTx/>
                <a:latin typeface="Aptos Narrow" panose="020B0004020202020204" pitchFamily="34" charset="0"/>
              </a:rPr>
              <a:t>(date sent to IP, to agreement of solicitor's report.)</a:t>
            </a:r>
            <a:r>
              <a:rPr kumimoji="0" lang="en-GB" sz="900" b="1" i="0" u="none" strike="noStrike" kern="0" cap="none" spc="0" normalizeH="0" baseline="0" noProof="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ysClr val="windowText" lastClr="000000"/>
                </a:solidFill>
                <a:effectLst/>
                <a:uLnTx/>
                <a:uFillTx/>
              </a:rPr>
              <a:t>	    			 </a:t>
            </a:r>
            <a:r>
              <a:rPr kumimoji="0" lang="en-GB" sz="900" b="0" i="0" u="none" strike="noStrike" kern="0" cap="none" spc="0" normalizeH="0" baseline="0" noProof="0">
                <a:ln>
                  <a:noFill/>
                </a:ln>
                <a:solidFill>
                  <a:srgbClr val="242424"/>
                </a:solidFill>
                <a:effectLst/>
                <a:uLnTx/>
                <a:uFillTx/>
                <a:latin typeface="Aptos Narrow" panose="020B0004020202020204" pitchFamily="34" charset="0"/>
              </a:rPr>
              <a:t>28 weeks (standard case)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42424"/>
                </a:solidFill>
                <a:effectLst/>
                <a:uLnTx/>
                <a:uFillTx/>
                <a:latin typeface="Aptos Narrow" panose="020B0004020202020204" pitchFamily="34" charset="0"/>
              </a:rPr>
              <a:t>			     	 34 weeks (complex case)</a:t>
            </a:r>
            <a:endParaRPr kumimoji="0" lang="en-GB" sz="900" b="0" i="0" u="none" strike="noStrike" kern="0" cap="none" spc="0" normalizeH="0" baseline="0" noProof="0">
              <a:ln>
                <a:noFill/>
              </a:ln>
              <a:solidFill>
                <a:sysClr val="windowText" lastClr="000000"/>
              </a:solidFill>
              <a:effectLst/>
              <a:uLnTx/>
              <a:uFillTx/>
            </a:endParaRPr>
          </a:p>
          <a:p>
            <a:pPr marL="457200" marR="0" lvl="1" indent="0"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ysClr val="windowText" lastClr="000000"/>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a:ln>
                <a:noFill/>
              </a:ln>
              <a:solidFill>
                <a:sysClr val="windowText" lastClr="000000"/>
              </a:solidFill>
              <a:effectLst/>
              <a:uLnTx/>
              <a:uFillTx/>
            </a:endParaRP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0" cap="none" spc="0" normalizeH="0" baseline="0" noProof="0">
              <a:ln>
                <a:noFill/>
              </a:ln>
              <a:solidFill>
                <a:srgbClr val="242424"/>
              </a:solidFill>
              <a:effectLst/>
              <a:uLnTx/>
              <a:uFillTx/>
              <a:latin typeface="Aptos Narrow" panose="020B0004020202020204" pitchFamily="34" charset="0"/>
            </a:endParaRPr>
          </a:p>
        </p:txBody>
      </p:sp>
    </p:spTree>
    <p:extLst>
      <p:ext uri="{BB962C8B-B14F-4D97-AF65-F5344CB8AC3E}">
        <p14:creationId xmlns:p14="http://schemas.microsoft.com/office/powerpoint/2010/main" val="3242123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6909F-5881-52EB-D6E6-66553DB04FBF}"/>
            </a:ext>
          </a:extLst>
        </p:cNvPr>
        <p:cNvGrpSpPr/>
        <p:nvPr/>
      </p:nvGrpSpPr>
      <p:grpSpPr>
        <a:xfrm>
          <a:off x="0" y="0"/>
          <a:ext cx="0" cy="0"/>
          <a:chOff x="0" y="0"/>
          <a:chExt cx="0" cy="0"/>
        </a:xfrm>
      </p:grpSpPr>
      <p:sp>
        <p:nvSpPr>
          <p:cNvPr id="24" name="object 24">
            <a:extLst>
              <a:ext uri="{FF2B5EF4-FFF2-40B4-BE49-F238E27FC236}">
                <a16:creationId xmlns:a16="http://schemas.microsoft.com/office/drawing/2014/main" id="{A9066266-56D2-1EB0-1CF3-A3AE9E6C8EA4}"/>
              </a:ext>
            </a:extLst>
          </p:cNvPr>
          <p:cNvSpPr txBox="1">
            <a:spLocks noGrp="1"/>
          </p:cNvSpPr>
          <p:nvPr>
            <p:ph type="title"/>
          </p:nvPr>
        </p:nvSpPr>
        <p:spPr>
          <a:xfrm>
            <a:off x="838200" y="0"/>
            <a:ext cx="3933825" cy="2052484"/>
          </a:xfrm>
          <a:prstGeom prst="rect">
            <a:avLst/>
          </a:prstGeom>
          <a:solidFill>
            <a:srgbClr val="FFD600"/>
          </a:solidFill>
        </p:spPr>
        <p:txBody>
          <a:bodyPr vert="horz" wrap="square" lIns="0" tIns="211454" rIns="0" bIns="0" rtlCol="0">
            <a:spAutoFit/>
          </a:bodyPr>
          <a:lstStyle/>
          <a:p>
            <a:pPr>
              <a:lnSpc>
                <a:spcPct val="100000"/>
              </a:lnSpc>
              <a:spcBef>
                <a:spcPts val="1664"/>
              </a:spcBef>
            </a:pPr>
            <a:endParaRPr sz="3200">
              <a:latin typeface="Times New Roman"/>
              <a:cs typeface="Times New Roman"/>
            </a:endParaRPr>
          </a:p>
          <a:p>
            <a:pPr marL="218440" marR="320675">
              <a:lnSpc>
                <a:spcPts val="3450"/>
              </a:lnSpc>
            </a:pPr>
            <a:r>
              <a:rPr sz="3200" spc="-10"/>
              <a:t>Professional Standards:</a:t>
            </a:r>
            <a:r>
              <a:rPr sz="3200" spc="-114"/>
              <a:t> </a:t>
            </a:r>
            <a:r>
              <a:rPr lang="en-GB" sz="3200" spc="-20"/>
              <a:t>Misuse of title </a:t>
            </a:r>
            <a:endParaRPr sz="3200"/>
          </a:p>
        </p:txBody>
      </p:sp>
      <p:graphicFrame>
        <p:nvGraphicFramePr>
          <p:cNvPr id="3" name="Chart 2">
            <a:extLst>
              <a:ext uri="{FF2B5EF4-FFF2-40B4-BE49-F238E27FC236}">
                <a16:creationId xmlns:a16="http://schemas.microsoft.com/office/drawing/2014/main" id="{CEF1A697-03BE-4E63-4033-2EA16386D6D7}"/>
              </a:ext>
            </a:extLst>
          </p:cNvPr>
          <p:cNvGraphicFramePr>
            <a:graphicFrameLocks/>
          </p:cNvGraphicFramePr>
          <p:nvPr>
            <p:extLst>
              <p:ext uri="{D42A27DB-BD31-4B8C-83A1-F6EECF244321}">
                <p14:modId xmlns:p14="http://schemas.microsoft.com/office/powerpoint/2010/main" val="1542050779"/>
              </p:ext>
            </p:extLst>
          </p:nvPr>
        </p:nvGraphicFramePr>
        <p:xfrm>
          <a:off x="5052682" y="1762125"/>
          <a:ext cx="6136640" cy="33337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08A083B-E489-A011-42F5-72B5AD1BFE04}"/>
              </a:ext>
            </a:extLst>
          </p:cNvPr>
          <p:cNvSpPr txBox="1"/>
          <p:nvPr/>
        </p:nvSpPr>
        <p:spPr>
          <a:xfrm>
            <a:off x="838199" y="2178427"/>
            <a:ext cx="2864667"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mn-lt"/>
                <a:cs typeface="Segoe UI"/>
              </a:rPr>
              <a:t>We saw a peak of new cases in Q2. This was due to the initiation of the Strike Off Audit (SOA)*. New case numbers have now returned to normal levels.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ysClr val="windowText" lastClr="000000"/>
              </a:solidFill>
              <a:effectLst/>
              <a:uLnTx/>
              <a:uFillTx/>
              <a:latin typeface="+mn-lt"/>
              <a:cs typeface="Segoe U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mn-lt"/>
              </a:rPr>
              <a:t>In accordance with our risk-based approach to title regulation, in Q3 we completed phase two and three of the audit. We considered these cases presented a lower risk than those prioritised in Q2 during phase one.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ysClr val="windowText" lastClr="000000"/>
              </a:solidFill>
              <a:effectLst/>
              <a:uLnTx/>
              <a:uFillTx/>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mn-lt"/>
              </a:rPr>
              <a:t>We have seen over 200 re-instatements to the Register since commencement of the SOA albeit we cannot be sure which were a direct result of SOA action.</a:t>
            </a:r>
            <a:endParaRPr kumimoji="0" lang="en-GB" sz="1200" b="0" i="0" u="none" strike="noStrike" kern="0" cap="none" spc="0" normalizeH="0" baseline="0" noProof="0">
              <a:ln>
                <a:noFill/>
              </a:ln>
              <a:solidFill>
                <a:sysClr val="windowText" lastClr="000000"/>
              </a:solidFill>
              <a:effectLst/>
              <a:uLnTx/>
              <a:uFillTx/>
              <a:latin typeface="+mn-lt"/>
              <a:cs typeface="Segoe U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ysClr val="windowText" lastClr="000000"/>
              </a:solidFill>
              <a:effectLst/>
              <a:uLnTx/>
              <a:uFillTx/>
              <a:cs typeface="Segoe U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ysClr val="windowText" lastClr="000000"/>
              </a:solidFill>
              <a:effectLst/>
              <a:uLnTx/>
              <a:uFillTx/>
              <a:cs typeface="Segoe U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ysClr val="windowText" lastClr="000000"/>
              </a:solidFill>
              <a:effectLst/>
              <a:uLnTx/>
              <a:uFillTx/>
              <a:cs typeface="Segoe UI"/>
            </a:endParaRPr>
          </a:p>
        </p:txBody>
      </p:sp>
      <p:sp>
        <p:nvSpPr>
          <p:cNvPr id="6" name="TextBox 5">
            <a:extLst>
              <a:ext uri="{FF2B5EF4-FFF2-40B4-BE49-F238E27FC236}">
                <a16:creationId xmlns:a16="http://schemas.microsoft.com/office/drawing/2014/main" id="{58734A1C-F4AB-AD66-D180-20ED97C3257D}"/>
              </a:ext>
            </a:extLst>
          </p:cNvPr>
          <p:cNvSpPr txBox="1"/>
          <p:nvPr/>
        </p:nvSpPr>
        <p:spPr>
          <a:xfrm>
            <a:off x="838199" y="5594747"/>
            <a:ext cx="8921437"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ysClr val="windowText" lastClr="000000"/>
                </a:solidFill>
                <a:effectLst/>
                <a:uLnTx/>
                <a:uFillTx/>
              </a:rPr>
              <a:t>*The SOA is an annual audit of architects who did not renew their registration at the end of the previous year. We look at whether they are continuing to use the title and take action to prevent title misuse. We take a risk-based approach, prioritising cases where it is clear architectural services are still being provided in the UK.</a:t>
            </a:r>
          </a:p>
        </p:txBody>
      </p:sp>
    </p:spTree>
    <p:extLst>
      <p:ext uri="{BB962C8B-B14F-4D97-AF65-F5344CB8AC3E}">
        <p14:creationId xmlns:p14="http://schemas.microsoft.com/office/powerpoint/2010/main" val="3030641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71A96-30A5-FC70-464B-DB769516AEAB}"/>
            </a:ext>
          </a:extLst>
        </p:cNvPr>
        <p:cNvGrpSpPr/>
        <p:nvPr/>
      </p:nvGrpSpPr>
      <p:grpSpPr>
        <a:xfrm>
          <a:off x="0" y="0"/>
          <a:ext cx="0" cy="0"/>
          <a:chOff x="0" y="0"/>
          <a:chExt cx="0" cy="0"/>
        </a:xfrm>
      </p:grpSpPr>
      <p:sp>
        <p:nvSpPr>
          <p:cNvPr id="24" name="object 24">
            <a:extLst>
              <a:ext uri="{FF2B5EF4-FFF2-40B4-BE49-F238E27FC236}">
                <a16:creationId xmlns:a16="http://schemas.microsoft.com/office/drawing/2014/main" id="{9279DF61-7D79-95B4-0955-01B715815A31}"/>
              </a:ext>
            </a:extLst>
          </p:cNvPr>
          <p:cNvSpPr txBox="1">
            <a:spLocks noGrp="1"/>
          </p:cNvSpPr>
          <p:nvPr>
            <p:ph type="title"/>
          </p:nvPr>
        </p:nvSpPr>
        <p:spPr>
          <a:xfrm>
            <a:off x="838200" y="0"/>
            <a:ext cx="3933825" cy="2052484"/>
          </a:xfrm>
          <a:prstGeom prst="rect">
            <a:avLst/>
          </a:prstGeom>
          <a:solidFill>
            <a:srgbClr val="FFD600"/>
          </a:solidFill>
        </p:spPr>
        <p:txBody>
          <a:bodyPr vert="horz" wrap="square" lIns="0" tIns="211454" rIns="0" bIns="0" rtlCol="0">
            <a:spAutoFit/>
          </a:bodyPr>
          <a:lstStyle/>
          <a:p>
            <a:pPr>
              <a:lnSpc>
                <a:spcPct val="100000"/>
              </a:lnSpc>
              <a:spcBef>
                <a:spcPts val="1664"/>
              </a:spcBef>
            </a:pPr>
            <a:endParaRPr sz="3200">
              <a:latin typeface="Times New Roman"/>
              <a:cs typeface="Times New Roman"/>
            </a:endParaRPr>
          </a:p>
          <a:p>
            <a:pPr marL="218440" marR="320675">
              <a:lnSpc>
                <a:spcPts val="3450"/>
              </a:lnSpc>
            </a:pPr>
            <a:r>
              <a:rPr sz="3200" spc="-10"/>
              <a:t>Professional Standards:</a:t>
            </a:r>
            <a:r>
              <a:rPr sz="3200" spc="-114"/>
              <a:t> </a:t>
            </a:r>
            <a:r>
              <a:rPr lang="en-GB" sz="3200" spc="-20"/>
              <a:t>Misuse of title </a:t>
            </a:r>
            <a:endParaRPr sz="3200"/>
          </a:p>
        </p:txBody>
      </p:sp>
      <p:graphicFrame>
        <p:nvGraphicFramePr>
          <p:cNvPr id="2" name="Chart 1">
            <a:extLst>
              <a:ext uri="{FF2B5EF4-FFF2-40B4-BE49-F238E27FC236}">
                <a16:creationId xmlns:a16="http://schemas.microsoft.com/office/drawing/2014/main" id="{59107DC8-232B-5171-494B-57C9FED62828}"/>
              </a:ext>
            </a:extLst>
          </p:cNvPr>
          <p:cNvGraphicFramePr>
            <a:graphicFrameLocks/>
          </p:cNvGraphicFramePr>
          <p:nvPr>
            <p:extLst>
              <p:ext uri="{D42A27DB-BD31-4B8C-83A1-F6EECF244321}">
                <p14:modId xmlns:p14="http://schemas.microsoft.com/office/powerpoint/2010/main" val="1375069828"/>
              </p:ext>
            </p:extLst>
          </p:nvPr>
        </p:nvGraphicFramePr>
        <p:xfrm>
          <a:off x="5071803" y="1642884"/>
          <a:ext cx="5608320" cy="333374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12A051F-DDF6-B339-CB7E-AD0D46369FE5}"/>
              </a:ext>
            </a:extLst>
          </p:cNvPr>
          <p:cNvSpPr txBox="1"/>
          <p:nvPr/>
        </p:nvSpPr>
        <p:spPr>
          <a:xfrm>
            <a:off x="838200" y="2598003"/>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mn-lt"/>
                <a:cs typeface="Segoe UI"/>
              </a:rPr>
              <a:t>KPI compliance has reached almost 100%. This is despite the high number of investigations required following the Strike Off Audit. </a:t>
            </a:r>
          </a:p>
        </p:txBody>
      </p:sp>
      <p:sp>
        <p:nvSpPr>
          <p:cNvPr id="6" name="TextBox 5">
            <a:extLst>
              <a:ext uri="{FF2B5EF4-FFF2-40B4-BE49-F238E27FC236}">
                <a16:creationId xmlns:a16="http://schemas.microsoft.com/office/drawing/2014/main" id="{A1AC4E63-D41B-B495-C74F-D838500FA3C6}"/>
              </a:ext>
            </a:extLst>
          </p:cNvPr>
          <p:cNvSpPr txBox="1"/>
          <p:nvPr/>
        </p:nvSpPr>
        <p:spPr>
          <a:xfrm>
            <a:off x="838200" y="5902890"/>
            <a:ext cx="8467206" cy="2308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ysClr val="windowText" lastClr="000000"/>
                </a:solidFill>
                <a:effectLst/>
                <a:uLnTx/>
                <a:uFillTx/>
              </a:rPr>
              <a:t>KPI: From receipt to closure or referral to solicitor: 14 weeks </a:t>
            </a:r>
          </a:p>
        </p:txBody>
      </p:sp>
    </p:spTree>
    <p:extLst>
      <p:ext uri="{BB962C8B-B14F-4D97-AF65-F5344CB8AC3E}">
        <p14:creationId xmlns:p14="http://schemas.microsoft.com/office/powerpoint/2010/main" val="300650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6510" rIns="0" bIns="0" rtlCol="0">
            <a:spAutoFit/>
          </a:bodyPr>
          <a:lstStyle/>
          <a:p>
            <a:pPr marL="12700">
              <a:lnSpc>
                <a:spcPct val="100000"/>
              </a:lnSpc>
              <a:spcBef>
                <a:spcPts val="130"/>
              </a:spcBef>
            </a:pPr>
            <a:r>
              <a:rPr lang="en-GB" sz="4400" spc="-10">
                <a:solidFill>
                  <a:srgbClr val="F1F1F1"/>
                </a:solidFill>
              </a:rPr>
              <a:t>a. </a:t>
            </a:r>
            <a:r>
              <a:rPr sz="4400" spc="-10">
                <a:solidFill>
                  <a:srgbClr val="F1F1F1"/>
                </a:solidFill>
              </a:rPr>
              <a:t>Operations</a:t>
            </a:r>
            <a:endParaRPr sz="4400"/>
          </a:p>
        </p:txBody>
      </p:sp>
      <p:sp>
        <p:nvSpPr>
          <p:cNvPr id="3" name="object 3"/>
          <p:cNvSpPr/>
          <p:nvPr/>
        </p:nvSpPr>
        <p:spPr>
          <a:xfrm>
            <a:off x="0" y="3581400"/>
            <a:ext cx="12192000" cy="1685925"/>
          </a:xfrm>
          <a:custGeom>
            <a:avLst/>
            <a:gdLst/>
            <a:ahLst/>
            <a:cxnLst/>
            <a:rect l="l" t="t" r="r" b="b"/>
            <a:pathLst>
              <a:path w="12192000" h="1685925">
                <a:moveTo>
                  <a:pt x="12192000" y="0"/>
                </a:moveTo>
                <a:lnTo>
                  <a:pt x="0" y="0"/>
                </a:lnTo>
                <a:lnTo>
                  <a:pt x="0" y="1685925"/>
                </a:lnTo>
                <a:lnTo>
                  <a:pt x="12192000" y="1685925"/>
                </a:lnTo>
                <a:lnTo>
                  <a:pt x="12192000" y="0"/>
                </a:lnTo>
                <a:close/>
              </a:path>
            </a:pathLst>
          </a:custGeom>
          <a:solidFill>
            <a:srgbClr val="849BA8"/>
          </a:solidFill>
        </p:spPr>
        <p:txBody>
          <a:bodyPr wrap="square" lIns="0" tIns="0" rIns="0" bIns="0" rtlCol="0"/>
          <a:lstStyle/>
          <a:p>
            <a:endParaRPr/>
          </a:p>
        </p:txBody>
      </p:sp>
      <p:sp>
        <p:nvSpPr>
          <p:cNvPr id="4" name="object 4"/>
          <p:cNvSpPr txBox="1"/>
          <p:nvPr/>
        </p:nvSpPr>
        <p:spPr>
          <a:xfrm>
            <a:off x="239395" y="3560127"/>
            <a:ext cx="3763645" cy="391795"/>
          </a:xfrm>
          <a:prstGeom prst="rect">
            <a:avLst/>
          </a:prstGeom>
        </p:spPr>
        <p:txBody>
          <a:bodyPr vert="horz" wrap="square" lIns="0" tIns="12700" rIns="0" bIns="0" rtlCol="0">
            <a:spAutoFit/>
          </a:bodyPr>
          <a:lstStyle/>
          <a:p>
            <a:pPr marL="12700">
              <a:lnSpc>
                <a:spcPct val="100000"/>
              </a:lnSpc>
              <a:spcBef>
                <a:spcPts val="100"/>
              </a:spcBef>
            </a:pPr>
            <a:r>
              <a:rPr sz="2400" spc="-10">
                <a:solidFill>
                  <a:srgbClr val="FFFFFF"/>
                </a:solidFill>
                <a:latin typeface="Calibri"/>
                <a:cs typeface="Calibri"/>
              </a:rPr>
              <a:t>Registration</a:t>
            </a:r>
            <a:r>
              <a:rPr sz="2400" spc="-70">
                <a:solidFill>
                  <a:srgbClr val="FFFFFF"/>
                </a:solidFill>
                <a:latin typeface="Calibri"/>
                <a:cs typeface="Calibri"/>
              </a:rPr>
              <a:t> </a:t>
            </a:r>
            <a:r>
              <a:rPr sz="2400">
                <a:solidFill>
                  <a:srgbClr val="FFFFFF"/>
                </a:solidFill>
                <a:latin typeface="Calibri"/>
                <a:cs typeface="Calibri"/>
              </a:rPr>
              <a:t>and</a:t>
            </a:r>
            <a:r>
              <a:rPr sz="2400" spc="-70">
                <a:solidFill>
                  <a:srgbClr val="FFFFFF"/>
                </a:solidFill>
                <a:latin typeface="Calibri"/>
                <a:cs typeface="Calibri"/>
              </a:rPr>
              <a:t> </a:t>
            </a:r>
            <a:r>
              <a:rPr sz="2400" spc="-10">
                <a:solidFill>
                  <a:srgbClr val="FFFFFF"/>
                </a:solidFill>
                <a:latin typeface="Calibri"/>
                <a:cs typeface="Calibri"/>
              </a:rPr>
              <a:t>Accreditation</a:t>
            </a:r>
            <a:endParaRPr sz="2400">
              <a:latin typeface="Calibri"/>
              <a:cs typeface="Calibri"/>
            </a:endParaRPr>
          </a:p>
        </p:txBody>
      </p:sp>
      <p:sp>
        <p:nvSpPr>
          <p:cNvPr id="5" name="object 5"/>
          <p:cNvSpPr txBox="1"/>
          <p:nvPr/>
        </p:nvSpPr>
        <p:spPr>
          <a:xfrm>
            <a:off x="5592064" y="6434454"/>
            <a:ext cx="1018540" cy="208279"/>
          </a:xfrm>
          <a:prstGeom prst="rect">
            <a:avLst/>
          </a:prstGeom>
        </p:spPr>
        <p:txBody>
          <a:bodyPr vert="horz" wrap="square" lIns="0" tIns="12700" rIns="0" bIns="0" rtlCol="0">
            <a:spAutoFit/>
          </a:bodyPr>
          <a:lstStyle/>
          <a:p>
            <a:pPr marL="12700">
              <a:lnSpc>
                <a:spcPct val="100000"/>
              </a:lnSpc>
              <a:spcBef>
                <a:spcPts val="100"/>
              </a:spcBef>
            </a:pPr>
            <a:r>
              <a:rPr sz="1200" spc="-10">
                <a:solidFill>
                  <a:srgbClr val="888888"/>
                </a:solidFill>
                <a:latin typeface="Calibri"/>
                <a:cs typeface="Calibri"/>
                <a:hlinkClick r:id="rId2"/>
              </a:rPr>
              <a:t>www.arb.org.uk</a:t>
            </a:r>
            <a:endParaRPr sz="1200">
              <a:latin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RB">
      <a:dk1>
        <a:sysClr val="windowText" lastClr="000000"/>
      </a:dk1>
      <a:lt1>
        <a:sysClr val="window" lastClr="FFFFFF"/>
      </a:lt1>
      <a:dk2>
        <a:srgbClr val="093650"/>
      </a:dk2>
      <a:lt2>
        <a:srgbClr val="F5F5EF"/>
      </a:lt2>
      <a:accent1>
        <a:srgbClr val="1980B7"/>
      </a:accent1>
      <a:accent2>
        <a:srgbClr val="FFD700"/>
      </a:accent2>
      <a:accent3>
        <a:srgbClr val="999999"/>
      </a:accent3>
      <a:accent4>
        <a:srgbClr val="BB6B8B"/>
      </a:accent4>
      <a:accent5>
        <a:srgbClr val="52BFAB"/>
      </a:accent5>
      <a:accent6>
        <a:srgbClr val="FF8C00"/>
      </a:accent6>
      <a:hlink>
        <a:srgbClr val="1980B7"/>
      </a:hlink>
      <a:folHlink>
        <a:srgbClr val="BB6B8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ARB">
      <a:dk1>
        <a:sysClr val="windowText" lastClr="000000"/>
      </a:dk1>
      <a:lt1>
        <a:sysClr val="window" lastClr="FFFFFF"/>
      </a:lt1>
      <a:dk2>
        <a:srgbClr val="093650"/>
      </a:dk2>
      <a:lt2>
        <a:srgbClr val="F5F5EF"/>
      </a:lt2>
      <a:accent1>
        <a:srgbClr val="1980B7"/>
      </a:accent1>
      <a:accent2>
        <a:srgbClr val="FFD700"/>
      </a:accent2>
      <a:accent3>
        <a:srgbClr val="999999"/>
      </a:accent3>
      <a:accent4>
        <a:srgbClr val="BB6B8B"/>
      </a:accent4>
      <a:accent5>
        <a:srgbClr val="52BFAB"/>
      </a:accent5>
      <a:accent6>
        <a:srgbClr val="FF8C00"/>
      </a:accent6>
      <a:hlink>
        <a:srgbClr val="1980B7"/>
      </a:hlink>
      <a:folHlink>
        <a:srgbClr val="BB6B8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CB50FD01E29849BCB2345C4AB874F3" ma:contentTypeVersion="24" ma:contentTypeDescription="Create a new document." ma:contentTypeScope="" ma:versionID="6c09a82b5f29ade0d836509baad4bcaa">
  <xsd:schema xmlns:xsd="http://www.w3.org/2001/XMLSchema" xmlns:xs="http://www.w3.org/2001/XMLSchema" xmlns:p="http://schemas.microsoft.com/office/2006/metadata/properties" xmlns:ns2="fc3f9362-a695-4a93-9598-4cd3a895898e" xmlns:ns3="bb463b04-3daa-4d0a-a9f3-714d171ceed2" targetNamespace="http://schemas.microsoft.com/office/2006/metadata/properties" ma:root="true" ma:fieldsID="4110a5d2d1755177d5a0ec91ab9c0086" ns2:_="" ns3:_="">
    <xsd:import namespace="fc3f9362-a695-4a93-9598-4cd3a895898e"/>
    <xsd:import namespace="bb463b04-3daa-4d0a-a9f3-714d171ceed2"/>
    <xsd:element name="properties">
      <xsd:complexType>
        <xsd:sequence>
          <xsd:element name="documentManagement">
            <xsd:complexType>
              <xsd:all>
                <xsd:element ref="ns2:Document_x0020_Description" minOccurs="0"/>
                <xsd:element ref="ns2:l62131fa53154cb4bbb87654e2508235" minOccurs="0"/>
                <xsd:element ref="ns3:TaxCatchAll" minOccurs="0"/>
                <xsd:element ref="ns2:l26adfa2a16342e48c76277965dbaedd" minOccurs="0"/>
                <xsd:element ref="ns2:a61c72bcec4f4e91a795662ce8c11737" minOccurs="0"/>
                <xsd:element ref="ns2:ha5d8cb1b02c41a5b0a20657b495db1d" minOccurs="0"/>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f9362-a695-4a93-9598-4cd3a895898e" elementFormDefault="qualified">
    <xsd:import namespace="http://schemas.microsoft.com/office/2006/documentManagement/types"/>
    <xsd:import namespace="http://schemas.microsoft.com/office/infopath/2007/PartnerControls"/>
    <xsd:element name="Document_x0020_Description" ma:index="5" nillable="true" ma:displayName="Document Description" ma:internalName="Document_x0020_Description">
      <xsd:simpleType>
        <xsd:restriction base="dms:Text">
          <xsd:maxLength value="15"/>
        </xsd:restriction>
      </xsd:simpleType>
    </xsd:element>
    <xsd:element name="l62131fa53154cb4bbb87654e2508235" ma:index="10" ma:taxonomy="true" ma:internalName="l62131fa53154cb4bbb87654e2508235" ma:taxonomyFieldName="Document_x0020_Type" ma:displayName="Document Type" ma:default="" ma:fieldId="{562131fa-5315-4cb4-bbb8-7654e2508235}" ma:sspId="adc2c574-b075-4fb7-b273-e8ecf25fef5b" ma:termSetId="86b5f474-d242-4a4b-afab-87a161e90e89" ma:anchorId="00000000-0000-0000-0000-000000000000" ma:open="false" ma:isKeyword="false">
      <xsd:complexType>
        <xsd:sequence>
          <xsd:element ref="pc:Terms" minOccurs="0" maxOccurs="1"/>
        </xsd:sequence>
      </xsd:complexType>
    </xsd:element>
    <xsd:element name="l26adfa2a16342e48c76277965dbaedd" ma:index="12" ma:taxonomy="true" ma:internalName="l26adfa2a16342e48c76277965dbaedd" ma:taxonomyFieldName="Document_x0020_Meta_x0020_Data" ma:displayName="Document Meta Data" ma:default="" ma:fieldId="{526adfa2-a163-42e4-8c76-277965dbaedd}" ma:taxonomyMulti="true" ma:sspId="adc2c574-b075-4fb7-b273-e8ecf25fef5b" ma:termSetId="8edcb8b4-90c4-47f4-8ff7-552d511cbd3d" ma:anchorId="00000000-0000-0000-0000-000000000000" ma:open="false" ma:isKeyword="false">
      <xsd:complexType>
        <xsd:sequence>
          <xsd:element ref="pc:Terms" minOccurs="0" maxOccurs="1"/>
        </xsd:sequence>
      </xsd:complexType>
    </xsd:element>
    <xsd:element name="a61c72bcec4f4e91a795662ce8c11737" ma:index="13" ma:taxonomy="true" ma:internalName="a61c72bcec4f4e91a795662ce8c11737" ma:taxonomyFieldName="Function" ma:displayName="Function" ma:readOnly="false" ma:default="2;#Governance|67a8896e-20b4-46e3-8ebd-8462c1f21691" ma:fieldId="{a61c72bc-ec4f-4e91-a795-662ce8c11737}" ma:sspId="adc2c574-b075-4fb7-b273-e8ecf25fef5b" ma:termSetId="886b0408-3c66-48c5-a284-aadc54c04aca" ma:anchorId="00000000-0000-0000-0000-000000000000" ma:open="false" ma:isKeyword="false">
      <xsd:complexType>
        <xsd:sequence>
          <xsd:element ref="pc:Terms" minOccurs="0" maxOccurs="1"/>
        </xsd:sequence>
      </xsd:complexType>
    </xsd:element>
    <xsd:element name="ha5d8cb1b02c41a5b0a20657b495db1d" ma:index="14" nillable="true" ma:taxonomy="true" ma:internalName="ha5d8cb1b02c41a5b0a20657b495db1d" ma:taxonomyFieldName="Status" ma:displayName="Status" ma:default="" ma:fieldId="{1a5d8cb1-b02c-41a5-b0a2-0657b495db1d}" ma:sspId="adc2c574-b075-4fb7-b273-e8ecf25fef5b" ma:termSetId="8c18be9e-d0f8-4bc9-9688-32d2f9931667" ma:anchorId="00000000-0000-0000-0000-000000000000" ma:open="false" ma:isKeyword="false">
      <xsd:complexType>
        <xsd:sequence>
          <xsd:element ref="pc:Terms" minOccurs="0" maxOccurs="1"/>
        </xsd:sequence>
      </xsd:complex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adc2c574-b075-4fb7-b273-e8ecf25fef5b" ma:termSetId="09814cd3-568e-fe90-9814-8d621ff8fb84" ma:anchorId="fba54fb3-c3e1-fe81-a776-ca4b69148c4d" ma:open="true" ma:isKeyword="false">
      <xsd:complexType>
        <xsd:sequence>
          <xsd:element ref="pc:Terms" minOccurs="0" maxOccurs="1"/>
        </xsd:sequence>
      </xsd:complexType>
    </xsd:element>
    <xsd:element name="MediaServiceDateTaken" ma:index="26" nillable="true" ma:displayName="MediaServiceDateTaken" ma:hidden="true" ma:indexed="true" ma:internalName="MediaServiceDateTaken"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LengthInSeconds" ma:index="3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463b04-3daa-4d0a-a9f3-714d171ceed2"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36580f69-a95b-469d-92cb-baacccb86620}" ma:internalName="TaxCatchAll" ma:showField="CatchAllData" ma:web="bb463b04-3daa-4d0a-a9f3-714d171ceed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b463b04-3daa-4d0a-a9f3-714d171ceed2">
      <UserInfo>
        <DisplayName/>
        <AccountId xsi:nil="true"/>
        <AccountType/>
      </UserInfo>
    </SharedWithUsers>
    <lcf76f155ced4ddcb4097134ff3c332f xmlns="fc3f9362-a695-4a93-9598-4cd3a895898e">
      <Terms xmlns="http://schemas.microsoft.com/office/infopath/2007/PartnerControls"/>
    </lcf76f155ced4ddcb4097134ff3c332f>
    <ha5d8cb1b02c41a5b0a20657b495db1d xmlns="fc3f9362-a695-4a93-9598-4cd3a895898e">
      <Terms xmlns="http://schemas.microsoft.com/office/infopath/2007/PartnerControls"/>
    </ha5d8cb1b02c41a5b0a20657b495db1d>
    <l62131fa53154cb4bbb87654e2508235 xmlns="fc3f9362-a695-4a93-9598-4cd3a895898e">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ac121888-73ab-4733-8445-853e13dab84c</TermId>
        </TermInfo>
      </Terms>
    </l62131fa53154cb4bbb87654e2508235>
    <Document_x0020_Description xmlns="fc3f9362-a695-4a93-9598-4cd3a895898e" xsi:nil="true"/>
    <l26adfa2a16342e48c76277965dbaedd xmlns="fc3f9362-a695-4a93-9598-4cd3a895898e">
      <Terms xmlns="http://schemas.microsoft.com/office/infopath/2007/PartnerControls">
        <TermInfo xmlns="http://schemas.microsoft.com/office/infopath/2007/PartnerControls">
          <TermName xmlns="http://schemas.microsoft.com/office/infopath/2007/PartnerControls">Board Paper</TermName>
          <TermId xmlns="http://schemas.microsoft.com/office/infopath/2007/PartnerControls">94b93e94-6d2b-4589-aabb-1dc9166930e2</TermId>
        </TermInfo>
      </Terms>
    </l26adfa2a16342e48c76277965dbaedd>
    <a61c72bcec4f4e91a795662ce8c11737 xmlns="fc3f9362-a695-4a93-9598-4cd3a895898e">
      <Terms xmlns="http://schemas.microsoft.com/office/infopath/2007/PartnerControls">
        <TermInfo xmlns="http://schemas.microsoft.com/office/infopath/2007/PartnerControls">
          <TermName xmlns="http://schemas.microsoft.com/office/infopath/2007/PartnerControls">Governance</TermName>
          <TermId xmlns="http://schemas.microsoft.com/office/infopath/2007/PartnerControls">67a8896e-20b4-46e3-8ebd-8462c1f21691</TermId>
        </TermInfo>
      </Terms>
    </a61c72bcec4f4e91a795662ce8c11737>
    <TaxCatchAll xmlns="bb463b04-3daa-4d0a-a9f3-714d171ceed2">
      <Value>30</Value>
      <Value>9</Value>
      <Value>2</Value>
    </TaxCatchAll>
  </documentManagement>
</p:properties>
</file>

<file path=customXml/itemProps1.xml><?xml version="1.0" encoding="utf-8"?>
<ds:datastoreItem xmlns:ds="http://schemas.openxmlformats.org/officeDocument/2006/customXml" ds:itemID="{4C3C9F23-9DF1-4233-A7EF-EAC143FF2171}">
  <ds:schemaRefs>
    <ds:schemaRef ds:uri="http://schemas.microsoft.com/sharepoint/v3/contenttype/forms"/>
  </ds:schemaRefs>
</ds:datastoreItem>
</file>

<file path=customXml/itemProps2.xml><?xml version="1.0" encoding="utf-8"?>
<ds:datastoreItem xmlns:ds="http://schemas.openxmlformats.org/officeDocument/2006/customXml" ds:itemID="{A06AD267-E823-4B10-805F-7A5CC038CDFD}"/>
</file>

<file path=customXml/itemProps3.xml><?xml version="1.0" encoding="utf-8"?>
<ds:datastoreItem xmlns:ds="http://schemas.openxmlformats.org/officeDocument/2006/customXml" ds:itemID="{302BFD4A-E9BA-4930-806F-3D3AC630653B}">
  <ds:schemaRefs>
    <ds:schemaRef ds:uri="a42b67ba-33f2-42af-89d8-275271a8a45f"/>
    <ds:schemaRef ds:uri="f5c25c5e-ec0a-48cb-aea4-2e2e9ab5e6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10</Notes>
  <HiddenSlides>0</HiddenSlide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1_Office Theme</vt:lpstr>
      <vt:lpstr>2_Office Theme</vt:lpstr>
      <vt:lpstr>PowerPoint Presentation</vt:lpstr>
      <vt:lpstr>Contents</vt:lpstr>
      <vt:lpstr>1. Balanced scorecard</vt:lpstr>
      <vt:lpstr>a. Operations</vt:lpstr>
      <vt:lpstr> Professional Standards: New case volumes </vt:lpstr>
      <vt:lpstr> Professional Standards: KPI compliance</vt:lpstr>
      <vt:lpstr> Professional Standards: Misuse of title </vt:lpstr>
      <vt:lpstr> Professional Standards: Misuse of title </vt:lpstr>
      <vt:lpstr>a. Operations</vt:lpstr>
      <vt:lpstr>Operations delivery: the Register</vt:lpstr>
      <vt:lpstr>Reasons for resignations YTD</vt:lpstr>
      <vt:lpstr>Operations delivery: applications &amp; removals</vt:lpstr>
      <vt:lpstr>Operations Delivery: Time to join the Register</vt:lpstr>
      <vt:lpstr>Operations Delivery: Time to Re-join the Register</vt:lpstr>
      <vt:lpstr>Accreditation</vt:lpstr>
      <vt:lpstr>b. External</vt:lpstr>
      <vt:lpstr>Freedom of Information Requests (FOIs) and Subject Access Requests (SARs) - Statistics 2021-2025 (YTD)</vt:lpstr>
      <vt:lpstr>Freedom of Information Requests (FOIs) and Subject Access Requests (SARs) - Statistics 2021-2025 (to date) </vt:lpstr>
      <vt:lpstr>Whistleblowing and Service Complaints Statistics </vt:lpstr>
      <vt:lpstr>Service Complaints Statistics </vt:lpstr>
      <vt:lpstr>Service Complaints Details and Lessons Learned</vt:lpstr>
      <vt:lpstr>b. External</vt:lpstr>
      <vt:lpstr>Engagement: meetings and events</vt:lpstr>
      <vt:lpstr>Engagement: surveys and consultations</vt:lpstr>
      <vt:lpstr>Engagement: ARB Insight</vt:lpstr>
      <vt:lpstr>Media and social media</vt:lpstr>
      <vt:lpstr>Website</vt:lpstr>
      <vt:lpstr>c. Internal</vt:lpstr>
      <vt:lpstr>Headcount by Gender and Ethnicity</vt:lpstr>
      <vt:lpstr>Age Profile for current Staff</vt:lpstr>
      <vt:lpstr>Headcount and resourcing costs</vt:lpstr>
      <vt:lpstr>Staff turnover</vt:lpstr>
      <vt:lpstr>Absence levels</vt:lpstr>
      <vt:lpstr>d. Finance</vt:lpstr>
      <vt:lpstr>Invoice payments</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1</cp:revision>
  <dcterms:created xsi:type="dcterms:W3CDTF">2024-10-03T10:48:25Z</dcterms:created>
  <dcterms:modified xsi:type="dcterms:W3CDTF">2025-10-03T08:34:17Z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2024-07-05T00:00:00Z</vt:filetime>
  </property>
  <property fmtid="{D5CDD505-2E9C-101B-9397-08002B2CF9AE}" pid="3" name="LastSaved">
    <vt:filetime>2024-10-03T00:00:00Z</vt:filetime>
  </property>
  <property fmtid="{D5CDD505-2E9C-101B-9397-08002B2CF9AE}" pid="4" name="ContentTypeId">
    <vt:lpwstr>0x0101003ECB50FD01E29849BCB2345C4AB874F3</vt:lpwstr>
  </property>
  <property fmtid="{D5CDD505-2E9C-101B-9397-08002B2CF9AE}" pid="5" name="Order">
    <vt:r8>66200</vt:r8>
  </property>
  <property fmtid="{D5CDD505-2E9C-101B-9397-08002B2CF9AE}" pid="6" name="xd_Signature">
    <vt:bool>false</vt:bool>
  </property>
  <property fmtid="{D5CDD505-2E9C-101B-9397-08002B2CF9AE}" pid="7" name="xd_ProgID">
    <vt:lpwstr/>
  </property>
  <property fmtid="{D5CDD505-2E9C-101B-9397-08002B2CF9AE}" pid="8" name="Function">
    <vt:lpwstr>2;#Governance|67a8896e-20b4-46e3-8ebd-8462c1f21691</vt:lpwstr>
  </property>
  <property fmtid="{D5CDD505-2E9C-101B-9397-08002B2CF9AE}" pid="9" name="ComplianceAssetId">
    <vt:lpwstr/>
  </property>
  <property fmtid="{D5CDD505-2E9C-101B-9397-08002B2CF9AE}" pid="10" name="TemplateUrl">
    <vt:lpwstr/>
  </property>
  <property fmtid="{D5CDD505-2E9C-101B-9397-08002B2CF9AE}" pid="11" name="jcf589158aa34adbb8379c2fa99714d8">
    <vt:lpwstr>Executive Office|0aa4947d-c9a5-40c3-b19e-15024279ed47</vt:lpwstr>
  </property>
  <property fmtid="{D5CDD505-2E9C-101B-9397-08002B2CF9AE}" pid="12" name="_ExtendedDescription">
    <vt:lpwstr/>
  </property>
  <property fmtid="{D5CDD505-2E9C-101B-9397-08002B2CF9AE}" pid="13" name="TriggerFlowInfo">
    <vt:lpwstr/>
  </property>
  <property fmtid="{D5CDD505-2E9C-101B-9397-08002B2CF9AE}" pid="14" name="MediaServiceImageTags">
    <vt:lpwstr/>
  </property>
  <property fmtid="{D5CDD505-2E9C-101B-9397-08002B2CF9AE}" pid="15" name="mc626b441d8147daaa2eec36abd3832a">
    <vt:lpwstr>Formal documents|fcf33ea8-7087-463e-b380-015958cb879a</vt:lpwstr>
  </property>
  <property fmtid="{D5CDD505-2E9C-101B-9397-08002B2CF9AE}" pid="16" name="g360d42bda814af0bf0a28fb45672676">
    <vt:lpwstr>Board Paper|94b93e94-6d2b-4589-aabb-1dc9166930e2</vt:lpwstr>
  </property>
  <property fmtid="{D5CDD505-2E9C-101B-9397-08002B2CF9AE}" pid="17" name="ebb0c01c4c594b31bbe6856881c7ea20">
    <vt:lpwstr>Governance|67a8896e-20b4-46e3-8ebd-8462c1f21691</vt:lpwstr>
  </property>
  <property fmtid="{D5CDD505-2E9C-101B-9397-08002B2CF9AE}" pid="18" name="Status">
    <vt:lpwstr/>
  </property>
  <property fmtid="{D5CDD505-2E9C-101B-9397-08002B2CF9AE}" pid="19" name="a61c72bcec4f4e91a795662ce8c11737">
    <vt:lpwstr>Governance|67a8896e-20b4-46e3-8ebd-8462c1f21691</vt:lpwstr>
  </property>
  <property fmtid="{D5CDD505-2E9C-101B-9397-08002B2CF9AE}" pid="20" name="Document Meta Data">
    <vt:lpwstr>30;#Board Paper|94b93e94-6d2b-4589-aabb-1dc9166930e2</vt:lpwstr>
  </property>
  <property fmtid="{D5CDD505-2E9C-101B-9397-08002B2CF9AE}" pid="21" name="Document Type">
    <vt:lpwstr>9;#Administration|ac121888-73ab-4733-8445-853e13dab84c</vt:lpwstr>
  </property>
  <property fmtid="{D5CDD505-2E9C-101B-9397-08002B2CF9AE}" pid="22" name="Document_x0020_Meta_x0020_Data">
    <vt:lpwstr>30;#Board Paper|94b93e94-6d2b-4589-aabb-1dc9166930e2</vt:lpwstr>
  </property>
  <property fmtid="{D5CDD505-2E9C-101B-9397-08002B2CF9AE}" pid="23" name="Document_x0020_Type">
    <vt:lpwstr>9;#Administration|ac121888-73ab-4733-8445-853e13dab84c</vt:lpwstr>
  </property>
  <property fmtid="{D5CDD505-2E9C-101B-9397-08002B2CF9AE}" pid="24" name="l62131fa53154cb4bbb87654e2508235">
    <vt:lpwstr>Administration|ac121888-73ab-4733-8445-853e13dab84c</vt:lpwstr>
  </property>
  <property fmtid="{D5CDD505-2E9C-101B-9397-08002B2CF9AE}" pid="25" name="l26adfa2a16342e48c76277965dbaedd">
    <vt:lpwstr>Board Paper|94b93e94-6d2b-4589-aabb-1dc9166930e2</vt:lpwstr>
  </property>
  <property fmtid="{D5CDD505-2E9C-101B-9397-08002B2CF9AE}" pid="26" name="ofedf6550fc947a99db6a4bdf7ac980d">
    <vt:lpwstr>Administration|ac121888-73ab-4733-8445-853e13dab84c</vt:lpwstr>
  </property>
  <property fmtid="{D5CDD505-2E9C-101B-9397-08002B2CF9AE}" pid="27" name="m8ebe82e8c2f4272bc36aa548a8eee26">
    <vt:lpwstr>Board Paper|94b93e94-6d2b-4589-aabb-1dc9166930e2</vt:lpwstr>
  </property>
  <property fmtid="{D5CDD505-2E9C-101B-9397-08002B2CF9AE}" pid="28" name="lb8171ecc9384286b4656702f15a9ef9">
    <vt:lpwstr>Governance|67a8896e-20b4-46e3-8ebd-8462c1f21691</vt:lpwstr>
  </property>
  <property fmtid="{D5CDD505-2E9C-101B-9397-08002B2CF9AE}" pid="29" name="_SharedFileIndex">
    <vt:lpwstr/>
  </property>
  <property fmtid="{D5CDD505-2E9C-101B-9397-08002B2CF9AE}" pid="30" name="_SourceUrl">
    <vt:lpwstr/>
  </property>
</Properties>
</file>