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 id="263" r:id="rId8"/>
    <p:sldId id="256"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ILEPRNT\Documents\Regulation\Stats\Caseload%20and%20Complaint%20Numbers\SLG%20Dashboard%20stats%20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LEPRNT\Documents\Regulation\Stats\Caseload%20and%20Complaint%20Numbers\SLG%20Dashboard%20stats%20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LEPRNT\Documents\Regulation\Stats\Caseload%20and%20Complaint%20Numbers\SLG%20Dashboard%20stats%2020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ILEPRNT\Documents\Regulation\Stats\Caseload%20and%20Complaint%20Numbers\SLG%20Dashboard%20stats%202022.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GB" sz="1100" dirty="0">
                <a:solidFill>
                  <a:schemeClr val="tx1"/>
                </a:solidFill>
              </a:rPr>
              <a:t>New complaints (year to date)</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COMPLAINTS!$A$89</c:f>
              <c:strCache>
                <c:ptCount val="1"/>
                <c:pt idx="0">
                  <c:v>No. of cases</c:v>
                </c:pt>
              </c:strCache>
            </c:strRef>
          </c:tx>
          <c:spPr>
            <a:solidFill>
              <a:schemeClr val="accent1"/>
            </a:solidFill>
            <a:ln>
              <a:noFill/>
            </a:ln>
            <a:effectLst/>
          </c:spPr>
          <c:invertIfNegative val="0"/>
          <c:cat>
            <c:numRef>
              <c:f>COMPLAINTS!$B$88:$D$88</c:f>
              <c:numCache>
                <c:formatCode>General</c:formatCode>
                <c:ptCount val="3"/>
                <c:pt idx="0">
                  <c:v>2020</c:v>
                </c:pt>
                <c:pt idx="1">
                  <c:v>2021</c:v>
                </c:pt>
                <c:pt idx="2">
                  <c:v>2022</c:v>
                </c:pt>
              </c:numCache>
            </c:numRef>
          </c:cat>
          <c:val>
            <c:numRef>
              <c:f>COMPLAINTS!$B$89:$D$89</c:f>
              <c:numCache>
                <c:formatCode>General</c:formatCode>
                <c:ptCount val="3"/>
                <c:pt idx="0">
                  <c:v>31</c:v>
                </c:pt>
                <c:pt idx="1">
                  <c:v>35</c:v>
                </c:pt>
                <c:pt idx="2">
                  <c:v>48</c:v>
                </c:pt>
              </c:numCache>
            </c:numRef>
          </c:val>
          <c:extLst>
            <c:ext xmlns:c16="http://schemas.microsoft.com/office/drawing/2014/chart" uri="{C3380CC4-5D6E-409C-BE32-E72D297353CC}">
              <c16:uniqueId val="{00000001-BFCA-4667-ADD0-CC68F367762F}"/>
            </c:ext>
          </c:extLst>
        </c:ser>
        <c:dLbls>
          <c:showLegendKey val="0"/>
          <c:showVal val="0"/>
          <c:showCatName val="0"/>
          <c:showSerName val="0"/>
          <c:showPercent val="0"/>
          <c:showBubbleSize val="0"/>
        </c:dLbls>
        <c:gapWidth val="219"/>
        <c:overlap val="-27"/>
        <c:axId val="1804980784"/>
        <c:axId val="1804975792"/>
      </c:barChart>
      <c:catAx>
        <c:axId val="180498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4975792"/>
        <c:crosses val="autoZero"/>
        <c:auto val="1"/>
        <c:lblAlgn val="ctr"/>
        <c:lblOffset val="100"/>
        <c:noMultiLvlLbl val="0"/>
      </c:catAx>
      <c:valAx>
        <c:axId val="1804975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4980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GB" sz="1100" dirty="0">
                <a:solidFill>
                  <a:schemeClr val="tx1"/>
                </a:solidFill>
              </a:rPr>
              <a:t>New title cases opened</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COMPLAINTS!$A$110</c:f>
              <c:strCache>
                <c:ptCount val="1"/>
                <c:pt idx="0">
                  <c:v>No. of cases</c:v>
                </c:pt>
              </c:strCache>
            </c:strRef>
          </c:tx>
          <c:spPr>
            <a:solidFill>
              <a:schemeClr val="accent1"/>
            </a:solidFill>
            <a:ln>
              <a:noFill/>
            </a:ln>
            <a:effectLst/>
          </c:spPr>
          <c:invertIfNegative val="0"/>
          <c:cat>
            <c:numRef>
              <c:f>COMPLAINTS!$B$109:$D$109</c:f>
              <c:numCache>
                <c:formatCode>General</c:formatCode>
                <c:ptCount val="3"/>
                <c:pt idx="0">
                  <c:v>2020</c:v>
                </c:pt>
                <c:pt idx="1">
                  <c:v>2021</c:v>
                </c:pt>
                <c:pt idx="2">
                  <c:v>2022</c:v>
                </c:pt>
              </c:numCache>
            </c:numRef>
          </c:cat>
          <c:val>
            <c:numRef>
              <c:f>COMPLAINTS!$B$110:$D$110</c:f>
              <c:numCache>
                <c:formatCode>General</c:formatCode>
                <c:ptCount val="3"/>
                <c:pt idx="0">
                  <c:v>184.8</c:v>
                </c:pt>
                <c:pt idx="1">
                  <c:v>95</c:v>
                </c:pt>
                <c:pt idx="2">
                  <c:v>91</c:v>
                </c:pt>
              </c:numCache>
            </c:numRef>
          </c:val>
          <c:extLst>
            <c:ext xmlns:c16="http://schemas.microsoft.com/office/drawing/2014/chart" uri="{C3380CC4-5D6E-409C-BE32-E72D297353CC}">
              <c16:uniqueId val="{00000001-FB88-4C88-922B-A33B4DB299D1}"/>
            </c:ext>
          </c:extLst>
        </c:ser>
        <c:dLbls>
          <c:showLegendKey val="0"/>
          <c:showVal val="0"/>
          <c:showCatName val="0"/>
          <c:showSerName val="0"/>
          <c:showPercent val="0"/>
          <c:showBubbleSize val="0"/>
        </c:dLbls>
        <c:gapWidth val="219"/>
        <c:overlap val="-27"/>
        <c:axId val="1509759328"/>
        <c:axId val="1509755168"/>
      </c:barChart>
      <c:catAx>
        <c:axId val="1509759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9755168"/>
        <c:crosses val="autoZero"/>
        <c:auto val="1"/>
        <c:lblAlgn val="ctr"/>
        <c:lblOffset val="100"/>
        <c:noMultiLvlLbl val="0"/>
      </c:catAx>
      <c:valAx>
        <c:axId val="1509755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9759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GB" sz="1200"/>
              <a:t>KPIs 2022</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COMPLAINTS!$B$114</c:f>
              <c:strCache>
                <c:ptCount val="1"/>
                <c:pt idx="0">
                  <c:v>Met KPI</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A-CC14-4A88-ABBB-9A95977B58DE}"/>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9-CC14-4A88-ABBB-9A95977B58DE}"/>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8-CC14-4A88-ABBB-9A95977B58DE}"/>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175E-439F-AC83-BBE73E28CEBD}"/>
              </c:ext>
            </c:extLst>
          </c:dPt>
          <c:dPt>
            <c:idx val="4"/>
            <c:invertIfNegative val="0"/>
            <c:bubble3D val="0"/>
            <c:spPr>
              <a:solidFill>
                <a:srgbClr val="C00000"/>
              </a:solidFill>
              <a:ln>
                <a:noFill/>
              </a:ln>
              <a:effectLst/>
            </c:spPr>
            <c:extLst>
              <c:ext xmlns:c16="http://schemas.microsoft.com/office/drawing/2014/chart" uri="{C3380CC4-5D6E-409C-BE32-E72D297353CC}">
                <c16:uniqueId val="{00000011-58A8-40D6-910A-6976D32BC87A}"/>
              </c:ext>
            </c:extLst>
          </c:dPt>
          <c:dPt>
            <c:idx val="5"/>
            <c:invertIfNegative val="0"/>
            <c:bubble3D val="0"/>
            <c:spPr>
              <a:solidFill>
                <a:srgbClr val="C00000"/>
              </a:solidFill>
              <a:ln>
                <a:noFill/>
              </a:ln>
              <a:effectLst/>
            </c:spPr>
            <c:extLst>
              <c:ext xmlns:c16="http://schemas.microsoft.com/office/drawing/2014/chart" uri="{C3380CC4-5D6E-409C-BE32-E72D297353CC}">
                <c16:uniqueId val="{00000003-CC14-4A88-ABBB-9A95977B58D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B-175E-439F-AC83-BBE73E28CEBD}"/>
              </c:ext>
            </c:extLst>
          </c:dPt>
          <c:dLbls>
            <c:dLbl>
              <c:idx val="4"/>
              <c:spPr>
                <a:solidFill>
                  <a:srgbClr val="C00000"/>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1-58A8-40D6-910A-6976D32BC87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COMPLAINTS!$A$115:$A$121</c:f>
              <c:strCache>
                <c:ptCount val="7"/>
                <c:pt idx="0">
                  <c:v>Closures</c:v>
                </c:pt>
                <c:pt idx="1">
                  <c:v>Investigated</c:v>
                </c:pt>
                <c:pt idx="2">
                  <c:v>Combined</c:v>
                </c:pt>
                <c:pt idx="3">
                  <c:v>IP</c:v>
                </c:pt>
                <c:pt idx="4">
                  <c:v>Scheduling</c:v>
                </c:pt>
                <c:pt idx="5">
                  <c:v>End-to-end</c:v>
                </c:pt>
                <c:pt idx="6">
                  <c:v>Title</c:v>
                </c:pt>
              </c:strCache>
            </c:strRef>
          </c:cat>
          <c:val>
            <c:numRef>
              <c:f>COMPLAINTS!$B$115:$B$121</c:f>
              <c:numCache>
                <c:formatCode>General</c:formatCode>
                <c:ptCount val="7"/>
                <c:pt idx="0">
                  <c:v>19</c:v>
                </c:pt>
                <c:pt idx="1">
                  <c:v>13</c:v>
                </c:pt>
                <c:pt idx="2">
                  <c:v>32</c:v>
                </c:pt>
                <c:pt idx="3">
                  <c:v>9</c:v>
                </c:pt>
                <c:pt idx="4">
                  <c:v>2</c:v>
                </c:pt>
                <c:pt idx="5">
                  <c:v>2</c:v>
                </c:pt>
                <c:pt idx="6">
                  <c:v>69</c:v>
                </c:pt>
              </c:numCache>
            </c:numRef>
          </c:val>
          <c:extLst>
            <c:ext xmlns:c16="http://schemas.microsoft.com/office/drawing/2014/chart" uri="{C3380CC4-5D6E-409C-BE32-E72D297353CC}">
              <c16:uniqueId val="{00000000-CC14-4A88-ABBB-9A95977B58DE}"/>
            </c:ext>
          </c:extLst>
        </c:ser>
        <c:ser>
          <c:idx val="1"/>
          <c:order val="1"/>
          <c:tx>
            <c:strRef>
              <c:f>COMPLAINTS!$C$114</c:f>
              <c:strCache>
                <c:ptCount val="1"/>
                <c:pt idx="0">
                  <c:v>Missed KPI</c:v>
                </c:pt>
              </c:strCache>
            </c:strRef>
          </c:tx>
          <c:spPr>
            <a:solidFill>
              <a:schemeClr val="accent3"/>
            </a:solidFill>
            <a:ln>
              <a:noFill/>
            </a:ln>
            <a:effectLst/>
          </c:spPr>
          <c:invertIfNegative val="0"/>
          <c:dPt>
            <c:idx val="1"/>
            <c:invertIfNegative val="0"/>
            <c:bubble3D val="0"/>
            <c:extLst>
              <c:ext xmlns:c16="http://schemas.microsoft.com/office/drawing/2014/chart" uri="{C3380CC4-5D6E-409C-BE32-E72D297353CC}">
                <c16:uniqueId val="{00000006-CC14-4A88-ABBB-9A95977B58DE}"/>
              </c:ext>
            </c:extLst>
          </c:dPt>
          <c:dPt>
            <c:idx val="2"/>
            <c:invertIfNegative val="0"/>
            <c:bubble3D val="0"/>
            <c:extLst>
              <c:ext xmlns:c16="http://schemas.microsoft.com/office/drawing/2014/chart" uri="{C3380CC4-5D6E-409C-BE32-E72D297353CC}">
                <c16:uniqueId val="{00000005-CC14-4A88-ABBB-9A95977B58DE}"/>
              </c:ext>
            </c:extLst>
          </c:dPt>
          <c:dPt>
            <c:idx val="3"/>
            <c:invertIfNegative val="0"/>
            <c:bubble3D val="0"/>
            <c:extLst>
              <c:ext xmlns:c16="http://schemas.microsoft.com/office/drawing/2014/chart" uri="{C3380CC4-5D6E-409C-BE32-E72D297353CC}">
                <c16:uniqueId val="{00000004-CC14-4A88-ABBB-9A95977B58DE}"/>
              </c:ext>
            </c:extLst>
          </c:dPt>
          <c:dPt>
            <c:idx val="4"/>
            <c:invertIfNegative val="0"/>
            <c:bubble3D val="0"/>
            <c:extLst>
              <c:ext xmlns:c16="http://schemas.microsoft.com/office/drawing/2014/chart" uri="{C3380CC4-5D6E-409C-BE32-E72D297353CC}">
                <c16:uniqueId val="{00000013-175E-439F-AC83-BBE73E28CEBD}"/>
              </c:ext>
            </c:extLst>
          </c:dPt>
          <c:dPt>
            <c:idx val="5"/>
            <c:invertIfNegative val="0"/>
            <c:bubble3D val="0"/>
            <c:extLst>
              <c:ext xmlns:c16="http://schemas.microsoft.com/office/drawing/2014/chart" uri="{C3380CC4-5D6E-409C-BE32-E72D297353CC}">
                <c16:uniqueId val="{00000007-CC14-4A88-ABBB-9A95977B58DE}"/>
              </c:ext>
            </c:extLst>
          </c:dPt>
          <c:dPt>
            <c:idx val="6"/>
            <c:invertIfNegative val="0"/>
            <c:bubble3D val="0"/>
            <c:extLst>
              <c:ext xmlns:c16="http://schemas.microsoft.com/office/drawing/2014/chart" uri="{C3380CC4-5D6E-409C-BE32-E72D297353CC}">
                <c16:uniqueId val="{00000017-175E-439F-AC83-BBE73E28CEBD}"/>
              </c:ext>
            </c:extLst>
          </c:dPt>
          <c:dLbls>
            <c:spPr>
              <a:solidFill>
                <a:schemeClr val="bg1">
                  <a:lumMod val="65000"/>
                </a:schemeClr>
              </a:solidFill>
              <a:ln>
                <a:solidFill>
                  <a:schemeClr val="bg1">
                    <a:lumMod val="75000"/>
                  </a:schemeClr>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COMPLAINTS!$A$115:$A$121</c:f>
              <c:strCache>
                <c:ptCount val="7"/>
                <c:pt idx="0">
                  <c:v>Closures</c:v>
                </c:pt>
                <c:pt idx="1">
                  <c:v>Investigated</c:v>
                </c:pt>
                <c:pt idx="2">
                  <c:v>Combined</c:v>
                </c:pt>
                <c:pt idx="3">
                  <c:v>IP</c:v>
                </c:pt>
                <c:pt idx="4">
                  <c:v>Scheduling</c:v>
                </c:pt>
                <c:pt idx="5">
                  <c:v>End-to-end</c:v>
                </c:pt>
                <c:pt idx="6">
                  <c:v>Title</c:v>
                </c:pt>
              </c:strCache>
            </c:strRef>
          </c:cat>
          <c:val>
            <c:numRef>
              <c:f>COMPLAINTS!$C$115:$C$121</c:f>
              <c:numCache>
                <c:formatCode>General</c:formatCode>
                <c:ptCount val="7"/>
                <c:pt idx="0">
                  <c:v>2</c:v>
                </c:pt>
                <c:pt idx="1">
                  <c:v>8</c:v>
                </c:pt>
                <c:pt idx="2">
                  <c:v>10</c:v>
                </c:pt>
                <c:pt idx="3">
                  <c:v>6</c:v>
                </c:pt>
                <c:pt idx="4">
                  <c:v>5</c:v>
                </c:pt>
                <c:pt idx="5">
                  <c:v>5</c:v>
                </c:pt>
                <c:pt idx="6">
                  <c:v>4</c:v>
                </c:pt>
              </c:numCache>
            </c:numRef>
          </c:val>
          <c:extLst>
            <c:ext xmlns:c16="http://schemas.microsoft.com/office/drawing/2014/chart" uri="{C3380CC4-5D6E-409C-BE32-E72D297353CC}">
              <c16:uniqueId val="{00000001-CC14-4A88-ABBB-9A95977B58DE}"/>
            </c:ext>
          </c:extLst>
        </c:ser>
        <c:dLbls>
          <c:dLblPos val="ctr"/>
          <c:showLegendKey val="0"/>
          <c:showVal val="1"/>
          <c:showCatName val="0"/>
          <c:showSerName val="0"/>
          <c:showPercent val="0"/>
          <c:showBubbleSize val="0"/>
        </c:dLbls>
        <c:gapWidth val="150"/>
        <c:overlap val="100"/>
        <c:axId val="1315983968"/>
        <c:axId val="1315985216"/>
      </c:barChart>
      <c:catAx>
        <c:axId val="131598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5985216"/>
        <c:crosses val="autoZero"/>
        <c:auto val="1"/>
        <c:lblAlgn val="ctr"/>
        <c:lblOffset val="100"/>
        <c:noMultiLvlLbl val="0"/>
      </c:catAx>
      <c:valAx>
        <c:axId val="1315985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5983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GB" sz="1200"/>
              <a:t>KPIs rolling 12 months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COMPLAINTS!$B$128</c:f>
              <c:strCache>
                <c:ptCount val="1"/>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3-643E-44B9-BA8A-EEFCE0B7B42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43E-44B9-BA8A-EEFCE0B7B423}"/>
              </c:ext>
            </c:extLst>
          </c:dPt>
          <c:dPt>
            <c:idx val="2"/>
            <c:invertIfNegative val="0"/>
            <c:bubble3D val="0"/>
            <c:spPr>
              <a:solidFill>
                <a:schemeClr val="accent6"/>
              </a:solidFill>
              <a:ln>
                <a:noFill/>
              </a:ln>
              <a:effectLst/>
            </c:spPr>
            <c:extLst>
              <c:ext xmlns:c16="http://schemas.microsoft.com/office/drawing/2014/chart" uri="{C3380CC4-5D6E-409C-BE32-E72D297353CC}">
                <c16:uniqueId val="{00000005-643E-44B9-BA8A-EEFCE0B7B423}"/>
              </c:ext>
            </c:extLst>
          </c:dPt>
          <c:dPt>
            <c:idx val="3"/>
            <c:invertIfNegative val="0"/>
            <c:bubble3D val="0"/>
            <c:spPr>
              <a:solidFill>
                <a:srgbClr val="C00000"/>
              </a:solidFill>
              <a:ln>
                <a:noFill/>
              </a:ln>
              <a:effectLst/>
            </c:spPr>
            <c:extLst>
              <c:ext xmlns:c16="http://schemas.microsoft.com/office/drawing/2014/chart" uri="{C3380CC4-5D6E-409C-BE32-E72D297353CC}">
                <c16:uniqueId val="{00000006-643E-44B9-BA8A-EEFCE0B7B423}"/>
              </c:ext>
            </c:extLst>
          </c:dPt>
          <c:dPt>
            <c:idx val="4"/>
            <c:invertIfNegative val="0"/>
            <c:bubble3D val="0"/>
            <c:spPr>
              <a:solidFill>
                <a:srgbClr val="C00000"/>
              </a:solidFill>
              <a:ln>
                <a:noFill/>
              </a:ln>
              <a:effectLst/>
            </c:spPr>
            <c:extLst>
              <c:ext xmlns:c16="http://schemas.microsoft.com/office/drawing/2014/chart" uri="{C3380CC4-5D6E-409C-BE32-E72D297353CC}">
                <c16:uniqueId val="{00000007-643E-44B9-BA8A-EEFCE0B7B423}"/>
              </c:ext>
            </c:extLst>
          </c:dPt>
          <c:dPt>
            <c:idx val="5"/>
            <c:invertIfNegative val="0"/>
            <c:bubble3D val="0"/>
            <c:spPr>
              <a:solidFill>
                <a:srgbClr val="C00000"/>
              </a:solidFill>
              <a:ln>
                <a:noFill/>
              </a:ln>
              <a:effectLst/>
            </c:spPr>
            <c:extLst>
              <c:ext xmlns:c16="http://schemas.microsoft.com/office/drawing/2014/chart" uri="{C3380CC4-5D6E-409C-BE32-E72D297353CC}">
                <c16:uniqueId val="{00000008-643E-44B9-BA8A-EEFCE0B7B423}"/>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D-BC44-4F18-AD71-DA6E4125478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COMPLAINTS!$A$130:$A$136</c:f>
              <c:strCache>
                <c:ptCount val="7"/>
                <c:pt idx="0">
                  <c:v>Closures</c:v>
                </c:pt>
                <c:pt idx="1">
                  <c:v>Investigated</c:v>
                </c:pt>
                <c:pt idx="2">
                  <c:v>Combined</c:v>
                </c:pt>
                <c:pt idx="3">
                  <c:v>IP</c:v>
                </c:pt>
                <c:pt idx="4">
                  <c:v>Scheduling</c:v>
                </c:pt>
                <c:pt idx="5">
                  <c:v>End-to-end</c:v>
                </c:pt>
                <c:pt idx="6">
                  <c:v>Title</c:v>
                </c:pt>
              </c:strCache>
            </c:strRef>
          </c:cat>
          <c:val>
            <c:numRef>
              <c:f>COMPLAINTS!$B$130:$B$136</c:f>
              <c:numCache>
                <c:formatCode>General</c:formatCode>
                <c:ptCount val="7"/>
                <c:pt idx="0">
                  <c:v>96</c:v>
                </c:pt>
                <c:pt idx="1">
                  <c:v>43</c:v>
                </c:pt>
                <c:pt idx="2">
                  <c:v>139</c:v>
                </c:pt>
                <c:pt idx="3">
                  <c:v>29</c:v>
                </c:pt>
                <c:pt idx="4">
                  <c:v>8</c:v>
                </c:pt>
                <c:pt idx="5">
                  <c:v>8</c:v>
                </c:pt>
                <c:pt idx="6">
                  <c:v>302</c:v>
                </c:pt>
              </c:numCache>
            </c:numRef>
          </c:val>
          <c:extLst>
            <c:ext xmlns:c16="http://schemas.microsoft.com/office/drawing/2014/chart" uri="{C3380CC4-5D6E-409C-BE32-E72D297353CC}">
              <c16:uniqueId val="{00000000-643E-44B9-BA8A-EEFCE0B7B423}"/>
            </c:ext>
          </c:extLst>
        </c:ser>
        <c:ser>
          <c:idx val="1"/>
          <c:order val="1"/>
          <c:tx>
            <c:strRef>
              <c:f>COMPLAINTS!$C$128</c:f>
              <c:strCache>
                <c:ptCount val="1"/>
                <c:pt idx="0">
                  <c:v>KPI compliance (12 month rolling data)</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COMPLAINTS!$A$130:$A$136</c:f>
              <c:strCache>
                <c:ptCount val="7"/>
                <c:pt idx="0">
                  <c:v>Closures</c:v>
                </c:pt>
                <c:pt idx="1">
                  <c:v>Investigated</c:v>
                </c:pt>
                <c:pt idx="2">
                  <c:v>Combined</c:v>
                </c:pt>
                <c:pt idx="3">
                  <c:v>IP</c:v>
                </c:pt>
                <c:pt idx="4">
                  <c:v>Scheduling</c:v>
                </c:pt>
                <c:pt idx="5">
                  <c:v>End-to-end</c:v>
                </c:pt>
                <c:pt idx="6">
                  <c:v>Title</c:v>
                </c:pt>
              </c:strCache>
            </c:strRef>
          </c:cat>
          <c:val>
            <c:numRef>
              <c:f>COMPLAINTS!$C$130:$C$136</c:f>
              <c:numCache>
                <c:formatCode>General</c:formatCode>
                <c:ptCount val="7"/>
                <c:pt idx="0">
                  <c:v>7</c:v>
                </c:pt>
                <c:pt idx="1">
                  <c:v>20</c:v>
                </c:pt>
                <c:pt idx="2">
                  <c:v>27</c:v>
                </c:pt>
                <c:pt idx="3">
                  <c:v>26</c:v>
                </c:pt>
                <c:pt idx="4">
                  <c:v>10</c:v>
                </c:pt>
                <c:pt idx="5">
                  <c:v>11</c:v>
                </c:pt>
                <c:pt idx="6">
                  <c:v>51</c:v>
                </c:pt>
              </c:numCache>
            </c:numRef>
          </c:val>
          <c:extLst>
            <c:ext xmlns:c16="http://schemas.microsoft.com/office/drawing/2014/chart" uri="{C3380CC4-5D6E-409C-BE32-E72D297353CC}">
              <c16:uniqueId val="{00000001-643E-44B9-BA8A-EEFCE0B7B423}"/>
            </c:ext>
          </c:extLst>
        </c:ser>
        <c:dLbls>
          <c:dLblPos val="ctr"/>
          <c:showLegendKey val="0"/>
          <c:showVal val="1"/>
          <c:showCatName val="0"/>
          <c:showSerName val="0"/>
          <c:showPercent val="0"/>
          <c:showBubbleSize val="0"/>
        </c:dLbls>
        <c:gapWidth val="150"/>
        <c:overlap val="100"/>
        <c:axId val="1850779440"/>
        <c:axId val="1850807728"/>
      </c:barChart>
      <c:catAx>
        <c:axId val="185077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0807728"/>
        <c:crosses val="autoZero"/>
        <c:auto val="1"/>
        <c:lblAlgn val="ctr"/>
        <c:lblOffset val="100"/>
        <c:noMultiLvlLbl val="0"/>
      </c:catAx>
      <c:valAx>
        <c:axId val="1850807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0779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1A93B-F138-4C62-B8D5-0E11127360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1B2307-BB6F-438F-889B-0FE520C5EA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909317-F538-4B11-8DF5-632FF5205056}"/>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5" name="Footer Placeholder 4">
            <a:extLst>
              <a:ext uri="{FF2B5EF4-FFF2-40B4-BE49-F238E27FC236}">
                <a16:creationId xmlns:a16="http://schemas.microsoft.com/office/drawing/2014/main" id="{881655BD-FE2E-4822-A4C0-EF8C2C646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5D7DCC-7983-4590-9E9F-9CAE4E70A2A6}"/>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104177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8B153-9E7A-4C5E-A87C-7FB408E7B89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8A8D75-B419-4150-A2E6-CB80ACEA0B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D8E9AE-5199-4CBA-8616-4E45F319A94D}"/>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5" name="Footer Placeholder 4">
            <a:extLst>
              <a:ext uri="{FF2B5EF4-FFF2-40B4-BE49-F238E27FC236}">
                <a16:creationId xmlns:a16="http://schemas.microsoft.com/office/drawing/2014/main" id="{F9025634-9EB1-473E-9207-819C11100F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4FAC65-C70C-4AF3-B17E-09821905648B}"/>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183023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6030B-605A-40EC-8309-EB118E9B44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85C0EE-DB44-4EFF-9C98-48E6CDF6CA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11EF13-FEDA-4B28-8A11-16A035B9A8AC}"/>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5" name="Footer Placeholder 4">
            <a:extLst>
              <a:ext uri="{FF2B5EF4-FFF2-40B4-BE49-F238E27FC236}">
                <a16:creationId xmlns:a16="http://schemas.microsoft.com/office/drawing/2014/main" id="{8040B067-15B1-4B6A-AC80-A5A2C61CE3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B0A4B6-7093-4113-928A-4E87B8E38A87}"/>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388895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53DD7-7A08-4ADA-BEBE-8C2A938200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E60BDB-1778-49A3-A304-20D3146DB4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30BD33-1451-4CAD-9C30-5DB9047E82C5}"/>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5" name="Footer Placeholder 4">
            <a:extLst>
              <a:ext uri="{FF2B5EF4-FFF2-40B4-BE49-F238E27FC236}">
                <a16:creationId xmlns:a16="http://schemas.microsoft.com/office/drawing/2014/main" id="{F02F61F8-3F83-4588-B691-A88B427931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B66964-6ED1-47E7-A5A4-6405F7371AF0}"/>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122415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A82B-13B3-4787-9453-2EC1C6B420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9C8AF9-B37F-436A-B90A-456BB4EFC4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0EF606-D307-4ADF-AFA5-483AC3A27612}"/>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5" name="Footer Placeholder 4">
            <a:extLst>
              <a:ext uri="{FF2B5EF4-FFF2-40B4-BE49-F238E27FC236}">
                <a16:creationId xmlns:a16="http://schemas.microsoft.com/office/drawing/2014/main" id="{79C6E09C-27C0-4A9A-B50C-3DF9D4EFF5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8CB9C9-BAB7-4865-8F6A-B46B6D3EC1E5}"/>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52771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457B-8CC2-417D-875B-A05FA5F089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1E43CF-8C90-4D07-A73A-3311C261ED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73657E-EAD4-4165-A56D-A4E2F849F8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B4CB01-4924-47F0-A025-DAEEFC933D42}"/>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6" name="Footer Placeholder 5">
            <a:extLst>
              <a:ext uri="{FF2B5EF4-FFF2-40B4-BE49-F238E27FC236}">
                <a16:creationId xmlns:a16="http://schemas.microsoft.com/office/drawing/2014/main" id="{F8FD0B93-3AB9-4F7A-853D-73E8D6E2A3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3AC957-4EDB-4467-AD9B-09D385057504}"/>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41126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FF4DC-6B7A-4146-B0C0-F4984B2C480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FD5067-1C3F-4DB6-8770-673BD173D6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4C393C-8599-4C1C-9AA0-714A911A03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98C7E2-BBC7-4808-BD9E-91031F6EE8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E2778F-129E-4AC3-BD66-752F5DCCDF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7AA4C76-7654-4558-9F75-E7E4D580B091}"/>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8" name="Footer Placeholder 7">
            <a:extLst>
              <a:ext uri="{FF2B5EF4-FFF2-40B4-BE49-F238E27FC236}">
                <a16:creationId xmlns:a16="http://schemas.microsoft.com/office/drawing/2014/main" id="{629EC70D-41C3-473B-940A-8647CF95D6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C25FC7-9693-443D-821F-E5606DB532AE}"/>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251498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FB338-DD13-4B86-A7AC-CF6442854F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9E4A16-A694-4FB4-9E31-68814A8BD2ED}"/>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4" name="Footer Placeholder 3">
            <a:extLst>
              <a:ext uri="{FF2B5EF4-FFF2-40B4-BE49-F238E27FC236}">
                <a16:creationId xmlns:a16="http://schemas.microsoft.com/office/drawing/2014/main" id="{C48BEEEB-2747-4B58-9A98-80EE297BF4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C45C73C-E414-4DBC-81DE-E1AB72E0A22A}"/>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1041990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08D4DF-F58B-4939-A009-815B22B72E31}"/>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3" name="Footer Placeholder 2">
            <a:extLst>
              <a:ext uri="{FF2B5EF4-FFF2-40B4-BE49-F238E27FC236}">
                <a16:creationId xmlns:a16="http://schemas.microsoft.com/office/drawing/2014/main" id="{643A9845-E360-4B70-91CA-A81D224B87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44A4AF0-AE4B-460A-B019-7E9626ED16FD}"/>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399706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923F8-CC34-40AD-9969-AC31029B2E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45A6AB7-27F8-44F1-95AB-4CB53A509B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F97100-18AF-4051-85C4-B25A6F37A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A42AA7-6AA2-4CF9-96E7-D2CE86808B15}"/>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6" name="Footer Placeholder 5">
            <a:extLst>
              <a:ext uri="{FF2B5EF4-FFF2-40B4-BE49-F238E27FC236}">
                <a16:creationId xmlns:a16="http://schemas.microsoft.com/office/drawing/2014/main" id="{28A95213-7765-4622-8C74-3F6E4C5E79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F95DFD-4F84-4E6E-9F46-91957C7314A5}"/>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313453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675EB-F9F5-4334-A1C9-35A1A3928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75D67B1-44E3-413D-A3A4-A0FB48FB5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325117-C63A-47F7-855C-662E1D8C5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B17B2C-D97F-46BC-B7C9-327BE984F6B7}"/>
              </a:ext>
            </a:extLst>
          </p:cNvPr>
          <p:cNvSpPr>
            <a:spLocks noGrp="1"/>
          </p:cNvSpPr>
          <p:nvPr>
            <p:ph type="dt" sz="half" idx="10"/>
          </p:nvPr>
        </p:nvSpPr>
        <p:spPr/>
        <p:txBody>
          <a:bodyPr/>
          <a:lstStyle/>
          <a:p>
            <a:fld id="{8F4CB38C-FDA8-4A22-B076-F21F9B58545D}" type="datetimeFigureOut">
              <a:rPr lang="en-GB" smtClean="0"/>
              <a:t>06/05/2022</a:t>
            </a:fld>
            <a:endParaRPr lang="en-GB"/>
          </a:p>
        </p:txBody>
      </p:sp>
      <p:sp>
        <p:nvSpPr>
          <p:cNvPr id="6" name="Footer Placeholder 5">
            <a:extLst>
              <a:ext uri="{FF2B5EF4-FFF2-40B4-BE49-F238E27FC236}">
                <a16:creationId xmlns:a16="http://schemas.microsoft.com/office/drawing/2014/main" id="{67AE00EA-DE28-4E60-B677-05B4CBE129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3A8C25-6F1B-4667-8D35-D3ACC4FE6F11}"/>
              </a:ext>
            </a:extLst>
          </p:cNvPr>
          <p:cNvSpPr>
            <a:spLocks noGrp="1"/>
          </p:cNvSpPr>
          <p:nvPr>
            <p:ph type="sldNum" sz="quarter" idx="12"/>
          </p:nvPr>
        </p:nvSpPr>
        <p:spPr/>
        <p:txBody>
          <a:bodyPr/>
          <a:lstStyle/>
          <a:p>
            <a:fld id="{2DAF903F-762A-4178-A6B5-3104EB6212F7}" type="slidenum">
              <a:rPr lang="en-GB" smtClean="0"/>
              <a:t>‹#›</a:t>
            </a:fld>
            <a:endParaRPr lang="en-GB"/>
          </a:p>
        </p:txBody>
      </p:sp>
    </p:spTree>
    <p:extLst>
      <p:ext uri="{BB962C8B-B14F-4D97-AF65-F5344CB8AC3E}">
        <p14:creationId xmlns:p14="http://schemas.microsoft.com/office/powerpoint/2010/main" val="310468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4A1ABE-C45F-4D73-A370-08064965A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B2BCB7-394C-4564-B87C-33B61B5150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9E70C7-4198-4B9D-8B52-9010B8804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CB38C-FDA8-4A22-B076-F21F9B58545D}" type="datetimeFigureOut">
              <a:rPr lang="en-GB" smtClean="0"/>
              <a:t>06/05/2022</a:t>
            </a:fld>
            <a:endParaRPr lang="en-GB"/>
          </a:p>
        </p:txBody>
      </p:sp>
      <p:sp>
        <p:nvSpPr>
          <p:cNvPr id="5" name="Footer Placeholder 4">
            <a:extLst>
              <a:ext uri="{FF2B5EF4-FFF2-40B4-BE49-F238E27FC236}">
                <a16:creationId xmlns:a16="http://schemas.microsoft.com/office/drawing/2014/main" id="{715A616F-FA9B-42B9-808F-AD941A794D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D4B9F7-7789-42A3-AB0B-3239DB760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F903F-762A-4178-A6B5-3104EB6212F7}" type="slidenum">
              <a:rPr lang="en-GB" smtClean="0"/>
              <a:t>‹#›</a:t>
            </a:fld>
            <a:endParaRPr lang="en-GB"/>
          </a:p>
        </p:txBody>
      </p:sp>
    </p:spTree>
    <p:extLst>
      <p:ext uri="{BB962C8B-B14F-4D97-AF65-F5344CB8AC3E}">
        <p14:creationId xmlns:p14="http://schemas.microsoft.com/office/powerpoint/2010/main" val="339689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10.xml.rels><?xml version="1.0" encoding="UTF-8" standalone="yes"?>
<Relationships xmlns="http://schemas.openxmlformats.org/package/2006/relationships"><Relationship Id="rId2" Type="http://schemas.openxmlformats.org/officeDocument/2006/relationships/hyperlink" Target="https://arb.org.uk/retention-period-2021-register-of-architects-2022/"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emf"/></Relationships>
</file>

<file path=ppt/slides/_rels/slide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hansard.parliament.uk/Lords/2022-02-02/debates/0A62E1DB-CA20-47EC-9E51-0D07B71A1817/details#contribution-1E8BDC68-E5D9-48C6-B9B3-81BAC61E23F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EB5AAA-64F5-41EA-B172-5CBBD3C862E2}"/>
              </a:ext>
            </a:extLst>
          </p:cNvPr>
          <p:cNvSpPr txBox="1"/>
          <p:nvPr/>
        </p:nvSpPr>
        <p:spPr>
          <a:xfrm>
            <a:off x="2793331" y="226264"/>
            <a:ext cx="6605337" cy="553998"/>
          </a:xfrm>
          <a:prstGeom prst="rect">
            <a:avLst/>
          </a:prstGeom>
          <a:noFill/>
        </p:spPr>
        <p:txBody>
          <a:bodyPr wrap="square" rtlCol="0">
            <a:spAutoFit/>
          </a:bodyPr>
          <a:lstStyle/>
          <a:p>
            <a:pPr algn="ctr"/>
            <a:r>
              <a:rPr lang="en-GB" sz="1400" b="1" u="sng" dirty="0"/>
              <a:t>Professional Standards Management Information Dashboard- May 2022 Update </a:t>
            </a:r>
          </a:p>
          <a:p>
            <a:pPr algn="ctr"/>
            <a:r>
              <a:rPr lang="en-GB" sz="1600" dirty="0">
                <a:solidFill>
                  <a:schemeClr val="accent1"/>
                </a:solidFill>
              </a:rPr>
              <a:t>Referral activity and KPIs</a:t>
            </a:r>
          </a:p>
        </p:txBody>
      </p:sp>
      <p:sp>
        <p:nvSpPr>
          <p:cNvPr id="22" name="TextBox 21">
            <a:extLst>
              <a:ext uri="{FF2B5EF4-FFF2-40B4-BE49-F238E27FC236}">
                <a16:creationId xmlns:a16="http://schemas.microsoft.com/office/drawing/2014/main" id="{1A1B9DB0-FAA8-4824-BD42-AD77DF1FE389}"/>
              </a:ext>
            </a:extLst>
          </p:cNvPr>
          <p:cNvSpPr txBox="1"/>
          <p:nvPr/>
        </p:nvSpPr>
        <p:spPr>
          <a:xfrm>
            <a:off x="773458" y="3090166"/>
            <a:ext cx="5589471" cy="430887"/>
          </a:xfrm>
          <a:prstGeom prst="rect">
            <a:avLst/>
          </a:prstGeom>
          <a:noFill/>
        </p:spPr>
        <p:txBody>
          <a:bodyPr wrap="square" rtlCol="0">
            <a:spAutoFit/>
          </a:bodyPr>
          <a:lstStyle/>
          <a:p>
            <a:r>
              <a:rPr lang="en-GB" sz="1100" dirty="0"/>
              <a:t>We opened more cases in Q1 of 2022 than during the same period in the previous two years. This currently remains a manageable throughput but will be kept under review. </a:t>
            </a:r>
          </a:p>
        </p:txBody>
      </p:sp>
      <p:sp>
        <p:nvSpPr>
          <p:cNvPr id="25" name="TextBox 24">
            <a:extLst>
              <a:ext uri="{FF2B5EF4-FFF2-40B4-BE49-F238E27FC236}">
                <a16:creationId xmlns:a16="http://schemas.microsoft.com/office/drawing/2014/main" id="{13E14E1E-4D7B-4916-8CEF-3B9AED755034}"/>
              </a:ext>
            </a:extLst>
          </p:cNvPr>
          <p:cNvSpPr txBox="1"/>
          <p:nvPr/>
        </p:nvSpPr>
        <p:spPr>
          <a:xfrm>
            <a:off x="6445200" y="3173810"/>
            <a:ext cx="4889107" cy="261610"/>
          </a:xfrm>
          <a:prstGeom prst="rect">
            <a:avLst/>
          </a:prstGeom>
          <a:noFill/>
        </p:spPr>
        <p:txBody>
          <a:bodyPr wrap="square" rtlCol="0">
            <a:spAutoFit/>
          </a:bodyPr>
          <a:lstStyle/>
          <a:p>
            <a:r>
              <a:rPr lang="en-GB" sz="1100" dirty="0"/>
              <a:t>The number of new title cases is as expected and consistent with last year.</a:t>
            </a:r>
          </a:p>
        </p:txBody>
      </p:sp>
      <p:graphicFrame>
        <p:nvGraphicFramePr>
          <p:cNvPr id="17" name="Chart 16">
            <a:extLst>
              <a:ext uri="{FF2B5EF4-FFF2-40B4-BE49-F238E27FC236}">
                <a16:creationId xmlns:a16="http://schemas.microsoft.com/office/drawing/2014/main" id="{D554670C-E53C-4E34-933B-6185A5A39F17}"/>
              </a:ext>
            </a:extLst>
          </p:cNvPr>
          <p:cNvGraphicFramePr>
            <a:graphicFrameLocks/>
          </p:cNvGraphicFramePr>
          <p:nvPr>
            <p:extLst>
              <p:ext uri="{D42A27DB-BD31-4B8C-83A1-F6EECF244321}">
                <p14:modId xmlns:p14="http://schemas.microsoft.com/office/powerpoint/2010/main" val="1513800668"/>
              </p:ext>
            </p:extLst>
          </p:nvPr>
        </p:nvGraphicFramePr>
        <p:xfrm>
          <a:off x="1484406" y="908727"/>
          <a:ext cx="4344667" cy="22276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a:extLst>
              <a:ext uri="{FF2B5EF4-FFF2-40B4-BE49-F238E27FC236}">
                <a16:creationId xmlns:a16="http://schemas.microsoft.com/office/drawing/2014/main" id="{CD668660-4E31-4093-B156-AC0BAA2C6815}"/>
              </a:ext>
            </a:extLst>
          </p:cNvPr>
          <p:cNvGraphicFramePr>
            <a:graphicFrameLocks/>
          </p:cNvGraphicFramePr>
          <p:nvPr>
            <p:extLst>
              <p:ext uri="{D42A27DB-BD31-4B8C-83A1-F6EECF244321}">
                <p14:modId xmlns:p14="http://schemas.microsoft.com/office/powerpoint/2010/main" val="2376019063"/>
              </p:ext>
            </p:extLst>
          </p:nvPr>
        </p:nvGraphicFramePr>
        <p:xfrm>
          <a:off x="6798568" y="870672"/>
          <a:ext cx="4423614" cy="2303139"/>
        </p:xfrm>
        <a:graphic>
          <a:graphicData uri="http://schemas.openxmlformats.org/drawingml/2006/chart">
            <c:chart xmlns:c="http://schemas.openxmlformats.org/drawingml/2006/chart" xmlns:r="http://schemas.openxmlformats.org/officeDocument/2006/relationships" r:id="rId3"/>
          </a:graphicData>
        </a:graphic>
      </p:graphicFrame>
      <p:sp>
        <p:nvSpPr>
          <p:cNvPr id="19" name="Oval 18">
            <a:extLst>
              <a:ext uri="{FF2B5EF4-FFF2-40B4-BE49-F238E27FC236}">
                <a16:creationId xmlns:a16="http://schemas.microsoft.com/office/drawing/2014/main" id="{33677383-8EE3-4A94-B760-87DC5150A9B4}"/>
              </a:ext>
            </a:extLst>
          </p:cNvPr>
          <p:cNvSpPr/>
          <p:nvPr/>
        </p:nvSpPr>
        <p:spPr>
          <a:xfrm>
            <a:off x="5310535" y="999120"/>
            <a:ext cx="311727" cy="29094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B384D788-52EB-4AD4-BEB3-B2041614C3D7}"/>
              </a:ext>
            </a:extLst>
          </p:cNvPr>
          <p:cNvSpPr/>
          <p:nvPr/>
        </p:nvSpPr>
        <p:spPr>
          <a:xfrm>
            <a:off x="10839636" y="999120"/>
            <a:ext cx="311727" cy="29094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aphicFrame>
        <p:nvGraphicFramePr>
          <p:cNvPr id="12" name="Chart 11">
            <a:extLst>
              <a:ext uri="{FF2B5EF4-FFF2-40B4-BE49-F238E27FC236}">
                <a16:creationId xmlns:a16="http://schemas.microsoft.com/office/drawing/2014/main" id="{FF0C0CC6-3DEB-4BEB-8343-7834198A25CC}"/>
              </a:ext>
            </a:extLst>
          </p:cNvPr>
          <p:cNvGraphicFramePr>
            <a:graphicFrameLocks/>
          </p:cNvGraphicFramePr>
          <p:nvPr>
            <p:extLst>
              <p:ext uri="{D42A27DB-BD31-4B8C-83A1-F6EECF244321}">
                <p14:modId xmlns:p14="http://schemas.microsoft.com/office/powerpoint/2010/main" val="1456335770"/>
              </p:ext>
            </p:extLst>
          </p:nvPr>
        </p:nvGraphicFramePr>
        <p:xfrm>
          <a:off x="1271154" y="3524032"/>
          <a:ext cx="4617655" cy="2743200"/>
        </p:xfrm>
        <a:graphic>
          <a:graphicData uri="http://schemas.openxmlformats.org/drawingml/2006/chart">
            <c:chart xmlns:c="http://schemas.openxmlformats.org/drawingml/2006/chart" xmlns:r="http://schemas.openxmlformats.org/officeDocument/2006/relationships" r:id="rId4"/>
          </a:graphicData>
        </a:graphic>
      </p:graphicFrame>
      <p:cxnSp>
        <p:nvCxnSpPr>
          <p:cNvPr id="4" name="Straight Connector 3">
            <a:extLst>
              <a:ext uri="{FF2B5EF4-FFF2-40B4-BE49-F238E27FC236}">
                <a16:creationId xmlns:a16="http://schemas.microsoft.com/office/drawing/2014/main" id="{5D65CA4A-F084-4AD6-B615-AFCB6700D503}"/>
              </a:ext>
            </a:extLst>
          </p:cNvPr>
          <p:cNvCxnSpPr>
            <a:cxnSpLocks/>
          </p:cNvCxnSpPr>
          <p:nvPr/>
        </p:nvCxnSpPr>
        <p:spPr>
          <a:xfrm>
            <a:off x="1410229" y="4298271"/>
            <a:ext cx="446223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ACB4C8F-773F-4B4C-9572-67B24BE83133}"/>
              </a:ext>
            </a:extLst>
          </p:cNvPr>
          <p:cNvCxnSpPr>
            <a:cxnSpLocks/>
          </p:cNvCxnSpPr>
          <p:nvPr/>
        </p:nvCxnSpPr>
        <p:spPr>
          <a:xfrm>
            <a:off x="1484406" y="4654627"/>
            <a:ext cx="446223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3A608C62-8D93-44DA-BF9D-0AB3DAB1906B}"/>
              </a:ext>
            </a:extLst>
          </p:cNvPr>
          <p:cNvSpPr/>
          <p:nvPr/>
        </p:nvSpPr>
        <p:spPr>
          <a:xfrm>
            <a:off x="5310535" y="3557820"/>
            <a:ext cx="311727" cy="290946"/>
          </a:xfrm>
          <a:prstGeom prst="ellipse">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graphicFrame>
        <p:nvGraphicFramePr>
          <p:cNvPr id="16" name="Chart 15">
            <a:extLst>
              <a:ext uri="{FF2B5EF4-FFF2-40B4-BE49-F238E27FC236}">
                <a16:creationId xmlns:a16="http://schemas.microsoft.com/office/drawing/2014/main" id="{9B89EE81-CE9E-4B59-A0F1-13E2FFBCAB3B}"/>
              </a:ext>
            </a:extLst>
          </p:cNvPr>
          <p:cNvGraphicFramePr>
            <a:graphicFrameLocks/>
          </p:cNvGraphicFramePr>
          <p:nvPr>
            <p:extLst>
              <p:ext uri="{D42A27DB-BD31-4B8C-83A1-F6EECF244321}">
                <p14:modId xmlns:p14="http://schemas.microsoft.com/office/powerpoint/2010/main" val="820023784"/>
              </p:ext>
            </p:extLst>
          </p:nvPr>
        </p:nvGraphicFramePr>
        <p:xfrm>
          <a:off x="6350942" y="3557820"/>
          <a:ext cx="4800421" cy="2710465"/>
        </p:xfrm>
        <a:graphic>
          <a:graphicData uri="http://schemas.openxmlformats.org/drawingml/2006/chart">
            <c:chart xmlns:c="http://schemas.openxmlformats.org/drawingml/2006/chart" xmlns:r="http://schemas.openxmlformats.org/officeDocument/2006/relationships" r:id="rId5"/>
          </a:graphicData>
        </a:graphic>
      </p:graphicFrame>
      <p:sp>
        <p:nvSpPr>
          <p:cNvPr id="21" name="Oval 20">
            <a:extLst>
              <a:ext uri="{FF2B5EF4-FFF2-40B4-BE49-F238E27FC236}">
                <a16:creationId xmlns:a16="http://schemas.microsoft.com/office/drawing/2014/main" id="{679FEEDF-0661-4CF4-998A-794A9CB3F921}"/>
              </a:ext>
            </a:extLst>
          </p:cNvPr>
          <p:cNvSpPr/>
          <p:nvPr/>
        </p:nvSpPr>
        <p:spPr>
          <a:xfrm>
            <a:off x="10888019" y="3563647"/>
            <a:ext cx="311727" cy="290946"/>
          </a:xfrm>
          <a:prstGeom prst="ellipse">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23" name="TextBox 22">
            <a:extLst>
              <a:ext uri="{FF2B5EF4-FFF2-40B4-BE49-F238E27FC236}">
                <a16:creationId xmlns:a16="http://schemas.microsoft.com/office/drawing/2014/main" id="{BF233F6C-E924-4E70-8BF0-6F5DEED4177E}"/>
              </a:ext>
            </a:extLst>
          </p:cNvPr>
          <p:cNvSpPr txBox="1"/>
          <p:nvPr/>
        </p:nvSpPr>
        <p:spPr>
          <a:xfrm>
            <a:off x="1022768" y="6267232"/>
            <a:ext cx="10560849" cy="430887"/>
          </a:xfrm>
          <a:prstGeom prst="rect">
            <a:avLst/>
          </a:prstGeom>
          <a:noFill/>
        </p:spPr>
        <p:txBody>
          <a:bodyPr wrap="square" rtlCol="0">
            <a:spAutoFit/>
          </a:bodyPr>
          <a:lstStyle/>
          <a:p>
            <a:r>
              <a:rPr lang="en-GB" sz="1100" dirty="0"/>
              <a:t>In the last four weeks of Q1 there has been a slight improvement in the IP and combined in-office KPIs. This improvement is not sufficient and so a detailed analysis of cases missing the KPIs has now been carried out, resulting in an action plan to deal with blockages in the process.</a:t>
            </a:r>
          </a:p>
        </p:txBody>
      </p:sp>
      <p:cxnSp>
        <p:nvCxnSpPr>
          <p:cNvPr id="27" name="Straight Connector 26">
            <a:extLst>
              <a:ext uri="{FF2B5EF4-FFF2-40B4-BE49-F238E27FC236}">
                <a16:creationId xmlns:a16="http://schemas.microsoft.com/office/drawing/2014/main" id="{B4A0E4D9-3A54-408E-B88D-FEC41B0C1AD6}"/>
              </a:ext>
            </a:extLst>
          </p:cNvPr>
          <p:cNvCxnSpPr>
            <a:cxnSpLocks/>
          </p:cNvCxnSpPr>
          <p:nvPr/>
        </p:nvCxnSpPr>
        <p:spPr>
          <a:xfrm>
            <a:off x="6798568" y="4351059"/>
            <a:ext cx="41667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2BB0B70-0BF4-49B5-A082-C5C425C321F1}"/>
              </a:ext>
            </a:extLst>
          </p:cNvPr>
          <p:cNvCxnSpPr>
            <a:cxnSpLocks/>
          </p:cNvCxnSpPr>
          <p:nvPr/>
        </p:nvCxnSpPr>
        <p:spPr>
          <a:xfrm>
            <a:off x="6798567" y="4655210"/>
            <a:ext cx="41667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A3ECCFF-166E-0FF8-74E4-70FE70ABD0C5}"/>
              </a:ext>
            </a:extLst>
          </p:cNvPr>
          <p:cNvSpPr txBox="1"/>
          <p:nvPr/>
        </p:nvSpPr>
        <p:spPr>
          <a:xfrm>
            <a:off x="10586906" y="226264"/>
            <a:ext cx="996711" cy="276999"/>
          </a:xfrm>
          <a:prstGeom prst="rect">
            <a:avLst/>
          </a:prstGeom>
          <a:noFill/>
        </p:spPr>
        <p:txBody>
          <a:bodyPr wrap="square" rtlCol="0">
            <a:spAutoFit/>
          </a:bodyPr>
          <a:lstStyle/>
          <a:p>
            <a:r>
              <a:rPr lang="en-GB" sz="1200" b="1" dirty="0"/>
              <a:t>Annex A</a:t>
            </a:r>
          </a:p>
        </p:txBody>
      </p:sp>
    </p:spTree>
    <p:extLst>
      <p:ext uri="{BB962C8B-B14F-4D97-AF65-F5344CB8AC3E}">
        <p14:creationId xmlns:p14="http://schemas.microsoft.com/office/powerpoint/2010/main" val="1864505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6BB1AEA7-D209-4DBD-AD84-BEA66DF30C54}"/>
              </a:ext>
            </a:extLst>
          </p:cNvPr>
          <p:cNvGraphicFramePr>
            <a:graphicFrameLocks noGrp="1"/>
          </p:cNvGraphicFramePr>
          <p:nvPr>
            <p:extLst>
              <p:ext uri="{D42A27DB-BD31-4B8C-83A1-F6EECF244321}">
                <p14:modId xmlns:p14="http://schemas.microsoft.com/office/powerpoint/2010/main" val="1568503872"/>
              </p:ext>
            </p:extLst>
          </p:nvPr>
        </p:nvGraphicFramePr>
        <p:xfrm>
          <a:off x="112521" y="518348"/>
          <a:ext cx="11709873" cy="774192"/>
        </p:xfrm>
        <a:graphic>
          <a:graphicData uri="http://schemas.openxmlformats.org/drawingml/2006/table">
            <a:tbl>
              <a:tblPr firstRow="1" bandRow="1">
                <a:tableStyleId>{D27102A9-8310-4765-A935-A1911B00CA55}</a:tableStyleId>
              </a:tblPr>
              <a:tblGrid>
                <a:gridCol w="2430685">
                  <a:extLst>
                    <a:ext uri="{9D8B030D-6E8A-4147-A177-3AD203B41FA5}">
                      <a16:colId xmlns:a16="http://schemas.microsoft.com/office/drawing/2014/main" val="184895213"/>
                    </a:ext>
                  </a:extLst>
                </a:gridCol>
                <a:gridCol w="9279188">
                  <a:extLst>
                    <a:ext uri="{9D8B030D-6E8A-4147-A177-3AD203B41FA5}">
                      <a16:colId xmlns:a16="http://schemas.microsoft.com/office/drawing/2014/main" val="3296647974"/>
                    </a:ext>
                  </a:extLst>
                </a:gridCol>
              </a:tblGrid>
              <a:tr h="473488">
                <a:tc>
                  <a:txBody>
                    <a:bodyPr/>
                    <a:lstStyle/>
                    <a:p>
                      <a:pPr>
                        <a:lnSpc>
                          <a:spcPct val="107000"/>
                        </a:lnSpc>
                        <a:spcAft>
                          <a:spcPts val="800"/>
                        </a:spcAft>
                      </a:pPr>
                      <a:r>
                        <a:rPr lang="en-GB" sz="1200" b="1" kern="1200" dirty="0">
                          <a:solidFill>
                            <a:srgbClr val="000000"/>
                          </a:solidFill>
                          <a:effectLst/>
                        </a:rPr>
                        <a:t>Measures of success</a:t>
                      </a:r>
                    </a:p>
                    <a:p>
                      <a:pPr>
                        <a:lnSpc>
                          <a:spcPct val="107000"/>
                        </a:lnSpc>
                        <a:spcAft>
                          <a:spcPts val="800"/>
                        </a:spcAft>
                      </a:pPr>
                      <a:r>
                        <a:rPr lang="en-GB" sz="1200" b="1" kern="1200" dirty="0">
                          <a:solidFill>
                            <a:srgbClr val="000000"/>
                          </a:solidFill>
                          <a:effectLst/>
                        </a:rPr>
                        <a:t>Online (website and social media)</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637" marR="25637" marT="0" marB="0">
                    <a:lnB w="12700" cap="flat" cmpd="sng" algn="ctr">
                      <a:solidFill>
                        <a:schemeClr val="accent4"/>
                      </a:solidFill>
                      <a:prstDash val="solid"/>
                      <a:round/>
                      <a:headEnd type="none" w="med" len="med"/>
                      <a:tailEnd type="none" w="med" len="med"/>
                    </a:lnB>
                    <a:solidFill>
                      <a:schemeClr val="bg1">
                        <a:alpha val="20000"/>
                      </a:schemeClr>
                    </a:solidFill>
                  </a:tcPr>
                </a:tc>
                <a:tc>
                  <a:txBody>
                    <a:bodyPr/>
                    <a:lstStyle/>
                    <a:p>
                      <a:pPr marL="342900" lvl="0" indent="-342900">
                        <a:lnSpc>
                          <a:spcPct val="107000"/>
                        </a:lnSpc>
                        <a:buFont typeface="Symbol" panose="05050102010706020507" pitchFamily="18" charset="2"/>
                        <a:buChar char=""/>
                      </a:pPr>
                      <a:r>
                        <a:rPr lang="en-GB" sz="1200" b="0" kern="1200" dirty="0">
                          <a:solidFill>
                            <a:srgbClr val="000000"/>
                          </a:solidFill>
                          <a:effectLst/>
                        </a:rPr>
                        <a:t>Number and (where possible) profile of users who have watched a video,  completed a form or survey, read a page, downloaded a report, or requested a meeting.</a:t>
                      </a:r>
                      <a:endParaRPr lang="en-GB" sz="1200" b="0" dirty="0">
                        <a:effectLst/>
                      </a:endParaRPr>
                    </a:p>
                    <a:p>
                      <a:pPr marL="342900" lvl="0" indent="-342900">
                        <a:lnSpc>
                          <a:spcPct val="107000"/>
                        </a:lnSpc>
                        <a:buFont typeface="Symbol" panose="05050102010706020507" pitchFamily="18" charset="2"/>
                        <a:buChar char=""/>
                      </a:pPr>
                      <a:r>
                        <a:rPr lang="en-GB" sz="1200" b="0" kern="1200" dirty="0">
                          <a:solidFill>
                            <a:srgbClr val="000000"/>
                          </a:solidFill>
                          <a:effectLst/>
                        </a:rPr>
                        <a:t>Number of times our online social media posts have been seen and/or shared and/or commented on or have resulted in further engagement i.e. meetings.</a:t>
                      </a:r>
                      <a:endParaRPr lang="en-GB" sz="1200" b="0" dirty="0">
                        <a:effectLst/>
                      </a:endParaRPr>
                    </a:p>
                  </a:txBody>
                  <a:tcPr marL="25637" marR="25637" marT="0" marB="0">
                    <a:lnB w="12700" cap="flat" cmpd="sng" algn="ctr">
                      <a:solidFill>
                        <a:schemeClr val="accent4"/>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315651694"/>
                  </a:ext>
                </a:extLst>
              </a:tr>
            </a:tbl>
          </a:graphicData>
        </a:graphic>
      </p:graphicFrame>
      <p:graphicFrame>
        <p:nvGraphicFramePr>
          <p:cNvPr id="12" name="Table 11">
            <a:extLst>
              <a:ext uri="{FF2B5EF4-FFF2-40B4-BE49-F238E27FC236}">
                <a16:creationId xmlns:a16="http://schemas.microsoft.com/office/drawing/2014/main" id="{BBD93722-181E-43B4-8355-E4E100ED0166}"/>
              </a:ext>
            </a:extLst>
          </p:cNvPr>
          <p:cNvGraphicFramePr>
            <a:graphicFrameLocks noGrp="1"/>
          </p:cNvGraphicFramePr>
          <p:nvPr/>
        </p:nvGraphicFramePr>
        <p:xfrm>
          <a:off x="345037" y="1901439"/>
          <a:ext cx="11244840" cy="1422166"/>
        </p:xfrm>
        <a:graphic>
          <a:graphicData uri="http://schemas.openxmlformats.org/drawingml/2006/table">
            <a:tbl>
              <a:tblPr>
                <a:tableStyleId>{C4B1156A-380E-4F78-BDF5-A606A8083BF9}</a:tableStyleId>
              </a:tblPr>
              <a:tblGrid>
                <a:gridCol w="923178">
                  <a:extLst>
                    <a:ext uri="{9D8B030D-6E8A-4147-A177-3AD203B41FA5}">
                      <a16:colId xmlns:a16="http://schemas.microsoft.com/office/drawing/2014/main" val="3756019064"/>
                    </a:ext>
                  </a:extLst>
                </a:gridCol>
                <a:gridCol w="1030778">
                  <a:extLst>
                    <a:ext uri="{9D8B030D-6E8A-4147-A177-3AD203B41FA5}">
                      <a16:colId xmlns:a16="http://schemas.microsoft.com/office/drawing/2014/main" val="695263117"/>
                    </a:ext>
                  </a:extLst>
                </a:gridCol>
                <a:gridCol w="1141614">
                  <a:extLst>
                    <a:ext uri="{9D8B030D-6E8A-4147-A177-3AD203B41FA5}">
                      <a16:colId xmlns:a16="http://schemas.microsoft.com/office/drawing/2014/main" val="2514928412"/>
                    </a:ext>
                  </a:extLst>
                </a:gridCol>
                <a:gridCol w="1263535">
                  <a:extLst>
                    <a:ext uri="{9D8B030D-6E8A-4147-A177-3AD203B41FA5}">
                      <a16:colId xmlns:a16="http://schemas.microsoft.com/office/drawing/2014/main" val="1813545467"/>
                    </a:ext>
                  </a:extLst>
                </a:gridCol>
                <a:gridCol w="6885735">
                  <a:extLst>
                    <a:ext uri="{9D8B030D-6E8A-4147-A177-3AD203B41FA5}">
                      <a16:colId xmlns:a16="http://schemas.microsoft.com/office/drawing/2014/main" val="2066050346"/>
                    </a:ext>
                  </a:extLst>
                </a:gridCol>
              </a:tblGrid>
              <a:tr h="616288">
                <a:tc>
                  <a:txBody>
                    <a:bodyPr/>
                    <a:lstStyle/>
                    <a:p>
                      <a:pPr algn="l" fontAlgn="ctr"/>
                      <a:r>
                        <a:rPr lang="en-GB" sz="1300" b="1" u="none" strike="noStrike" dirty="0">
                          <a:effectLst/>
                        </a:rPr>
                        <a:t> WEBSITE</a:t>
                      </a:r>
                      <a:endParaRPr lang="en-GB" sz="1300" b="1" i="0" u="none" strike="noStrike" dirty="0">
                        <a:solidFill>
                          <a:srgbClr val="FFFFFF"/>
                        </a:solidFill>
                        <a:effectLst/>
                        <a:latin typeface="Calibri" panose="020F0502020204030204" pitchFamily="34" charset="0"/>
                      </a:endParaRPr>
                    </a:p>
                  </a:txBody>
                  <a:tcPr marL="4466" marR="4466" marT="4466" marB="0" anchor="ctr">
                    <a:solidFill>
                      <a:schemeClr val="accent4">
                        <a:lumMod val="40000"/>
                        <a:lumOff val="60000"/>
                      </a:schemeClr>
                    </a:solidFill>
                  </a:tcPr>
                </a:tc>
                <a:tc>
                  <a:txBody>
                    <a:bodyPr/>
                    <a:lstStyle/>
                    <a:p>
                      <a:pPr algn="l" fontAlgn="ctr"/>
                      <a:r>
                        <a:rPr lang="en-GB" sz="1300" b="1" u="none" strike="noStrike" dirty="0">
                          <a:effectLst/>
                        </a:rPr>
                        <a:t>USERS</a:t>
                      </a:r>
                      <a:endParaRPr lang="en-GB" sz="1300" b="1" i="0" u="none" strike="noStrike" dirty="0">
                        <a:solidFill>
                          <a:srgbClr val="000000"/>
                        </a:solidFill>
                        <a:effectLst/>
                        <a:latin typeface="Calibri" panose="020F0502020204030204" pitchFamily="34" charset="0"/>
                      </a:endParaRPr>
                    </a:p>
                  </a:txBody>
                  <a:tcPr marL="4466" marR="4466" marT="4466" marB="0" anchor="ctr">
                    <a:solidFill>
                      <a:schemeClr val="accent4">
                        <a:lumMod val="40000"/>
                        <a:lumOff val="60000"/>
                      </a:schemeClr>
                    </a:solidFill>
                  </a:tcPr>
                </a:tc>
                <a:tc>
                  <a:txBody>
                    <a:bodyPr/>
                    <a:lstStyle/>
                    <a:p>
                      <a:pPr algn="l" fontAlgn="ctr"/>
                      <a:r>
                        <a:rPr lang="en-GB" sz="1300" b="1" u="none" strike="noStrike" dirty="0">
                          <a:effectLst/>
                        </a:rPr>
                        <a:t>VISITS </a:t>
                      </a:r>
                      <a:r>
                        <a:rPr lang="en-GB" sz="1300" b="1" u="none" strike="noStrike">
                          <a:effectLst/>
                        </a:rPr>
                        <a:t>(SESSIONS)</a:t>
                      </a:r>
                      <a:endParaRPr lang="en-GB" sz="1300" b="1" i="0" u="none" strike="noStrike" dirty="0">
                        <a:solidFill>
                          <a:srgbClr val="000000"/>
                        </a:solidFill>
                        <a:effectLst/>
                        <a:latin typeface="Calibri" panose="020F0502020204030204" pitchFamily="34" charset="0"/>
                      </a:endParaRPr>
                    </a:p>
                  </a:txBody>
                  <a:tcPr marL="4466" marR="4466" marT="4466" marB="0" anchor="ctr">
                    <a:solidFill>
                      <a:schemeClr val="accent4">
                        <a:lumMod val="40000"/>
                        <a:lumOff val="60000"/>
                      </a:schemeClr>
                    </a:solidFill>
                  </a:tcPr>
                </a:tc>
                <a:tc>
                  <a:txBody>
                    <a:bodyPr/>
                    <a:lstStyle/>
                    <a:p>
                      <a:pPr algn="l" fontAlgn="ctr"/>
                      <a:r>
                        <a:rPr lang="en-GB" sz="1300" b="1" u="none" strike="noStrike" dirty="0">
                          <a:effectLst/>
                        </a:rPr>
                        <a:t>PAGES VIEWED</a:t>
                      </a:r>
                      <a:endParaRPr lang="en-GB" sz="1300" b="1" i="0" u="none" strike="noStrike" dirty="0">
                        <a:solidFill>
                          <a:srgbClr val="000000"/>
                        </a:solidFill>
                        <a:effectLst/>
                        <a:latin typeface="Calibri" panose="020F0502020204030204" pitchFamily="34" charset="0"/>
                      </a:endParaRPr>
                    </a:p>
                  </a:txBody>
                  <a:tcPr marL="4466" marR="4466" marT="4466" marB="0" anchor="ctr">
                    <a:solidFill>
                      <a:schemeClr val="accent4">
                        <a:lumMod val="40000"/>
                        <a:lumOff val="60000"/>
                      </a:schemeClr>
                    </a:solidFill>
                  </a:tcPr>
                </a:tc>
                <a:tc>
                  <a:txBody>
                    <a:bodyPr/>
                    <a:lstStyle/>
                    <a:p>
                      <a:pPr algn="l" fontAlgn="ctr"/>
                      <a:r>
                        <a:rPr lang="en-GB" sz="1300" b="1" u="none" strike="noStrike" dirty="0">
                          <a:effectLst/>
                        </a:rPr>
                        <a:t>MOST POPULAR PAGE (homepage excluded)</a:t>
                      </a:r>
                      <a:endParaRPr lang="en-GB" sz="1300" b="1" i="0" u="none" strike="noStrike" dirty="0">
                        <a:solidFill>
                          <a:srgbClr val="000000"/>
                        </a:solidFill>
                        <a:effectLst/>
                        <a:latin typeface="Calibri" panose="020F0502020204030204" pitchFamily="34" charset="0"/>
                      </a:endParaRPr>
                    </a:p>
                  </a:txBody>
                  <a:tcPr marL="4466" marR="4466" marT="4466" marB="0" anchor="ctr">
                    <a:solidFill>
                      <a:schemeClr val="accent4">
                        <a:lumMod val="40000"/>
                        <a:lumOff val="60000"/>
                      </a:schemeClr>
                    </a:solidFill>
                  </a:tcPr>
                </a:tc>
                <a:extLst>
                  <a:ext uri="{0D108BD9-81ED-4DB2-BD59-A6C34878D82A}">
                    <a16:rowId xmlns:a16="http://schemas.microsoft.com/office/drawing/2014/main" val="379550507"/>
                  </a:ext>
                </a:extLst>
              </a:tr>
              <a:tr h="169702">
                <a:tc>
                  <a:txBody>
                    <a:bodyPr/>
                    <a:lstStyle/>
                    <a:p>
                      <a:pPr algn="l" fontAlgn="b"/>
                      <a:r>
                        <a:rPr lang="en-GB" sz="1300" u="none" strike="noStrike">
                          <a:effectLst/>
                        </a:rPr>
                        <a:t>JAN</a:t>
                      </a:r>
                      <a:endParaRPr lang="en-GB" sz="1300" b="0" i="0" u="none" strike="noStrike">
                        <a:solidFill>
                          <a:srgbClr val="000000"/>
                        </a:solidFill>
                        <a:effectLst/>
                        <a:latin typeface="Calibri" panose="020F0502020204030204" pitchFamily="34" charset="0"/>
                      </a:endParaRPr>
                    </a:p>
                  </a:txBody>
                  <a:tcPr marL="4466" marR="4466" marT="4466" marB="0" anchor="b"/>
                </a:tc>
                <a:tc>
                  <a:txBody>
                    <a:bodyPr/>
                    <a:lstStyle/>
                    <a:p>
                      <a:pPr algn="ctr" fontAlgn="b"/>
                      <a:r>
                        <a:rPr lang="en-GB" sz="1300" u="none" strike="noStrike" dirty="0">
                          <a:effectLst/>
                        </a:rPr>
                        <a:t>22,617</a:t>
                      </a:r>
                      <a:endParaRPr lang="en-GB" sz="1300" b="0" i="0" u="none" strike="noStrike" dirty="0">
                        <a:solidFill>
                          <a:srgbClr val="000000"/>
                        </a:solidFill>
                        <a:effectLst/>
                        <a:latin typeface="Calibri" panose="020F0502020204030204" pitchFamily="34" charset="0"/>
                      </a:endParaRPr>
                    </a:p>
                  </a:txBody>
                  <a:tcPr marL="4466" marR="4466" marT="4466" marB="0" anchor="ctr"/>
                </a:tc>
                <a:tc>
                  <a:txBody>
                    <a:bodyPr/>
                    <a:lstStyle/>
                    <a:p>
                      <a:pPr algn="ctr" fontAlgn="b"/>
                      <a:r>
                        <a:rPr lang="en-GB" sz="1300" u="none" strike="noStrike" dirty="0">
                          <a:effectLst/>
                        </a:rPr>
                        <a:t>33,021</a:t>
                      </a:r>
                      <a:endParaRPr lang="en-GB" sz="1300" b="0" i="0" u="none" strike="noStrike" dirty="0">
                        <a:solidFill>
                          <a:srgbClr val="000000"/>
                        </a:solidFill>
                        <a:effectLst/>
                        <a:latin typeface="Calibri" panose="020F0502020204030204" pitchFamily="34" charset="0"/>
                      </a:endParaRPr>
                    </a:p>
                  </a:txBody>
                  <a:tcPr marL="4466" marR="4466" marT="4466" marB="0" anchor="ctr"/>
                </a:tc>
                <a:tc>
                  <a:txBody>
                    <a:bodyPr/>
                    <a:lstStyle/>
                    <a:p>
                      <a:pPr algn="ctr" fontAlgn="b"/>
                      <a:r>
                        <a:rPr lang="en-GB" sz="1300" u="none" strike="noStrike">
                          <a:effectLst/>
                        </a:rPr>
                        <a:t>73,643</a:t>
                      </a:r>
                      <a:endParaRPr lang="en-GB" sz="1300" b="0" i="0" u="none" strike="noStrike">
                        <a:solidFill>
                          <a:srgbClr val="000000"/>
                        </a:solidFill>
                        <a:effectLst/>
                        <a:latin typeface="Calibri" panose="020F0502020204030204" pitchFamily="34" charset="0"/>
                      </a:endParaRPr>
                    </a:p>
                  </a:txBody>
                  <a:tcPr marL="4466" marR="4466" marT="4466" marB="0" anchor="ctr"/>
                </a:tc>
                <a:tc>
                  <a:txBody>
                    <a:bodyPr/>
                    <a:lstStyle/>
                    <a:p>
                      <a:pPr algn="l" fontAlgn="b"/>
                      <a:r>
                        <a:rPr lang="en-GB" sz="1300" u="none" strike="noStrike" dirty="0">
                          <a:effectLst/>
                        </a:rPr>
                        <a:t>Public Information - Before hiring an architect</a:t>
                      </a:r>
                      <a:endParaRPr lang="en-GB" sz="1300" b="0" i="0" u="none" strike="noStrike" dirty="0">
                        <a:solidFill>
                          <a:srgbClr val="000000"/>
                        </a:solidFill>
                        <a:effectLst/>
                        <a:latin typeface="Calibri" panose="020F0502020204030204" pitchFamily="34" charset="0"/>
                      </a:endParaRPr>
                    </a:p>
                  </a:txBody>
                  <a:tcPr marL="4466" marR="4466" marT="4466" marB="0" anchor="b"/>
                </a:tc>
                <a:extLst>
                  <a:ext uri="{0D108BD9-81ED-4DB2-BD59-A6C34878D82A}">
                    <a16:rowId xmlns:a16="http://schemas.microsoft.com/office/drawing/2014/main" val="2521609959"/>
                  </a:ext>
                </a:extLst>
              </a:tr>
              <a:tr h="169702">
                <a:tc>
                  <a:txBody>
                    <a:bodyPr/>
                    <a:lstStyle/>
                    <a:p>
                      <a:pPr algn="l" fontAlgn="b"/>
                      <a:r>
                        <a:rPr lang="en-GB" sz="1300" u="none" strike="noStrike">
                          <a:effectLst/>
                        </a:rPr>
                        <a:t>FEB</a:t>
                      </a:r>
                      <a:endParaRPr lang="en-GB" sz="1300" b="0" i="0" u="none" strike="noStrike">
                        <a:solidFill>
                          <a:srgbClr val="000000"/>
                        </a:solidFill>
                        <a:effectLst/>
                        <a:latin typeface="Calibri" panose="020F0502020204030204" pitchFamily="34" charset="0"/>
                      </a:endParaRPr>
                    </a:p>
                  </a:txBody>
                  <a:tcPr marL="4466" marR="4466" marT="4466" marB="0" anchor="b"/>
                </a:tc>
                <a:tc>
                  <a:txBody>
                    <a:bodyPr/>
                    <a:lstStyle/>
                    <a:p>
                      <a:pPr algn="ctr" fontAlgn="b"/>
                      <a:r>
                        <a:rPr lang="en-GB" sz="1300" u="none" strike="noStrike">
                          <a:effectLst/>
                        </a:rPr>
                        <a:t>19,620</a:t>
                      </a:r>
                      <a:endParaRPr lang="en-GB" sz="1300" b="0" i="0" u="none" strike="noStrike">
                        <a:solidFill>
                          <a:srgbClr val="000000"/>
                        </a:solidFill>
                        <a:effectLst/>
                        <a:latin typeface="Calibri" panose="020F0502020204030204" pitchFamily="34" charset="0"/>
                      </a:endParaRPr>
                    </a:p>
                  </a:txBody>
                  <a:tcPr marL="4466" marR="4466" marT="4466" marB="0" anchor="ctr"/>
                </a:tc>
                <a:tc>
                  <a:txBody>
                    <a:bodyPr/>
                    <a:lstStyle/>
                    <a:p>
                      <a:pPr algn="ctr" fontAlgn="b"/>
                      <a:r>
                        <a:rPr lang="en-GB" sz="1300" u="none" strike="noStrike" dirty="0">
                          <a:effectLst/>
                        </a:rPr>
                        <a:t>27,129</a:t>
                      </a:r>
                      <a:endParaRPr lang="en-GB" sz="1300" b="0" i="0" u="none" strike="noStrike" dirty="0">
                        <a:solidFill>
                          <a:srgbClr val="000000"/>
                        </a:solidFill>
                        <a:effectLst/>
                        <a:latin typeface="Calibri" panose="020F0502020204030204" pitchFamily="34" charset="0"/>
                      </a:endParaRPr>
                    </a:p>
                  </a:txBody>
                  <a:tcPr marL="4466" marR="4466" marT="4466" marB="0" anchor="ctr"/>
                </a:tc>
                <a:tc>
                  <a:txBody>
                    <a:bodyPr/>
                    <a:lstStyle/>
                    <a:p>
                      <a:pPr algn="ctr" fontAlgn="b"/>
                      <a:r>
                        <a:rPr lang="en-GB" sz="1300" u="none" strike="noStrike" dirty="0">
                          <a:effectLst/>
                        </a:rPr>
                        <a:t>62,962</a:t>
                      </a:r>
                      <a:endParaRPr lang="en-GB" sz="1300" b="0" i="0" u="none" strike="noStrike" dirty="0">
                        <a:solidFill>
                          <a:srgbClr val="000000"/>
                        </a:solidFill>
                        <a:effectLst/>
                        <a:latin typeface="Calibri" panose="020F0502020204030204" pitchFamily="34" charset="0"/>
                      </a:endParaRPr>
                    </a:p>
                  </a:txBody>
                  <a:tcPr marL="4466" marR="4466" marT="4466" marB="0" anchor="ctr"/>
                </a:tc>
                <a:tc>
                  <a:txBody>
                    <a:bodyPr/>
                    <a:lstStyle/>
                    <a:p>
                      <a:pPr algn="l" fontAlgn="b"/>
                      <a:r>
                        <a:rPr lang="en-GB" sz="1300" u="none" strike="noStrike" dirty="0">
                          <a:effectLst/>
                        </a:rPr>
                        <a:t>Public Information - Before hiring an architect</a:t>
                      </a:r>
                      <a:endParaRPr lang="en-GB" sz="1300" b="0" i="0" u="none" strike="noStrike" dirty="0">
                        <a:solidFill>
                          <a:srgbClr val="000000"/>
                        </a:solidFill>
                        <a:effectLst/>
                        <a:latin typeface="Calibri" panose="020F0502020204030204" pitchFamily="34" charset="0"/>
                      </a:endParaRPr>
                    </a:p>
                  </a:txBody>
                  <a:tcPr marL="4466" marR="4466" marT="4466" marB="0" anchor="b"/>
                </a:tc>
                <a:extLst>
                  <a:ext uri="{0D108BD9-81ED-4DB2-BD59-A6C34878D82A}">
                    <a16:rowId xmlns:a16="http://schemas.microsoft.com/office/drawing/2014/main" val="306104838"/>
                  </a:ext>
                </a:extLst>
              </a:tr>
              <a:tr h="169702">
                <a:tc>
                  <a:txBody>
                    <a:bodyPr/>
                    <a:lstStyle/>
                    <a:p>
                      <a:pPr algn="l" fontAlgn="b"/>
                      <a:r>
                        <a:rPr lang="en-GB" sz="1300" u="none" strike="noStrike">
                          <a:effectLst/>
                        </a:rPr>
                        <a:t>MAR</a:t>
                      </a:r>
                      <a:endParaRPr lang="en-GB" sz="1300" b="0" i="0" u="none" strike="noStrike">
                        <a:solidFill>
                          <a:srgbClr val="000000"/>
                        </a:solidFill>
                        <a:effectLst/>
                        <a:latin typeface="Calibri" panose="020F0502020204030204" pitchFamily="34" charset="0"/>
                      </a:endParaRPr>
                    </a:p>
                  </a:txBody>
                  <a:tcPr marL="4466" marR="4466" marT="4466" marB="0" anchor="b"/>
                </a:tc>
                <a:tc>
                  <a:txBody>
                    <a:bodyPr/>
                    <a:lstStyle/>
                    <a:p>
                      <a:pPr algn="ctr" fontAlgn="b"/>
                      <a:r>
                        <a:rPr lang="en-GB" sz="1300" u="none" strike="noStrike">
                          <a:effectLst/>
                        </a:rPr>
                        <a:t>22,396</a:t>
                      </a:r>
                      <a:endParaRPr lang="en-GB" sz="1300" b="0" i="0" u="none" strike="noStrike">
                        <a:solidFill>
                          <a:srgbClr val="000000"/>
                        </a:solidFill>
                        <a:effectLst/>
                        <a:latin typeface="Calibri" panose="020F0502020204030204" pitchFamily="34" charset="0"/>
                      </a:endParaRPr>
                    </a:p>
                  </a:txBody>
                  <a:tcPr marL="4466" marR="4466" marT="4466" marB="0" anchor="ctr"/>
                </a:tc>
                <a:tc>
                  <a:txBody>
                    <a:bodyPr/>
                    <a:lstStyle/>
                    <a:p>
                      <a:pPr algn="ctr" fontAlgn="b"/>
                      <a:r>
                        <a:rPr lang="en-GB" sz="1300" u="none" strike="noStrike">
                          <a:effectLst/>
                        </a:rPr>
                        <a:t>30,075</a:t>
                      </a:r>
                      <a:endParaRPr lang="en-GB" sz="1300" b="0" i="0" u="none" strike="noStrike">
                        <a:solidFill>
                          <a:srgbClr val="000000"/>
                        </a:solidFill>
                        <a:effectLst/>
                        <a:latin typeface="Calibri" panose="020F0502020204030204" pitchFamily="34" charset="0"/>
                      </a:endParaRPr>
                    </a:p>
                  </a:txBody>
                  <a:tcPr marL="4466" marR="4466" marT="4466" marB="0" anchor="ctr"/>
                </a:tc>
                <a:tc>
                  <a:txBody>
                    <a:bodyPr/>
                    <a:lstStyle/>
                    <a:p>
                      <a:pPr algn="ctr" fontAlgn="b"/>
                      <a:r>
                        <a:rPr lang="en-GB" sz="1300" u="none" strike="noStrike" dirty="0">
                          <a:effectLst/>
                        </a:rPr>
                        <a:t>87,020</a:t>
                      </a:r>
                      <a:endParaRPr lang="en-GB" sz="1300" b="0" i="0" u="none" strike="noStrike" dirty="0">
                        <a:solidFill>
                          <a:srgbClr val="000000"/>
                        </a:solidFill>
                        <a:effectLst/>
                        <a:latin typeface="Calibri" panose="020F0502020204030204" pitchFamily="34" charset="0"/>
                      </a:endParaRPr>
                    </a:p>
                  </a:txBody>
                  <a:tcPr marL="4466" marR="4466" marT="4466" marB="0" anchor="ctr"/>
                </a:tc>
                <a:tc>
                  <a:txBody>
                    <a:bodyPr/>
                    <a:lstStyle/>
                    <a:p>
                      <a:pPr algn="l" fontAlgn="b"/>
                      <a:r>
                        <a:rPr lang="en-GB" sz="1300" u="none" strike="noStrike" dirty="0">
                          <a:effectLst/>
                        </a:rPr>
                        <a:t>Architect information - Applying for registration for the first time - I hold overseas non-recognised UK qualifications</a:t>
                      </a:r>
                      <a:endParaRPr lang="en-GB" sz="1300" b="0" i="0" u="none" strike="noStrike" dirty="0">
                        <a:solidFill>
                          <a:srgbClr val="000000"/>
                        </a:solidFill>
                        <a:effectLst/>
                        <a:latin typeface="Calibri" panose="020F0502020204030204" pitchFamily="34" charset="0"/>
                      </a:endParaRPr>
                    </a:p>
                  </a:txBody>
                  <a:tcPr marL="4466" marR="4466" marT="4466" marB="0" anchor="b"/>
                </a:tc>
                <a:extLst>
                  <a:ext uri="{0D108BD9-81ED-4DB2-BD59-A6C34878D82A}">
                    <a16:rowId xmlns:a16="http://schemas.microsoft.com/office/drawing/2014/main" val="2381546657"/>
                  </a:ext>
                </a:extLst>
              </a:tr>
            </a:tbl>
          </a:graphicData>
        </a:graphic>
      </p:graphicFrame>
      <p:graphicFrame>
        <p:nvGraphicFramePr>
          <p:cNvPr id="13" name="Table 12">
            <a:extLst>
              <a:ext uri="{FF2B5EF4-FFF2-40B4-BE49-F238E27FC236}">
                <a16:creationId xmlns:a16="http://schemas.microsoft.com/office/drawing/2014/main" id="{848AF5EF-E5D5-44A0-88BB-973B536FB4E5}"/>
              </a:ext>
            </a:extLst>
          </p:cNvPr>
          <p:cNvGraphicFramePr>
            <a:graphicFrameLocks noGrp="1"/>
          </p:cNvGraphicFramePr>
          <p:nvPr/>
        </p:nvGraphicFramePr>
        <p:xfrm>
          <a:off x="345037" y="3569455"/>
          <a:ext cx="4359105" cy="1224046"/>
        </p:xfrm>
        <a:graphic>
          <a:graphicData uri="http://schemas.openxmlformats.org/drawingml/2006/table">
            <a:tbl>
              <a:tblPr>
                <a:tableStyleId>{C4B1156A-380E-4F78-BDF5-A606A8083BF9}</a:tableStyleId>
              </a:tblPr>
              <a:tblGrid>
                <a:gridCol w="923178">
                  <a:extLst>
                    <a:ext uri="{9D8B030D-6E8A-4147-A177-3AD203B41FA5}">
                      <a16:colId xmlns:a16="http://schemas.microsoft.com/office/drawing/2014/main" val="3756019064"/>
                    </a:ext>
                  </a:extLst>
                </a:gridCol>
                <a:gridCol w="1030778">
                  <a:extLst>
                    <a:ext uri="{9D8B030D-6E8A-4147-A177-3AD203B41FA5}">
                      <a16:colId xmlns:a16="http://schemas.microsoft.com/office/drawing/2014/main" val="695263117"/>
                    </a:ext>
                  </a:extLst>
                </a:gridCol>
                <a:gridCol w="1141614">
                  <a:extLst>
                    <a:ext uri="{9D8B030D-6E8A-4147-A177-3AD203B41FA5}">
                      <a16:colId xmlns:a16="http://schemas.microsoft.com/office/drawing/2014/main" val="2514928412"/>
                    </a:ext>
                  </a:extLst>
                </a:gridCol>
                <a:gridCol w="1263535">
                  <a:extLst>
                    <a:ext uri="{9D8B030D-6E8A-4147-A177-3AD203B41FA5}">
                      <a16:colId xmlns:a16="http://schemas.microsoft.com/office/drawing/2014/main" val="1813545467"/>
                    </a:ext>
                  </a:extLst>
                </a:gridCol>
              </a:tblGrid>
              <a:tr h="616288">
                <a:tc>
                  <a:txBody>
                    <a:bodyPr/>
                    <a:lstStyle/>
                    <a:p>
                      <a:pPr algn="l" fontAlgn="ctr"/>
                      <a:r>
                        <a:rPr lang="en-GB" sz="1300" b="1" u="none" strike="noStrike" dirty="0">
                          <a:effectLst/>
                        </a:rPr>
                        <a:t> REGISTER</a:t>
                      </a:r>
                      <a:endParaRPr lang="en-GB" sz="1300" b="1" i="0" u="none" strike="noStrike" dirty="0">
                        <a:solidFill>
                          <a:srgbClr val="FFFFFF"/>
                        </a:solidFill>
                        <a:effectLst/>
                        <a:latin typeface="Calibri" panose="020F0502020204030204" pitchFamily="34" charset="0"/>
                      </a:endParaRPr>
                    </a:p>
                  </a:txBody>
                  <a:tcPr marL="4466" marR="4466" marT="4466" marB="0" anchor="ctr">
                    <a:solidFill>
                      <a:schemeClr val="accent4">
                        <a:lumMod val="40000"/>
                        <a:lumOff val="60000"/>
                      </a:schemeClr>
                    </a:solidFill>
                  </a:tcPr>
                </a:tc>
                <a:tc>
                  <a:txBody>
                    <a:bodyPr/>
                    <a:lstStyle/>
                    <a:p>
                      <a:pPr algn="l" fontAlgn="ctr"/>
                      <a:r>
                        <a:rPr lang="en-GB" sz="1300" b="1" u="none" strike="noStrike" dirty="0">
                          <a:effectLst/>
                        </a:rPr>
                        <a:t>USERS</a:t>
                      </a:r>
                      <a:endParaRPr lang="en-GB" sz="1300" b="1" i="0" u="none" strike="noStrike" dirty="0">
                        <a:solidFill>
                          <a:srgbClr val="000000"/>
                        </a:solidFill>
                        <a:effectLst/>
                        <a:latin typeface="Calibri" panose="020F0502020204030204" pitchFamily="34" charset="0"/>
                      </a:endParaRPr>
                    </a:p>
                  </a:txBody>
                  <a:tcPr marL="4466" marR="4466" marT="4466" marB="0" anchor="ctr">
                    <a:solidFill>
                      <a:schemeClr val="accent4">
                        <a:lumMod val="40000"/>
                        <a:lumOff val="60000"/>
                      </a:schemeClr>
                    </a:solidFill>
                  </a:tcPr>
                </a:tc>
                <a:tc>
                  <a:txBody>
                    <a:bodyPr/>
                    <a:lstStyle/>
                    <a:p>
                      <a:pPr algn="l" fontAlgn="ctr"/>
                      <a:r>
                        <a:rPr lang="en-GB" sz="1300" b="1" i="0" u="none" strike="noStrike" dirty="0">
                          <a:solidFill>
                            <a:srgbClr val="000000"/>
                          </a:solidFill>
                          <a:effectLst/>
                          <a:latin typeface="Calibri" panose="020F0502020204030204" pitchFamily="34" charset="0"/>
                        </a:rPr>
                        <a:t>VISITS (SESSIONS)</a:t>
                      </a:r>
                    </a:p>
                  </a:txBody>
                  <a:tcPr marL="4466" marR="4466" marT="4466" marB="0" anchor="ctr">
                    <a:solidFill>
                      <a:schemeClr val="accent4">
                        <a:lumMod val="40000"/>
                        <a:lumOff val="60000"/>
                      </a:schemeClr>
                    </a:solidFill>
                  </a:tcPr>
                </a:tc>
                <a:tc>
                  <a:txBody>
                    <a:bodyPr/>
                    <a:lstStyle/>
                    <a:p>
                      <a:pPr algn="l" fontAlgn="ctr"/>
                      <a:r>
                        <a:rPr lang="en-GB" sz="1300" b="1" u="none" strike="noStrike" dirty="0">
                          <a:effectLst/>
                        </a:rPr>
                        <a:t>TOP SOURCES</a:t>
                      </a:r>
                      <a:endParaRPr lang="en-GB" sz="1300" b="1" i="0" u="none" strike="noStrike" dirty="0">
                        <a:solidFill>
                          <a:srgbClr val="000000"/>
                        </a:solidFill>
                        <a:effectLst/>
                        <a:latin typeface="Calibri" panose="020F0502020204030204" pitchFamily="34" charset="0"/>
                      </a:endParaRPr>
                    </a:p>
                  </a:txBody>
                  <a:tcPr marL="4466" marR="4466" marT="4466" marB="0" anchor="ctr">
                    <a:solidFill>
                      <a:schemeClr val="accent4">
                        <a:lumMod val="40000"/>
                        <a:lumOff val="60000"/>
                      </a:schemeClr>
                    </a:solidFill>
                  </a:tcPr>
                </a:tc>
                <a:extLst>
                  <a:ext uri="{0D108BD9-81ED-4DB2-BD59-A6C34878D82A}">
                    <a16:rowId xmlns:a16="http://schemas.microsoft.com/office/drawing/2014/main" val="379550507"/>
                  </a:ext>
                </a:extLst>
              </a:tr>
              <a:tr h="169702">
                <a:tc>
                  <a:txBody>
                    <a:bodyPr/>
                    <a:lstStyle/>
                    <a:p>
                      <a:pPr algn="l" fontAlgn="b"/>
                      <a:r>
                        <a:rPr lang="en-GB" sz="1300" u="none" strike="noStrike">
                          <a:effectLst/>
                        </a:rPr>
                        <a:t>JAN</a:t>
                      </a:r>
                      <a:endParaRPr lang="en-GB" sz="1300" b="0" i="0" u="none" strike="noStrike">
                        <a:solidFill>
                          <a:srgbClr val="000000"/>
                        </a:solidFill>
                        <a:effectLst/>
                        <a:latin typeface="Calibri" panose="020F0502020204030204" pitchFamily="34" charset="0"/>
                      </a:endParaRPr>
                    </a:p>
                  </a:txBody>
                  <a:tcPr marL="4466" marR="4466" marT="4466" marB="0" anchor="b"/>
                </a:tc>
                <a:tc>
                  <a:txBody>
                    <a:bodyPr/>
                    <a:lstStyle/>
                    <a:p>
                      <a:pPr algn="ctr" fontAlgn="b"/>
                      <a:r>
                        <a:rPr lang="en-GB" sz="1300" b="0" i="0" u="none" strike="noStrike" dirty="0">
                          <a:solidFill>
                            <a:srgbClr val="000000"/>
                          </a:solidFill>
                          <a:effectLst/>
                          <a:latin typeface="Calibri" panose="020F0502020204030204" pitchFamily="34" charset="0"/>
                        </a:rPr>
                        <a:t>11,010</a:t>
                      </a:r>
                    </a:p>
                  </a:txBody>
                  <a:tcPr marL="4466" marR="4466" marT="4466" marB="0" anchor="ctr"/>
                </a:tc>
                <a:tc>
                  <a:txBody>
                    <a:bodyPr/>
                    <a:lstStyle/>
                    <a:p>
                      <a:pPr algn="ctr" fontAlgn="b"/>
                      <a:r>
                        <a:rPr lang="en-GB" sz="1300" b="0" i="0" u="none" strike="noStrike" dirty="0">
                          <a:solidFill>
                            <a:srgbClr val="000000"/>
                          </a:solidFill>
                          <a:effectLst/>
                          <a:latin typeface="Calibri" panose="020F0502020204030204" pitchFamily="34" charset="0"/>
                        </a:rPr>
                        <a:t>14,572</a:t>
                      </a:r>
                    </a:p>
                  </a:txBody>
                  <a:tcPr marL="4466" marR="4466" marT="4466" marB="0" anchor="ctr"/>
                </a:tc>
                <a:tc>
                  <a:txBody>
                    <a:bodyPr/>
                    <a:lstStyle/>
                    <a:p>
                      <a:pPr algn="ctr" fontAlgn="b"/>
                      <a:r>
                        <a:rPr lang="en-GB" sz="1300" b="0" i="0" u="none" strike="noStrike" dirty="0">
                          <a:solidFill>
                            <a:srgbClr val="000000"/>
                          </a:solidFill>
                          <a:effectLst/>
                          <a:latin typeface="Calibri" panose="020F0502020204030204" pitchFamily="34" charset="0"/>
                        </a:rPr>
                        <a:t>Direct* </a:t>
                      </a:r>
                    </a:p>
                  </a:txBody>
                  <a:tcPr marL="4466" marR="4466" marT="4466" marB="0" anchor="ctr"/>
                </a:tc>
                <a:extLst>
                  <a:ext uri="{0D108BD9-81ED-4DB2-BD59-A6C34878D82A}">
                    <a16:rowId xmlns:a16="http://schemas.microsoft.com/office/drawing/2014/main" val="2521609959"/>
                  </a:ext>
                </a:extLst>
              </a:tr>
              <a:tr h="169702">
                <a:tc>
                  <a:txBody>
                    <a:bodyPr/>
                    <a:lstStyle/>
                    <a:p>
                      <a:pPr algn="l" fontAlgn="b"/>
                      <a:r>
                        <a:rPr lang="en-GB" sz="1300" u="none" strike="noStrike">
                          <a:effectLst/>
                        </a:rPr>
                        <a:t>FEB</a:t>
                      </a:r>
                      <a:endParaRPr lang="en-GB" sz="1300" b="0" i="0" u="none" strike="noStrike">
                        <a:solidFill>
                          <a:srgbClr val="000000"/>
                        </a:solidFill>
                        <a:effectLst/>
                        <a:latin typeface="Calibri" panose="020F0502020204030204" pitchFamily="34" charset="0"/>
                      </a:endParaRPr>
                    </a:p>
                  </a:txBody>
                  <a:tcPr marL="4466" marR="4466" marT="4466" marB="0" anchor="b"/>
                </a:tc>
                <a:tc>
                  <a:txBody>
                    <a:bodyPr/>
                    <a:lstStyle/>
                    <a:p>
                      <a:pPr algn="ctr" fontAlgn="b"/>
                      <a:r>
                        <a:rPr lang="en-GB" sz="1300" b="0" i="0" u="none" strike="noStrike" dirty="0">
                          <a:solidFill>
                            <a:srgbClr val="000000"/>
                          </a:solidFill>
                          <a:effectLst/>
                          <a:latin typeface="Calibri" panose="020F0502020204030204" pitchFamily="34" charset="0"/>
                        </a:rPr>
                        <a:t>9,462</a:t>
                      </a:r>
                    </a:p>
                  </a:txBody>
                  <a:tcPr marL="4466" marR="4466" marT="4466" marB="0" anchor="ctr"/>
                </a:tc>
                <a:tc>
                  <a:txBody>
                    <a:bodyPr/>
                    <a:lstStyle/>
                    <a:p>
                      <a:pPr algn="ctr" fontAlgn="b"/>
                      <a:r>
                        <a:rPr lang="en-GB" sz="1300" b="0" i="0" u="none" strike="noStrike" dirty="0">
                          <a:solidFill>
                            <a:srgbClr val="000000"/>
                          </a:solidFill>
                          <a:effectLst/>
                          <a:latin typeface="Calibri" panose="020F0502020204030204" pitchFamily="34" charset="0"/>
                        </a:rPr>
                        <a:t>12,346</a:t>
                      </a:r>
                    </a:p>
                  </a:txBody>
                  <a:tcPr marL="4466" marR="4466" marT="4466" marB="0" anchor="ctr"/>
                </a:tc>
                <a:tc>
                  <a:txBody>
                    <a:bodyPr/>
                    <a:lstStyle/>
                    <a:p>
                      <a:pPr algn="ctr" fontAlgn="b"/>
                      <a:r>
                        <a:rPr lang="en-GB" sz="1300" b="0" i="0" u="none" strike="noStrike" dirty="0">
                          <a:solidFill>
                            <a:srgbClr val="000000"/>
                          </a:solidFill>
                          <a:effectLst/>
                          <a:latin typeface="Calibri" panose="020F0502020204030204" pitchFamily="34" charset="0"/>
                        </a:rPr>
                        <a:t>Direct</a:t>
                      </a:r>
                    </a:p>
                  </a:txBody>
                  <a:tcPr marL="4466" marR="4466" marT="4466" marB="0" anchor="ctr"/>
                </a:tc>
                <a:extLst>
                  <a:ext uri="{0D108BD9-81ED-4DB2-BD59-A6C34878D82A}">
                    <a16:rowId xmlns:a16="http://schemas.microsoft.com/office/drawing/2014/main" val="306104838"/>
                  </a:ext>
                </a:extLst>
              </a:tr>
              <a:tr h="169702">
                <a:tc>
                  <a:txBody>
                    <a:bodyPr/>
                    <a:lstStyle/>
                    <a:p>
                      <a:pPr algn="l" fontAlgn="b"/>
                      <a:r>
                        <a:rPr lang="en-GB" sz="1300" u="none" strike="noStrike">
                          <a:effectLst/>
                        </a:rPr>
                        <a:t>MAR</a:t>
                      </a:r>
                      <a:endParaRPr lang="en-GB" sz="1300" b="0" i="0" u="none" strike="noStrike">
                        <a:solidFill>
                          <a:srgbClr val="000000"/>
                        </a:solidFill>
                        <a:effectLst/>
                        <a:latin typeface="Calibri" panose="020F0502020204030204" pitchFamily="34" charset="0"/>
                      </a:endParaRPr>
                    </a:p>
                  </a:txBody>
                  <a:tcPr marL="4466" marR="4466" marT="4466" marB="0" anchor="b"/>
                </a:tc>
                <a:tc>
                  <a:txBody>
                    <a:bodyPr/>
                    <a:lstStyle/>
                    <a:p>
                      <a:pPr algn="ctr" fontAlgn="b"/>
                      <a:r>
                        <a:rPr lang="en-GB" sz="1300" b="0" i="0" u="none" strike="noStrike" dirty="0">
                          <a:solidFill>
                            <a:srgbClr val="000000"/>
                          </a:solidFill>
                          <a:effectLst/>
                          <a:latin typeface="Calibri" panose="020F0502020204030204" pitchFamily="34" charset="0"/>
                        </a:rPr>
                        <a:t>14,259</a:t>
                      </a:r>
                    </a:p>
                  </a:txBody>
                  <a:tcPr marL="4466" marR="4466" marT="4466" marB="0" anchor="ctr"/>
                </a:tc>
                <a:tc>
                  <a:txBody>
                    <a:bodyPr/>
                    <a:lstStyle/>
                    <a:p>
                      <a:pPr algn="ctr" fontAlgn="b"/>
                      <a:r>
                        <a:rPr lang="en-GB" sz="1300" b="0" i="0" u="none" strike="noStrike" dirty="0">
                          <a:solidFill>
                            <a:srgbClr val="000000"/>
                          </a:solidFill>
                          <a:effectLst/>
                          <a:latin typeface="Calibri" panose="020F0502020204030204" pitchFamily="34" charset="0"/>
                        </a:rPr>
                        <a:t>17,815</a:t>
                      </a:r>
                    </a:p>
                  </a:txBody>
                  <a:tcPr marL="4466" marR="4466" marT="4466" marB="0" anchor="ctr"/>
                </a:tc>
                <a:tc>
                  <a:txBody>
                    <a:bodyPr/>
                    <a:lstStyle/>
                    <a:p>
                      <a:pPr algn="ctr" fontAlgn="b"/>
                      <a:r>
                        <a:rPr lang="en-GB" sz="1300" b="0" i="0" u="none" strike="noStrike" dirty="0">
                          <a:solidFill>
                            <a:srgbClr val="000000"/>
                          </a:solidFill>
                          <a:effectLst/>
                          <a:latin typeface="Calibri" panose="020F0502020204030204" pitchFamily="34" charset="0"/>
                        </a:rPr>
                        <a:t>Direct</a:t>
                      </a:r>
                    </a:p>
                  </a:txBody>
                  <a:tcPr marL="4466" marR="4466" marT="4466" marB="0" anchor="ctr"/>
                </a:tc>
                <a:extLst>
                  <a:ext uri="{0D108BD9-81ED-4DB2-BD59-A6C34878D82A}">
                    <a16:rowId xmlns:a16="http://schemas.microsoft.com/office/drawing/2014/main" val="2381546657"/>
                  </a:ext>
                </a:extLst>
              </a:tr>
            </a:tbl>
          </a:graphicData>
        </a:graphic>
      </p:graphicFrame>
      <p:sp>
        <p:nvSpPr>
          <p:cNvPr id="14" name="TextBox 13">
            <a:extLst>
              <a:ext uri="{FF2B5EF4-FFF2-40B4-BE49-F238E27FC236}">
                <a16:creationId xmlns:a16="http://schemas.microsoft.com/office/drawing/2014/main" id="{7199BB78-9EBE-42EE-A5BA-CA3E9CAEE045}"/>
              </a:ext>
            </a:extLst>
          </p:cNvPr>
          <p:cNvSpPr txBox="1"/>
          <p:nvPr/>
        </p:nvSpPr>
        <p:spPr>
          <a:xfrm>
            <a:off x="5421918" y="3569455"/>
            <a:ext cx="6167959" cy="1569660"/>
          </a:xfrm>
          <a:prstGeom prst="rect">
            <a:avLst/>
          </a:prstGeom>
          <a:solidFill>
            <a:schemeClr val="bg1"/>
          </a:solidFill>
          <a:ln w="28575">
            <a:solidFill>
              <a:srgbClr val="FDD90E"/>
            </a:solidFill>
          </a:ln>
        </p:spPr>
        <p:txBody>
          <a:bodyPr wrap="square" rtlCol="0">
            <a:spAutoFit/>
          </a:bodyPr>
          <a:lstStyle/>
          <a:p>
            <a:pPr>
              <a:defRPr/>
            </a:pPr>
            <a:r>
              <a:rPr lang="en-GB" sz="1200" b="1" u="none" strike="noStrike" dirty="0">
                <a:effectLst/>
              </a:rPr>
              <a:t>Key insights</a:t>
            </a:r>
          </a:p>
          <a:p>
            <a:pPr>
              <a:defRPr/>
            </a:pPr>
            <a:endParaRPr lang="en-GB" sz="1200" b="1" dirty="0"/>
          </a:p>
          <a:p>
            <a:pPr>
              <a:defRPr/>
            </a:pPr>
            <a:r>
              <a:rPr lang="en-GB" sz="1200" dirty="0"/>
              <a:t>There were no new publications launched or events held during this period.</a:t>
            </a:r>
          </a:p>
          <a:p>
            <a:pPr>
              <a:defRPr/>
            </a:pPr>
            <a:endParaRPr lang="en-GB" sz="1200" dirty="0"/>
          </a:p>
          <a:p>
            <a:pPr>
              <a:defRPr/>
            </a:pPr>
            <a:r>
              <a:rPr lang="en-GB" sz="1200" dirty="0"/>
              <a:t>When we sent out  ARB Insight, we included links to recent updates on our website. Our </a:t>
            </a:r>
            <a:r>
              <a:rPr lang="en-GB" sz="1200" dirty="0">
                <a:hlinkClick r:id="rId2"/>
              </a:rPr>
              <a:t>update about Register</a:t>
            </a:r>
            <a:r>
              <a:rPr lang="en-GB" sz="1200" dirty="0"/>
              <a:t> after the retention fee period was the main story (other than the Chair’s Message). There were 1,778 unique users who clicked on this link (compared to 1,806 for the Chair’s Message, the most popular link).</a:t>
            </a:r>
          </a:p>
        </p:txBody>
      </p:sp>
      <p:sp>
        <p:nvSpPr>
          <p:cNvPr id="3" name="TextBox 2">
            <a:extLst>
              <a:ext uri="{FF2B5EF4-FFF2-40B4-BE49-F238E27FC236}">
                <a16:creationId xmlns:a16="http://schemas.microsoft.com/office/drawing/2014/main" id="{A1FB079B-5FC6-4E9B-8B37-6A92616B5FD1}"/>
              </a:ext>
            </a:extLst>
          </p:cNvPr>
          <p:cNvSpPr txBox="1"/>
          <p:nvPr/>
        </p:nvSpPr>
        <p:spPr>
          <a:xfrm>
            <a:off x="345036" y="4954657"/>
            <a:ext cx="4359105"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*Direct means that the website visit came from typing the URL into the browser or from a bookmark. When Google Analytics is unable to identify the source of traffic, it defaults to ‘direct’.</a:t>
            </a:r>
          </a:p>
          <a:p>
            <a:pPr>
              <a:defRPr/>
            </a:pPr>
            <a:endParaRPr lang="en-GB" sz="1200" dirty="0">
              <a:solidFill>
                <a:prstClr val="black"/>
              </a:solidFill>
              <a:latin typeface="Calibri" panose="020F0502020204030204"/>
            </a:endParaRPr>
          </a:p>
          <a:p>
            <a:pPr>
              <a:defRPr/>
            </a:pPr>
            <a:r>
              <a:rPr lang="en-GB" sz="1200" dirty="0">
                <a:solidFill>
                  <a:prstClr val="black"/>
                </a:solidFill>
                <a:latin typeface="Calibri" panose="020F0502020204030204"/>
              </a:rPr>
              <a:t>A session refers to every time that a user has engaged with the website. The users are unique individuals, but they might engage with a page more than once. </a:t>
            </a:r>
          </a:p>
        </p:txBody>
      </p:sp>
    </p:spTree>
    <p:extLst>
      <p:ext uri="{BB962C8B-B14F-4D97-AF65-F5344CB8AC3E}">
        <p14:creationId xmlns:p14="http://schemas.microsoft.com/office/powerpoint/2010/main" val="421539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6BB1AEA7-D209-4DBD-AD84-BEA66DF30C54}"/>
              </a:ext>
            </a:extLst>
          </p:cNvPr>
          <p:cNvGraphicFramePr>
            <a:graphicFrameLocks noGrp="1"/>
          </p:cNvGraphicFramePr>
          <p:nvPr>
            <p:extLst>
              <p:ext uri="{D42A27DB-BD31-4B8C-83A1-F6EECF244321}">
                <p14:modId xmlns:p14="http://schemas.microsoft.com/office/powerpoint/2010/main" val="3888773201"/>
              </p:ext>
            </p:extLst>
          </p:nvPr>
        </p:nvGraphicFramePr>
        <p:xfrm>
          <a:off x="112521" y="757670"/>
          <a:ext cx="11709873" cy="774192"/>
        </p:xfrm>
        <a:graphic>
          <a:graphicData uri="http://schemas.openxmlformats.org/drawingml/2006/table">
            <a:tbl>
              <a:tblPr firstRow="1" bandRow="1">
                <a:tableStyleId>{D27102A9-8310-4765-A935-A1911B00CA55}</a:tableStyleId>
              </a:tblPr>
              <a:tblGrid>
                <a:gridCol w="2430685">
                  <a:extLst>
                    <a:ext uri="{9D8B030D-6E8A-4147-A177-3AD203B41FA5}">
                      <a16:colId xmlns:a16="http://schemas.microsoft.com/office/drawing/2014/main" val="184895213"/>
                    </a:ext>
                  </a:extLst>
                </a:gridCol>
                <a:gridCol w="9279188">
                  <a:extLst>
                    <a:ext uri="{9D8B030D-6E8A-4147-A177-3AD203B41FA5}">
                      <a16:colId xmlns:a16="http://schemas.microsoft.com/office/drawing/2014/main" val="3296647974"/>
                    </a:ext>
                  </a:extLst>
                </a:gridCol>
              </a:tblGrid>
              <a:tr h="538385">
                <a:tc>
                  <a:txBody>
                    <a:bodyPr/>
                    <a:lstStyle/>
                    <a:p>
                      <a:pPr>
                        <a:lnSpc>
                          <a:spcPct val="107000"/>
                        </a:lnSpc>
                        <a:spcAft>
                          <a:spcPts val="800"/>
                        </a:spcAft>
                      </a:pPr>
                      <a:r>
                        <a:rPr lang="en-GB" sz="1200" b="1" kern="1200" dirty="0">
                          <a:solidFill>
                            <a:srgbClr val="000000"/>
                          </a:solidFill>
                          <a:effectLst/>
                        </a:rPr>
                        <a:t>Measures of success</a:t>
                      </a:r>
                    </a:p>
                    <a:p>
                      <a:pPr>
                        <a:lnSpc>
                          <a:spcPct val="107000"/>
                        </a:lnSpc>
                        <a:spcAft>
                          <a:spcPts val="800"/>
                        </a:spcAft>
                      </a:pPr>
                      <a:r>
                        <a:rPr lang="en-GB" sz="1200" b="1" kern="1200" dirty="0">
                          <a:solidFill>
                            <a:srgbClr val="000000"/>
                          </a:solidFill>
                          <a:effectLst/>
                        </a:rPr>
                        <a:t>Online (website and social media)</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25637" marR="25637" marT="0" marB="0">
                    <a:lnB w="12700" cap="flat" cmpd="sng" algn="ctr">
                      <a:solidFill>
                        <a:schemeClr val="accent4"/>
                      </a:solidFill>
                      <a:prstDash val="solid"/>
                      <a:round/>
                      <a:headEnd type="none" w="med" len="med"/>
                      <a:tailEnd type="none" w="med" len="med"/>
                    </a:lnB>
                    <a:solidFill>
                      <a:schemeClr val="bg1">
                        <a:alpha val="20000"/>
                      </a:schemeClr>
                    </a:solidFill>
                  </a:tcPr>
                </a:tc>
                <a:tc>
                  <a:txBody>
                    <a:bodyPr/>
                    <a:lstStyle/>
                    <a:p>
                      <a:pPr marL="342900" lvl="0" indent="-342900">
                        <a:lnSpc>
                          <a:spcPct val="107000"/>
                        </a:lnSpc>
                        <a:buFont typeface="Symbol" panose="05050102010706020507" pitchFamily="18" charset="2"/>
                        <a:buChar char=""/>
                      </a:pPr>
                      <a:r>
                        <a:rPr lang="en-GB" sz="1200" b="0" kern="1200" dirty="0">
                          <a:solidFill>
                            <a:srgbClr val="000000"/>
                          </a:solidFill>
                          <a:effectLst/>
                        </a:rPr>
                        <a:t>Number and (where possible) profile of users who have watched a video,  completed a form or survey, read a page, downloaded a report, or requested a meeting.</a:t>
                      </a:r>
                      <a:endParaRPr lang="en-GB" sz="1200" b="0" dirty="0">
                        <a:effectLst/>
                      </a:endParaRPr>
                    </a:p>
                    <a:p>
                      <a:pPr marL="342900" lvl="0" indent="-342900">
                        <a:lnSpc>
                          <a:spcPct val="107000"/>
                        </a:lnSpc>
                        <a:buFont typeface="Symbol" panose="05050102010706020507" pitchFamily="18" charset="2"/>
                        <a:buChar char=""/>
                      </a:pPr>
                      <a:r>
                        <a:rPr lang="en-GB" sz="1200" b="0" kern="1200" dirty="0">
                          <a:solidFill>
                            <a:srgbClr val="000000"/>
                          </a:solidFill>
                          <a:effectLst/>
                        </a:rPr>
                        <a:t>Number of times our online social media posts have been seen and/or shared and/or commented on or have resulted in further engagement i.e. meetings.</a:t>
                      </a:r>
                      <a:endParaRPr lang="en-GB" sz="1200" b="0" dirty="0">
                        <a:effectLst/>
                      </a:endParaRPr>
                    </a:p>
                  </a:txBody>
                  <a:tcPr marL="25637" marR="25637" marT="0" marB="0">
                    <a:lnB w="12700" cap="flat" cmpd="sng" algn="ctr">
                      <a:solidFill>
                        <a:schemeClr val="accent4"/>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315651694"/>
                  </a:ext>
                </a:extLst>
              </a:tr>
            </a:tbl>
          </a:graphicData>
        </a:graphic>
      </p:graphicFrame>
      <p:graphicFrame>
        <p:nvGraphicFramePr>
          <p:cNvPr id="6" name="Table 5">
            <a:extLst>
              <a:ext uri="{FF2B5EF4-FFF2-40B4-BE49-F238E27FC236}">
                <a16:creationId xmlns:a16="http://schemas.microsoft.com/office/drawing/2014/main" id="{1FF9CDCD-4ED5-4007-8A76-00BD3560C1FC}"/>
              </a:ext>
            </a:extLst>
          </p:cNvPr>
          <p:cNvGraphicFramePr>
            <a:graphicFrameLocks noGrp="1"/>
          </p:cNvGraphicFramePr>
          <p:nvPr/>
        </p:nvGraphicFramePr>
        <p:xfrm>
          <a:off x="313630" y="1713356"/>
          <a:ext cx="4558612" cy="2853010"/>
        </p:xfrm>
        <a:graphic>
          <a:graphicData uri="http://schemas.openxmlformats.org/drawingml/2006/table">
            <a:tbl>
              <a:tblPr>
                <a:tableStyleId>{C4B1156A-380E-4F78-BDF5-A606A8083BF9}</a:tableStyleId>
              </a:tblPr>
              <a:tblGrid>
                <a:gridCol w="1067267">
                  <a:extLst>
                    <a:ext uri="{9D8B030D-6E8A-4147-A177-3AD203B41FA5}">
                      <a16:colId xmlns:a16="http://schemas.microsoft.com/office/drawing/2014/main" val="4270396210"/>
                    </a:ext>
                  </a:extLst>
                </a:gridCol>
                <a:gridCol w="1036320">
                  <a:extLst>
                    <a:ext uri="{9D8B030D-6E8A-4147-A177-3AD203B41FA5}">
                      <a16:colId xmlns:a16="http://schemas.microsoft.com/office/drawing/2014/main" val="1352957199"/>
                    </a:ext>
                  </a:extLst>
                </a:gridCol>
                <a:gridCol w="1124989">
                  <a:extLst>
                    <a:ext uri="{9D8B030D-6E8A-4147-A177-3AD203B41FA5}">
                      <a16:colId xmlns:a16="http://schemas.microsoft.com/office/drawing/2014/main" val="1524740408"/>
                    </a:ext>
                  </a:extLst>
                </a:gridCol>
                <a:gridCol w="1330036">
                  <a:extLst>
                    <a:ext uri="{9D8B030D-6E8A-4147-A177-3AD203B41FA5}">
                      <a16:colId xmlns:a16="http://schemas.microsoft.com/office/drawing/2014/main" val="2616782275"/>
                    </a:ext>
                  </a:extLst>
                </a:gridCol>
              </a:tblGrid>
              <a:tr h="41165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400" b="1" u="none" strike="noStrike" dirty="0">
                          <a:effectLst/>
                        </a:rPr>
                        <a:t>TWITTER</a:t>
                      </a:r>
                      <a:endParaRPr lang="en-GB" sz="1400" b="1" u="none" strike="noStrike" dirty="0">
                        <a:solidFill>
                          <a:srgbClr val="FFFFFF"/>
                        </a:solidFill>
                        <a:effectLst/>
                      </a:endParaRPr>
                    </a:p>
                    <a:p>
                      <a:pPr algn="l" fontAlgn="ctr"/>
                      <a:endParaRPr lang="en-GB" sz="1400" b="1" i="0" u="none" strike="noStrike" dirty="0">
                        <a:solidFill>
                          <a:srgbClr val="FFFFFF"/>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TOTAL FOLLOWERS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IMPRESSIONS*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ENGAGEMENTS AND CLICKS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extLst>
                  <a:ext uri="{0D108BD9-81ED-4DB2-BD59-A6C34878D82A}">
                    <a16:rowId xmlns:a16="http://schemas.microsoft.com/office/drawing/2014/main" val="2814396075"/>
                  </a:ext>
                </a:extLst>
              </a:tr>
              <a:tr h="281935">
                <a:tc>
                  <a:txBody>
                    <a:bodyPr/>
                    <a:lstStyle/>
                    <a:p>
                      <a:pPr algn="l" fontAlgn="b"/>
                      <a:r>
                        <a:rPr lang="en-GB" sz="1400" u="none" strike="noStrike" dirty="0">
                          <a:effectLst/>
                        </a:rPr>
                        <a:t>JAN</a:t>
                      </a:r>
                      <a:endParaRPr lang="en-GB" sz="1400" b="0" i="0" u="none" strike="noStrike" dirty="0">
                        <a:solidFill>
                          <a:srgbClr val="000000"/>
                        </a:solidFill>
                        <a:effectLst/>
                        <a:latin typeface="+mn-lt"/>
                      </a:endParaRPr>
                    </a:p>
                  </a:txBody>
                  <a:tcPr marL="3683" marR="3683" marT="3683" marB="0" anchor="b"/>
                </a:tc>
                <a:tc>
                  <a:txBody>
                    <a:bodyPr/>
                    <a:lstStyle/>
                    <a:p>
                      <a:pPr algn="ctr" fontAlgn="b"/>
                      <a:r>
                        <a:rPr lang="en-GB" sz="1400" u="none" strike="noStrike" dirty="0">
                          <a:effectLst/>
                        </a:rPr>
                        <a:t>3,105</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15,200</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238</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1851802476"/>
                  </a:ext>
                </a:extLst>
              </a:tr>
              <a:tr h="278486">
                <a:tc>
                  <a:txBody>
                    <a:bodyPr/>
                    <a:lstStyle/>
                    <a:p>
                      <a:pPr algn="l" fontAlgn="b"/>
                      <a:r>
                        <a:rPr lang="en-GB" sz="1400" u="none" strike="noStrike" dirty="0">
                          <a:effectLst/>
                        </a:rPr>
                        <a:t>FEB</a:t>
                      </a:r>
                      <a:endParaRPr lang="en-GB" sz="1400" b="0" i="0" u="none" strike="noStrike" dirty="0">
                        <a:solidFill>
                          <a:srgbClr val="000000"/>
                        </a:solidFill>
                        <a:effectLst/>
                        <a:latin typeface="+mn-lt"/>
                      </a:endParaRPr>
                    </a:p>
                  </a:txBody>
                  <a:tcPr marL="3683" marR="3683" marT="3683" marB="0" anchor="b"/>
                </a:tc>
                <a:tc>
                  <a:txBody>
                    <a:bodyPr/>
                    <a:lstStyle/>
                    <a:p>
                      <a:pPr algn="ctr" fontAlgn="b"/>
                      <a:r>
                        <a:rPr lang="en-GB" sz="1400" u="none" strike="noStrike">
                          <a:effectLst/>
                        </a:rPr>
                        <a:t>3,123</a:t>
                      </a:r>
                      <a:endParaRPr lang="en-GB" sz="1400" b="0" i="0" u="none" strike="noStrike">
                        <a:solidFill>
                          <a:srgbClr val="000000"/>
                        </a:solidFill>
                        <a:effectLst/>
                        <a:latin typeface="+mn-lt"/>
                      </a:endParaRPr>
                    </a:p>
                  </a:txBody>
                  <a:tcPr marL="3683" marR="3683" marT="3683" marB="0" anchor="ctr"/>
                </a:tc>
                <a:tc>
                  <a:txBody>
                    <a:bodyPr/>
                    <a:lstStyle/>
                    <a:p>
                      <a:pPr algn="ctr" fontAlgn="b"/>
                      <a:r>
                        <a:rPr lang="en-GB" sz="1400" u="none" strike="noStrike" dirty="0">
                          <a:effectLst/>
                        </a:rPr>
                        <a:t>5,400</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139</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3727702815"/>
                  </a:ext>
                </a:extLst>
              </a:tr>
              <a:tr h="220965">
                <a:tc>
                  <a:txBody>
                    <a:bodyPr/>
                    <a:lstStyle/>
                    <a:p>
                      <a:pPr algn="l" fontAlgn="b"/>
                      <a:r>
                        <a:rPr lang="en-GB" sz="1400" u="none" strike="noStrike">
                          <a:effectLst/>
                        </a:rPr>
                        <a:t>MAR</a:t>
                      </a:r>
                      <a:endParaRPr lang="en-GB" sz="1400" b="0" i="0" u="none" strike="noStrike">
                        <a:solidFill>
                          <a:srgbClr val="000000"/>
                        </a:solidFill>
                        <a:effectLst/>
                        <a:latin typeface="+mn-lt"/>
                      </a:endParaRPr>
                    </a:p>
                  </a:txBody>
                  <a:tcPr marL="3683" marR="3683" marT="3683" marB="0" anchor="b"/>
                </a:tc>
                <a:tc>
                  <a:txBody>
                    <a:bodyPr/>
                    <a:lstStyle/>
                    <a:p>
                      <a:pPr algn="ctr" fontAlgn="b"/>
                      <a:r>
                        <a:rPr lang="en-GB" sz="1400" u="none" strike="noStrike" dirty="0">
                          <a:effectLst/>
                        </a:rPr>
                        <a:t>3,154</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3,809</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87</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2041170917"/>
                  </a:ext>
                </a:extLst>
              </a:tr>
              <a:tr h="73655">
                <a:tc>
                  <a:txBody>
                    <a:bodyPr/>
                    <a:lstStyle/>
                    <a:p>
                      <a:pPr algn="l" fontAlgn="b"/>
                      <a:r>
                        <a:rPr lang="en-GB" sz="1400" u="none" strike="noStrike" dirty="0">
                          <a:effectLst/>
                        </a:rPr>
                        <a:t>Twitter Total</a:t>
                      </a:r>
                      <a:endParaRPr lang="en-GB" sz="1400" b="0" i="0" u="none" strike="noStrike" dirty="0">
                        <a:solidFill>
                          <a:srgbClr val="000000"/>
                        </a:solidFill>
                        <a:effectLst/>
                        <a:latin typeface="+mn-lt"/>
                      </a:endParaRPr>
                    </a:p>
                  </a:txBody>
                  <a:tcPr marL="3683" marR="3683" marT="3683" marB="0" anchor="b">
                    <a:solidFill>
                      <a:schemeClr val="accent4">
                        <a:lumMod val="40000"/>
                        <a:lumOff val="60000"/>
                      </a:schemeClr>
                    </a:solidFill>
                  </a:tcPr>
                </a:tc>
                <a:tc>
                  <a:txBody>
                    <a:bodyPr/>
                    <a:lstStyle/>
                    <a:p>
                      <a:pPr algn="ctr" fontAlgn="b"/>
                      <a:r>
                        <a:rPr lang="en-GB" sz="1400" b="0" u="none" strike="noStrike" dirty="0">
                          <a:solidFill>
                            <a:srgbClr val="000000"/>
                          </a:solidFill>
                          <a:effectLst/>
                        </a:rPr>
                        <a:t>-</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ctr" fontAlgn="b"/>
                      <a:r>
                        <a:rPr lang="en-GB" sz="1400" u="none" strike="noStrike" dirty="0">
                          <a:effectLst/>
                        </a:rPr>
                        <a:t>24,409</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ctr" fontAlgn="b"/>
                      <a:r>
                        <a:rPr lang="en-GB" sz="1400" u="none" strike="noStrike" dirty="0">
                          <a:effectLst/>
                        </a:rPr>
                        <a:t>464</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extLst>
                  <a:ext uri="{0D108BD9-81ED-4DB2-BD59-A6C34878D82A}">
                    <a16:rowId xmlns:a16="http://schemas.microsoft.com/office/drawing/2014/main" val="558755313"/>
                  </a:ext>
                </a:extLst>
              </a:tr>
              <a:tr h="73655">
                <a:tc>
                  <a:txBody>
                    <a:bodyPr/>
                    <a:lstStyle/>
                    <a:p>
                      <a:pPr algn="l" fontAlgn="b"/>
                      <a:endParaRPr lang="en-GB" sz="800" b="1" i="0" u="none" strike="noStrike" dirty="0">
                        <a:solidFill>
                          <a:srgbClr val="000000"/>
                        </a:solidFill>
                        <a:effectLst/>
                        <a:latin typeface="+mn-lt"/>
                      </a:endParaRPr>
                    </a:p>
                  </a:txBody>
                  <a:tcPr marL="3683" marR="3683" marT="3683" marB="0" anchor="b"/>
                </a:tc>
                <a:tc>
                  <a:txBody>
                    <a:bodyPr/>
                    <a:lstStyle/>
                    <a:p>
                      <a:pPr algn="l" fontAlgn="ctr"/>
                      <a:endParaRPr lang="en-GB" sz="800" b="1" i="0" u="none" strike="noStrike" dirty="0">
                        <a:solidFill>
                          <a:srgbClr val="000000"/>
                        </a:solidFill>
                        <a:effectLst/>
                        <a:latin typeface="+mn-lt"/>
                      </a:endParaRPr>
                    </a:p>
                  </a:txBody>
                  <a:tcPr marL="3683" marR="3683" marT="3683" marB="0" anchor="ctr"/>
                </a:tc>
                <a:tc>
                  <a:txBody>
                    <a:bodyPr/>
                    <a:lstStyle/>
                    <a:p>
                      <a:pPr algn="l" fontAlgn="ctr"/>
                      <a:endParaRPr lang="en-GB" sz="800" b="1" i="0" u="none" strike="noStrike" dirty="0">
                        <a:solidFill>
                          <a:srgbClr val="000000"/>
                        </a:solidFill>
                        <a:effectLst/>
                        <a:latin typeface="+mn-lt"/>
                      </a:endParaRPr>
                    </a:p>
                  </a:txBody>
                  <a:tcPr marL="3683" marR="3683" marT="3683" marB="0" anchor="ctr"/>
                </a:tc>
                <a:tc>
                  <a:txBody>
                    <a:bodyPr/>
                    <a:lstStyle/>
                    <a:p>
                      <a:pPr algn="l" fontAlgn="ctr"/>
                      <a:endParaRPr lang="en-GB" sz="800" b="1"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1416678496"/>
                  </a:ext>
                </a:extLst>
              </a:tr>
              <a:tr h="73655">
                <a:tc>
                  <a:txBody>
                    <a:bodyPr/>
                    <a:lstStyle/>
                    <a:p>
                      <a:pPr algn="l" fontAlgn="b"/>
                      <a:r>
                        <a:rPr lang="en-GB" sz="1400" b="1" u="none" strike="noStrike" dirty="0">
                          <a:solidFill>
                            <a:srgbClr val="000000"/>
                          </a:solidFill>
                          <a:effectLst/>
                        </a:rPr>
                        <a:t>LINKEDIN</a:t>
                      </a:r>
                      <a:endParaRPr lang="en-GB" sz="1400" b="1" i="0" u="none" strike="noStrike" dirty="0">
                        <a:solidFill>
                          <a:srgbClr val="000000"/>
                        </a:solidFill>
                        <a:effectLst/>
                        <a:latin typeface="+mn-lt"/>
                      </a:endParaRPr>
                    </a:p>
                  </a:txBody>
                  <a:tcPr marL="3683" marR="3683" marT="3683" marB="0" anchor="b">
                    <a:solidFill>
                      <a:schemeClr val="accent4">
                        <a:lumMod val="40000"/>
                        <a:lumOff val="60000"/>
                      </a:schemeClr>
                    </a:solidFill>
                  </a:tcPr>
                </a:tc>
                <a:tc>
                  <a:txBody>
                    <a:bodyPr/>
                    <a:lstStyle/>
                    <a:p>
                      <a:pPr algn="l" fontAlgn="ctr"/>
                      <a:r>
                        <a:rPr lang="en-GB" sz="1400" b="1" u="none" strike="noStrike" dirty="0">
                          <a:effectLst/>
                        </a:rPr>
                        <a:t>TOTAL FOLLOWERS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IMPRESSIONS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ENGAGEMENTS AND CLICKS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extLst>
                  <a:ext uri="{0D108BD9-81ED-4DB2-BD59-A6C34878D82A}">
                    <a16:rowId xmlns:a16="http://schemas.microsoft.com/office/drawing/2014/main" val="4044224871"/>
                  </a:ext>
                </a:extLst>
              </a:tr>
              <a:tr h="73655">
                <a:tc>
                  <a:txBody>
                    <a:bodyPr/>
                    <a:lstStyle/>
                    <a:p>
                      <a:pPr algn="l" fontAlgn="b"/>
                      <a:r>
                        <a:rPr lang="en-GB" sz="1400" u="none" strike="noStrike" dirty="0">
                          <a:effectLst/>
                        </a:rPr>
                        <a:t>JAN</a:t>
                      </a:r>
                      <a:endParaRPr lang="en-GB" sz="1400" b="0" i="0" u="none" strike="noStrike" dirty="0">
                        <a:solidFill>
                          <a:srgbClr val="000000"/>
                        </a:solidFill>
                        <a:effectLst/>
                        <a:latin typeface="+mn-lt"/>
                      </a:endParaRPr>
                    </a:p>
                  </a:txBody>
                  <a:tcPr marL="3683" marR="3683" marT="3683" marB="0" anchor="b"/>
                </a:tc>
                <a:tc>
                  <a:txBody>
                    <a:bodyPr/>
                    <a:lstStyle/>
                    <a:p>
                      <a:pPr algn="ctr" fontAlgn="b"/>
                      <a:r>
                        <a:rPr lang="en-GB" sz="1400" u="none" strike="noStrike" dirty="0">
                          <a:effectLst/>
                        </a:rPr>
                        <a:t>34,722</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26,649</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811</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553467215"/>
                  </a:ext>
                </a:extLst>
              </a:tr>
              <a:tr h="73655">
                <a:tc>
                  <a:txBody>
                    <a:bodyPr/>
                    <a:lstStyle/>
                    <a:p>
                      <a:pPr algn="l" fontAlgn="b"/>
                      <a:r>
                        <a:rPr lang="en-GB" sz="1400" u="none" strike="noStrike">
                          <a:effectLst/>
                        </a:rPr>
                        <a:t>FEB</a:t>
                      </a:r>
                      <a:endParaRPr lang="en-GB" sz="1400" b="0" i="0" u="none" strike="noStrike">
                        <a:solidFill>
                          <a:srgbClr val="000000"/>
                        </a:solidFill>
                        <a:effectLst/>
                        <a:latin typeface="+mn-lt"/>
                      </a:endParaRPr>
                    </a:p>
                  </a:txBody>
                  <a:tcPr marL="3683" marR="3683" marT="3683" marB="0" anchor="b"/>
                </a:tc>
                <a:tc>
                  <a:txBody>
                    <a:bodyPr/>
                    <a:lstStyle/>
                    <a:p>
                      <a:pPr algn="ctr" fontAlgn="b"/>
                      <a:r>
                        <a:rPr lang="en-GB" sz="1400" u="none" strike="noStrike" dirty="0">
                          <a:effectLst/>
                        </a:rPr>
                        <a:t>34,942</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5,350</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207</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1400913571"/>
                  </a:ext>
                </a:extLst>
              </a:tr>
              <a:tr h="73655">
                <a:tc>
                  <a:txBody>
                    <a:bodyPr/>
                    <a:lstStyle/>
                    <a:p>
                      <a:pPr algn="l" fontAlgn="b"/>
                      <a:r>
                        <a:rPr lang="en-GB" sz="1400" u="none" strike="noStrike">
                          <a:effectLst/>
                        </a:rPr>
                        <a:t>MAR</a:t>
                      </a:r>
                      <a:endParaRPr lang="en-GB" sz="1400" b="0" i="0" u="none" strike="noStrike">
                        <a:solidFill>
                          <a:srgbClr val="000000"/>
                        </a:solidFill>
                        <a:effectLst/>
                        <a:latin typeface="+mn-lt"/>
                      </a:endParaRPr>
                    </a:p>
                  </a:txBody>
                  <a:tcPr marL="3683" marR="3683" marT="3683" marB="0" anchor="b"/>
                </a:tc>
                <a:tc>
                  <a:txBody>
                    <a:bodyPr/>
                    <a:lstStyle/>
                    <a:p>
                      <a:pPr algn="ctr" fontAlgn="b"/>
                      <a:r>
                        <a:rPr lang="en-GB" sz="1400" u="none" strike="noStrike">
                          <a:effectLst/>
                        </a:rPr>
                        <a:t>35,189</a:t>
                      </a:r>
                      <a:endParaRPr lang="en-GB" sz="1400" b="0" i="0" u="none" strike="noStrike">
                        <a:solidFill>
                          <a:srgbClr val="000000"/>
                        </a:solidFill>
                        <a:effectLst/>
                        <a:latin typeface="+mn-lt"/>
                      </a:endParaRPr>
                    </a:p>
                  </a:txBody>
                  <a:tcPr marL="3683" marR="3683" marT="3683" marB="0" anchor="ctr"/>
                </a:tc>
                <a:tc>
                  <a:txBody>
                    <a:bodyPr/>
                    <a:lstStyle/>
                    <a:p>
                      <a:pPr algn="ctr" fontAlgn="b"/>
                      <a:r>
                        <a:rPr lang="en-GB" sz="1400" u="none" strike="noStrike">
                          <a:effectLst/>
                        </a:rPr>
                        <a:t>12,252</a:t>
                      </a:r>
                      <a:endParaRPr lang="en-GB" sz="1400" b="0" i="0" u="none" strike="noStrike">
                        <a:solidFill>
                          <a:srgbClr val="000000"/>
                        </a:solidFill>
                        <a:effectLst/>
                        <a:latin typeface="+mn-lt"/>
                      </a:endParaRPr>
                    </a:p>
                  </a:txBody>
                  <a:tcPr marL="3683" marR="3683" marT="3683" marB="0" anchor="ctr"/>
                </a:tc>
                <a:tc>
                  <a:txBody>
                    <a:bodyPr/>
                    <a:lstStyle/>
                    <a:p>
                      <a:pPr algn="ctr" fontAlgn="b"/>
                      <a:r>
                        <a:rPr lang="en-GB" sz="1400" u="none" strike="noStrike" dirty="0">
                          <a:effectLst/>
                        </a:rPr>
                        <a:t>372</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4023551815"/>
                  </a:ext>
                </a:extLst>
              </a:tr>
              <a:tr h="73655">
                <a:tc>
                  <a:txBody>
                    <a:bodyPr/>
                    <a:lstStyle/>
                    <a:p>
                      <a:pPr algn="l" fontAlgn="b"/>
                      <a:r>
                        <a:rPr lang="en-GB" sz="1400" u="none" strike="noStrike" dirty="0">
                          <a:effectLst/>
                        </a:rPr>
                        <a:t>LinkedIn Total</a:t>
                      </a:r>
                      <a:endParaRPr lang="en-GB" sz="1400" b="0" i="0" u="none" strike="noStrike" dirty="0">
                        <a:solidFill>
                          <a:srgbClr val="000000"/>
                        </a:solidFill>
                        <a:effectLst/>
                        <a:latin typeface="+mn-lt"/>
                      </a:endParaRPr>
                    </a:p>
                  </a:txBody>
                  <a:tcPr marL="3683" marR="3683" marT="3683" marB="0" anchor="b">
                    <a:solidFill>
                      <a:schemeClr val="accent4">
                        <a:lumMod val="40000"/>
                        <a:lumOff val="60000"/>
                      </a:schemeClr>
                    </a:solidFill>
                  </a:tcPr>
                </a:tc>
                <a:tc>
                  <a:txBody>
                    <a:bodyPr/>
                    <a:lstStyle/>
                    <a:p>
                      <a:pPr algn="ctr" fontAlgn="b"/>
                      <a:r>
                        <a:rPr lang="en-GB" sz="1400" b="0" u="none" strike="noStrike" dirty="0">
                          <a:solidFill>
                            <a:srgbClr val="000000"/>
                          </a:solidFill>
                          <a:effectLst/>
                        </a:rPr>
                        <a:t>-</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ctr" fontAlgn="b"/>
                      <a:r>
                        <a:rPr lang="en-GB" sz="1400" u="none" strike="noStrike" dirty="0">
                          <a:effectLst/>
                        </a:rPr>
                        <a:t>44,251</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ctr" fontAlgn="b"/>
                      <a:r>
                        <a:rPr lang="en-GB" sz="1400" u="none" strike="noStrike" dirty="0">
                          <a:effectLst/>
                        </a:rPr>
                        <a:t>1,390</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extLst>
                  <a:ext uri="{0D108BD9-81ED-4DB2-BD59-A6C34878D82A}">
                    <a16:rowId xmlns:a16="http://schemas.microsoft.com/office/drawing/2014/main" val="3828903517"/>
                  </a:ext>
                </a:extLst>
              </a:tr>
            </a:tbl>
          </a:graphicData>
        </a:graphic>
      </p:graphicFrame>
      <p:graphicFrame>
        <p:nvGraphicFramePr>
          <p:cNvPr id="8" name="Table 7">
            <a:extLst>
              <a:ext uri="{FF2B5EF4-FFF2-40B4-BE49-F238E27FC236}">
                <a16:creationId xmlns:a16="http://schemas.microsoft.com/office/drawing/2014/main" id="{88F4A12D-0B51-4C41-B8C8-522D8CDF6C5E}"/>
              </a:ext>
            </a:extLst>
          </p:cNvPr>
          <p:cNvGraphicFramePr>
            <a:graphicFrameLocks noGrp="1"/>
          </p:cNvGraphicFramePr>
          <p:nvPr/>
        </p:nvGraphicFramePr>
        <p:xfrm>
          <a:off x="5249875" y="1714682"/>
          <a:ext cx="4541987" cy="2853012"/>
        </p:xfrm>
        <a:graphic>
          <a:graphicData uri="http://schemas.openxmlformats.org/drawingml/2006/table">
            <a:tbl>
              <a:tblPr>
                <a:tableStyleId>{C4B1156A-380E-4F78-BDF5-A606A8083BF9}</a:tableStyleId>
              </a:tblPr>
              <a:tblGrid>
                <a:gridCol w="1089434">
                  <a:extLst>
                    <a:ext uri="{9D8B030D-6E8A-4147-A177-3AD203B41FA5}">
                      <a16:colId xmlns:a16="http://schemas.microsoft.com/office/drawing/2014/main" val="4191880843"/>
                    </a:ext>
                  </a:extLst>
                </a:gridCol>
                <a:gridCol w="1014153">
                  <a:extLst>
                    <a:ext uri="{9D8B030D-6E8A-4147-A177-3AD203B41FA5}">
                      <a16:colId xmlns:a16="http://schemas.microsoft.com/office/drawing/2014/main" val="3788060093"/>
                    </a:ext>
                  </a:extLst>
                </a:gridCol>
                <a:gridCol w="1091738">
                  <a:extLst>
                    <a:ext uri="{9D8B030D-6E8A-4147-A177-3AD203B41FA5}">
                      <a16:colId xmlns:a16="http://schemas.microsoft.com/office/drawing/2014/main" val="4249165485"/>
                    </a:ext>
                  </a:extLst>
                </a:gridCol>
                <a:gridCol w="1346662">
                  <a:extLst>
                    <a:ext uri="{9D8B030D-6E8A-4147-A177-3AD203B41FA5}">
                      <a16:colId xmlns:a16="http://schemas.microsoft.com/office/drawing/2014/main" val="2829570089"/>
                    </a:ext>
                  </a:extLst>
                </a:gridCol>
              </a:tblGrid>
              <a:tr h="44444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400" b="1" u="none" strike="noStrike" dirty="0">
                          <a:effectLst/>
                        </a:rPr>
                        <a:t>FACEBOOK</a:t>
                      </a:r>
                      <a:endParaRPr lang="en-GB" sz="1400" b="1" u="none" strike="noStrike" dirty="0">
                        <a:solidFill>
                          <a:srgbClr val="FFFFFF"/>
                        </a:solidFill>
                        <a:effectLs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FOLLOWERS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REACH</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ENGAGEMENTS AND CLICKS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extLst>
                  <a:ext uri="{0D108BD9-81ED-4DB2-BD59-A6C34878D82A}">
                    <a16:rowId xmlns:a16="http://schemas.microsoft.com/office/drawing/2014/main" val="161015083"/>
                  </a:ext>
                </a:extLst>
              </a:tr>
              <a:tr h="224124">
                <a:tc>
                  <a:txBody>
                    <a:bodyPr/>
                    <a:lstStyle/>
                    <a:p>
                      <a:pPr algn="l" fontAlgn="b"/>
                      <a:r>
                        <a:rPr lang="en-GB" sz="1400" u="none" strike="noStrike" dirty="0">
                          <a:effectLst/>
                        </a:rPr>
                        <a:t>JAN</a:t>
                      </a:r>
                      <a:endParaRPr lang="en-GB" sz="1400" b="0" i="0" u="none" strike="noStrike" dirty="0">
                        <a:solidFill>
                          <a:srgbClr val="000000"/>
                        </a:solidFill>
                        <a:effectLst/>
                        <a:latin typeface="+mn-lt"/>
                      </a:endParaRPr>
                    </a:p>
                  </a:txBody>
                  <a:tcPr marL="3683" marR="3683" marT="3683" marB="0" anchor="b"/>
                </a:tc>
                <a:tc>
                  <a:txBody>
                    <a:bodyPr/>
                    <a:lstStyle/>
                    <a:p>
                      <a:pPr algn="ctr" fontAlgn="b"/>
                      <a:r>
                        <a:rPr lang="en-GB" sz="1400" u="none" strike="noStrike" dirty="0">
                          <a:effectLst/>
                        </a:rPr>
                        <a:t>1,441</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375</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65</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438745840"/>
                  </a:ext>
                </a:extLst>
              </a:tr>
              <a:tr h="224124">
                <a:tc>
                  <a:txBody>
                    <a:bodyPr/>
                    <a:lstStyle/>
                    <a:p>
                      <a:pPr algn="l" fontAlgn="b"/>
                      <a:r>
                        <a:rPr lang="en-GB" sz="1400" u="none" strike="noStrike">
                          <a:effectLst/>
                        </a:rPr>
                        <a:t>FEB</a:t>
                      </a:r>
                      <a:endParaRPr lang="en-GB" sz="1400" b="0" i="0" u="none" strike="noStrike">
                        <a:solidFill>
                          <a:srgbClr val="000000"/>
                        </a:solidFill>
                        <a:effectLst/>
                        <a:latin typeface="+mn-lt"/>
                      </a:endParaRPr>
                    </a:p>
                  </a:txBody>
                  <a:tcPr marL="3683" marR="3683" marT="3683" marB="0" anchor="b"/>
                </a:tc>
                <a:tc>
                  <a:txBody>
                    <a:bodyPr/>
                    <a:lstStyle/>
                    <a:p>
                      <a:pPr algn="ctr" fontAlgn="b"/>
                      <a:r>
                        <a:rPr lang="en-GB" sz="1400" u="none" strike="noStrike" dirty="0">
                          <a:effectLst/>
                        </a:rPr>
                        <a:t>1,443</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408</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20</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3587275908"/>
                  </a:ext>
                </a:extLst>
              </a:tr>
              <a:tr h="224124">
                <a:tc>
                  <a:txBody>
                    <a:bodyPr/>
                    <a:lstStyle/>
                    <a:p>
                      <a:pPr algn="l" fontAlgn="b"/>
                      <a:r>
                        <a:rPr lang="en-GB" sz="1400" u="none" strike="noStrike">
                          <a:effectLst/>
                        </a:rPr>
                        <a:t>MAR</a:t>
                      </a:r>
                      <a:endParaRPr lang="en-GB" sz="1400" b="0" i="0" u="none" strike="noStrike">
                        <a:solidFill>
                          <a:srgbClr val="000000"/>
                        </a:solidFill>
                        <a:effectLst/>
                        <a:latin typeface="+mn-lt"/>
                      </a:endParaRPr>
                    </a:p>
                  </a:txBody>
                  <a:tcPr marL="3683" marR="3683" marT="3683" marB="0" anchor="b"/>
                </a:tc>
                <a:tc>
                  <a:txBody>
                    <a:bodyPr/>
                    <a:lstStyle/>
                    <a:p>
                      <a:pPr algn="ctr" fontAlgn="b"/>
                      <a:r>
                        <a:rPr lang="en-GB" sz="1400" u="none" strike="noStrike" dirty="0">
                          <a:effectLst/>
                        </a:rPr>
                        <a:t>1,449</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a:effectLst/>
                        </a:rPr>
                        <a:t>468</a:t>
                      </a:r>
                      <a:endParaRPr lang="en-GB" sz="1400" b="0" i="0" u="none" strike="noStrike">
                        <a:solidFill>
                          <a:srgbClr val="000000"/>
                        </a:solidFill>
                        <a:effectLst/>
                        <a:latin typeface="+mn-lt"/>
                      </a:endParaRPr>
                    </a:p>
                  </a:txBody>
                  <a:tcPr marL="3683" marR="3683" marT="3683" marB="0" anchor="ctr"/>
                </a:tc>
                <a:tc>
                  <a:txBody>
                    <a:bodyPr/>
                    <a:lstStyle/>
                    <a:p>
                      <a:pPr algn="ctr" fontAlgn="b"/>
                      <a:r>
                        <a:rPr lang="en-GB" sz="1400" u="none" strike="noStrike" dirty="0">
                          <a:effectLst/>
                        </a:rPr>
                        <a:t>48</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1370879245"/>
                  </a:ext>
                </a:extLst>
              </a:tr>
              <a:tr h="224124">
                <a:tc>
                  <a:txBody>
                    <a:bodyPr/>
                    <a:lstStyle/>
                    <a:p>
                      <a:pPr algn="l" fontAlgn="b"/>
                      <a:r>
                        <a:rPr lang="en-GB" sz="1400" u="none" strike="noStrike" dirty="0">
                          <a:effectLst/>
                        </a:rPr>
                        <a:t>Facebook Total</a:t>
                      </a:r>
                      <a:endParaRPr lang="en-GB" sz="1400" b="0" i="0" u="none" strike="noStrike" dirty="0">
                        <a:solidFill>
                          <a:srgbClr val="000000"/>
                        </a:solidFill>
                        <a:effectLst/>
                        <a:latin typeface="+mn-lt"/>
                      </a:endParaRPr>
                    </a:p>
                  </a:txBody>
                  <a:tcPr marL="3683" marR="3683" marT="3683" marB="0" anchor="b">
                    <a:solidFill>
                      <a:schemeClr val="accent4">
                        <a:lumMod val="40000"/>
                        <a:lumOff val="60000"/>
                      </a:schemeClr>
                    </a:solidFill>
                  </a:tcPr>
                </a:tc>
                <a:tc>
                  <a:txBody>
                    <a:bodyPr/>
                    <a:lstStyle/>
                    <a:p>
                      <a:pPr algn="ctr" fontAlgn="b"/>
                      <a:r>
                        <a:rPr lang="en-GB" sz="1400" b="0" i="0" u="none" strike="noStrike" dirty="0">
                          <a:solidFill>
                            <a:srgbClr val="000000"/>
                          </a:solidFill>
                          <a:effectLst/>
                          <a:latin typeface="+mn-lt"/>
                        </a:rPr>
                        <a:t>-</a:t>
                      </a:r>
                    </a:p>
                  </a:txBody>
                  <a:tcPr marL="3683" marR="3683" marT="3683" marB="0" anchor="ctr">
                    <a:solidFill>
                      <a:schemeClr val="accent4">
                        <a:lumMod val="40000"/>
                        <a:lumOff val="60000"/>
                      </a:schemeClr>
                    </a:solidFill>
                  </a:tcPr>
                </a:tc>
                <a:tc>
                  <a:txBody>
                    <a:bodyPr/>
                    <a:lstStyle/>
                    <a:p>
                      <a:pPr algn="ctr" fontAlgn="b"/>
                      <a:r>
                        <a:rPr lang="en-GB" sz="1400" u="none" strike="noStrike" dirty="0">
                          <a:effectLst/>
                        </a:rPr>
                        <a:t>1,251</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ctr" fontAlgn="b"/>
                      <a:r>
                        <a:rPr lang="en-GB" sz="1400" u="none" strike="noStrike" dirty="0">
                          <a:effectLst/>
                        </a:rPr>
                        <a:t>133</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extLst>
                  <a:ext uri="{0D108BD9-81ED-4DB2-BD59-A6C34878D82A}">
                    <a16:rowId xmlns:a16="http://schemas.microsoft.com/office/drawing/2014/main" val="1410599000"/>
                  </a:ext>
                </a:extLst>
              </a:tr>
              <a:tr h="171130">
                <a:tc>
                  <a:txBody>
                    <a:bodyPr/>
                    <a:lstStyle/>
                    <a:p>
                      <a:pPr algn="l" fontAlgn="ctr"/>
                      <a:endParaRPr lang="en-GB" sz="800" b="1" i="0" u="none" strike="noStrike" dirty="0">
                        <a:solidFill>
                          <a:srgbClr val="FFFFFF"/>
                        </a:solidFill>
                        <a:effectLst/>
                        <a:latin typeface="+mn-lt"/>
                      </a:endParaRPr>
                    </a:p>
                  </a:txBody>
                  <a:tcPr marL="3683" marR="3683" marT="3683" marB="0" anchor="ctr"/>
                </a:tc>
                <a:tc>
                  <a:txBody>
                    <a:bodyPr/>
                    <a:lstStyle/>
                    <a:p>
                      <a:pPr algn="l" fontAlgn="ctr"/>
                      <a:endParaRPr lang="en-GB" sz="800" b="1" i="0" u="none" strike="noStrike" dirty="0">
                        <a:solidFill>
                          <a:srgbClr val="000000"/>
                        </a:solidFill>
                        <a:effectLst/>
                        <a:latin typeface="+mn-lt"/>
                      </a:endParaRPr>
                    </a:p>
                  </a:txBody>
                  <a:tcPr marL="3683" marR="3683" marT="3683" marB="0" anchor="ctr"/>
                </a:tc>
                <a:tc>
                  <a:txBody>
                    <a:bodyPr/>
                    <a:lstStyle/>
                    <a:p>
                      <a:pPr algn="l" fontAlgn="ctr"/>
                      <a:endParaRPr lang="en-GB" sz="800" b="1" i="0" u="none" strike="noStrike" dirty="0">
                        <a:solidFill>
                          <a:srgbClr val="000000"/>
                        </a:solidFill>
                        <a:effectLst/>
                        <a:latin typeface="+mn-lt"/>
                      </a:endParaRPr>
                    </a:p>
                  </a:txBody>
                  <a:tcPr marL="3683" marR="3683" marT="3683" marB="0" anchor="ctr"/>
                </a:tc>
                <a:tc>
                  <a:txBody>
                    <a:bodyPr/>
                    <a:lstStyle/>
                    <a:p>
                      <a:pPr algn="l" fontAlgn="ctr"/>
                      <a:endParaRPr lang="en-GB" sz="800" b="1"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3884835137"/>
                  </a:ext>
                </a:extLst>
              </a:tr>
              <a:tr h="444445">
                <a:tc>
                  <a:txBody>
                    <a:bodyPr/>
                    <a:lstStyle/>
                    <a:p>
                      <a:pPr algn="l" fontAlgn="ctr"/>
                      <a:r>
                        <a:rPr lang="en-GB" sz="1400" b="1" u="none" strike="noStrike" dirty="0">
                          <a:effectLst/>
                        </a:rPr>
                        <a:t>YOUTUBE</a:t>
                      </a:r>
                      <a:endParaRPr lang="en-GB" sz="1400" b="1" i="0" u="none" strike="noStrike" dirty="0">
                        <a:solidFill>
                          <a:srgbClr val="FFFFFF"/>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VIEWS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WATCH TIME (HOURS)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l" fontAlgn="ctr"/>
                      <a:r>
                        <a:rPr lang="en-GB" sz="1400" b="1" u="none" strike="noStrike" dirty="0">
                          <a:effectLst/>
                        </a:rPr>
                        <a:t>IMPRESSIONS</a:t>
                      </a:r>
                      <a:endParaRPr lang="en-GB" sz="1400" b="1" i="0" u="none" strike="noStrike" dirty="0">
                        <a:solidFill>
                          <a:srgbClr val="000000"/>
                        </a:solidFill>
                        <a:effectLst/>
                        <a:latin typeface="+mn-lt"/>
                      </a:endParaRPr>
                    </a:p>
                  </a:txBody>
                  <a:tcPr marL="3683" marR="3683" marT="3683" marB="0" anchor="ctr">
                    <a:solidFill>
                      <a:schemeClr val="accent4">
                        <a:lumMod val="40000"/>
                        <a:lumOff val="60000"/>
                      </a:schemeClr>
                    </a:solidFill>
                  </a:tcPr>
                </a:tc>
                <a:extLst>
                  <a:ext uri="{0D108BD9-81ED-4DB2-BD59-A6C34878D82A}">
                    <a16:rowId xmlns:a16="http://schemas.microsoft.com/office/drawing/2014/main" val="1522915348"/>
                  </a:ext>
                </a:extLst>
              </a:tr>
              <a:tr h="224124">
                <a:tc>
                  <a:txBody>
                    <a:bodyPr/>
                    <a:lstStyle/>
                    <a:p>
                      <a:pPr algn="l" fontAlgn="b"/>
                      <a:r>
                        <a:rPr lang="en-GB" sz="1400" u="none" strike="noStrike">
                          <a:effectLst/>
                        </a:rPr>
                        <a:t>JAN</a:t>
                      </a:r>
                      <a:endParaRPr lang="en-GB" sz="1400" b="0" i="0" u="none" strike="noStrike">
                        <a:solidFill>
                          <a:srgbClr val="000000"/>
                        </a:solidFill>
                        <a:effectLst/>
                        <a:latin typeface="+mn-lt"/>
                      </a:endParaRPr>
                    </a:p>
                  </a:txBody>
                  <a:tcPr marL="3683" marR="3683" marT="3683" marB="0" anchor="b"/>
                </a:tc>
                <a:tc>
                  <a:txBody>
                    <a:bodyPr/>
                    <a:lstStyle/>
                    <a:p>
                      <a:pPr algn="ctr" fontAlgn="b"/>
                      <a:r>
                        <a:rPr lang="en-GB" sz="1400" u="none" strike="noStrike" dirty="0">
                          <a:effectLst/>
                        </a:rPr>
                        <a:t>262</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30</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566</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3594402506"/>
                  </a:ext>
                </a:extLst>
              </a:tr>
              <a:tr h="224124">
                <a:tc>
                  <a:txBody>
                    <a:bodyPr/>
                    <a:lstStyle/>
                    <a:p>
                      <a:pPr algn="l" fontAlgn="b"/>
                      <a:r>
                        <a:rPr lang="en-GB" sz="1400" u="none" strike="noStrike">
                          <a:effectLst/>
                        </a:rPr>
                        <a:t>FEB</a:t>
                      </a:r>
                      <a:endParaRPr lang="en-GB" sz="1400" b="0" i="0" u="none" strike="noStrike">
                        <a:solidFill>
                          <a:srgbClr val="000000"/>
                        </a:solidFill>
                        <a:effectLst/>
                        <a:latin typeface="+mn-lt"/>
                      </a:endParaRPr>
                    </a:p>
                  </a:txBody>
                  <a:tcPr marL="3683" marR="3683" marT="3683" marB="0" anchor="b"/>
                </a:tc>
                <a:tc>
                  <a:txBody>
                    <a:bodyPr/>
                    <a:lstStyle/>
                    <a:p>
                      <a:pPr algn="ctr" fontAlgn="b"/>
                      <a:r>
                        <a:rPr lang="en-GB" sz="1400" u="none" strike="noStrike" dirty="0">
                          <a:effectLst/>
                        </a:rPr>
                        <a:t>156</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18</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476</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1341864002"/>
                  </a:ext>
                </a:extLst>
              </a:tr>
              <a:tr h="224124">
                <a:tc>
                  <a:txBody>
                    <a:bodyPr/>
                    <a:lstStyle/>
                    <a:p>
                      <a:pPr algn="l" fontAlgn="b"/>
                      <a:r>
                        <a:rPr lang="en-GB" sz="1400" u="none" strike="noStrike">
                          <a:effectLst/>
                        </a:rPr>
                        <a:t>MAR</a:t>
                      </a:r>
                      <a:endParaRPr lang="en-GB" sz="1400" b="0" i="0" u="none" strike="noStrike">
                        <a:solidFill>
                          <a:srgbClr val="000000"/>
                        </a:solidFill>
                        <a:effectLst/>
                        <a:latin typeface="+mn-lt"/>
                      </a:endParaRPr>
                    </a:p>
                  </a:txBody>
                  <a:tcPr marL="3683" marR="3683" marT="3683" marB="0" anchor="b"/>
                </a:tc>
                <a:tc>
                  <a:txBody>
                    <a:bodyPr/>
                    <a:lstStyle/>
                    <a:p>
                      <a:pPr algn="ctr" fontAlgn="b"/>
                      <a:r>
                        <a:rPr lang="en-GB" sz="1400" u="none" strike="noStrike">
                          <a:effectLst/>
                        </a:rPr>
                        <a:t>104</a:t>
                      </a:r>
                      <a:endParaRPr lang="en-GB" sz="1400" b="0" i="0" u="none" strike="noStrike">
                        <a:solidFill>
                          <a:srgbClr val="000000"/>
                        </a:solidFill>
                        <a:effectLst/>
                        <a:latin typeface="+mn-lt"/>
                      </a:endParaRPr>
                    </a:p>
                  </a:txBody>
                  <a:tcPr marL="3683" marR="3683" marT="3683" marB="0" anchor="ctr"/>
                </a:tc>
                <a:tc>
                  <a:txBody>
                    <a:bodyPr/>
                    <a:lstStyle/>
                    <a:p>
                      <a:pPr algn="ctr" fontAlgn="b"/>
                      <a:r>
                        <a:rPr lang="en-GB" sz="1400" u="none" strike="noStrike" dirty="0">
                          <a:effectLst/>
                        </a:rPr>
                        <a:t>11</a:t>
                      </a:r>
                      <a:endParaRPr lang="en-GB" sz="1400" b="0" i="0" u="none" strike="noStrike" dirty="0">
                        <a:solidFill>
                          <a:srgbClr val="000000"/>
                        </a:solidFill>
                        <a:effectLst/>
                        <a:latin typeface="+mn-lt"/>
                      </a:endParaRPr>
                    </a:p>
                  </a:txBody>
                  <a:tcPr marL="3683" marR="3683" marT="3683" marB="0" anchor="ctr"/>
                </a:tc>
                <a:tc>
                  <a:txBody>
                    <a:bodyPr/>
                    <a:lstStyle/>
                    <a:p>
                      <a:pPr algn="ctr" fontAlgn="b"/>
                      <a:r>
                        <a:rPr lang="en-GB" sz="1400" u="none" strike="noStrike" dirty="0">
                          <a:effectLst/>
                        </a:rPr>
                        <a:t>425</a:t>
                      </a:r>
                      <a:endParaRPr lang="en-GB" sz="1400" b="0" i="0" u="none" strike="noStrike" dirty="0">
                        <a:solidFill>
                          <a:srgbClr val="000000"/>
                        </a:solidFill>
                        <a:effectLst/>
                        <a:latin typeface="+mn-lt"/>
                      </a:endParaRPr>
                    </a:p>
                  </a:txBody>
                  <a:tcPr marL="3683" marR="3683" marT="3683" marB="0" anchor="ctr"/>
                </a:tc>
                <a:extLst>
                  <a:ext uri="{0D108BD9-81ED-4DB2-BD59-A6C34878D82A}">
                    <a16:rowId xmlns:a16="http://schemas.microsoft.com/office/drawing/2014/main" val="3076882162"/>
                  </a:ext>
                </a:extLst>
              </a:tr>
              <a:tr h="224124">
                <a:tc>
                  <a:txBody>
                    <a:bodyPr/>
                    <a:lstStyle/>
                    <a:p>
                      <a:pPr algn="l" fontAlgn="b"/>
                      <a:r>
                        <a:rPr lang="en-GB" sz="1400" u="none" strike="noStrike" dirty="0">
                          <a:effectLst/>
                        </a:rPr>
                        <a:t>YouTube Total</a:t>
                      </a:r>
                      <a:endParaRPr lang="en-GB" sz="1400" b="0" i="0" u="none" strike="noStrike" dirty="0">
                        <a:solidFill>
                          <a:srgbClr val="000000"/>
                        </a:solidFill>
                        <a:effectLst/>
                        <a:latin typeface="+mn-lt"/>
                      </a:endParaRPr>
                    </a:p>
                  </a:txBody>
                  <a:tcPr marL="3683" marR="3683" marT="3683" marB="0" anchor="b">
                    <a:solidFill>
                      <a:schemeClr val="accent4">
                        <a:lumMod val="40000"/>
                        <a:lumOff val="60000"/>
                      </a:schemeClr>
                    </a:solidFill>
                  </a:tcPr>
                </a:tc>
                <a:tc>
                  <a:txBody>
                    <a:bodyPr/>
                    <a:lstStyle/>
                    <a:p>
                      <a:pPr algn="ctr" fontAlgn="b"/>
                      <a:r>
                        <a:rPr lang="en-GB" sz="1400" u="none" strike="noStrike" dirty="0">
                          <a:effectLst/>
                        </a:rPr>
                        <a:t>522</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ctr" fontAlgn="b"/>
                      <a:r>
                        <a:rPr lang="en-GB" sz="1400" u="none" strike="noStrike" dirty="0">
                          <a:effectLst/>
                        </a:rPr>
                        <a:t>59</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tc>
                  <a:txBody>
                    <a:bodyPr/>
                    <a:lstStyle/>
                    <a:p>
                      <a:pPr algn="ctr" fontAlgn="b"/>
                      <a:r>
                        <a:rPr lang="en-GB" sz="1400" u="none" strike="noStrike" dirty="0">
                          <a:effectLst/>
                        </a:rPr>
                        <a:t>1467</a:t>
                      </a:r>
                      <a:endParaRPr lang="en-GB" sz="1400" b="0" i="0" u="none" strike="noStrike" dirty="0">
                        <a:solidFill>
                          <a:srgbClr val="000000"/>
                        </a:solidFill>
                        <a:effectLst/>
                        <a:latin typeface="+mn-lt"/>
                      </a:endParaRPr>
                    </a:p>
                  </a:txBody>
                  <a:tcPr marL="3683" marR="3683" marT="3683" marB="0" anchor="ctr">
                    <a:solidFill>
                      <a:schemeClr val="accent4">
                        <a:lumMod val="40000"/>
                        <a:lumOff val="60000"/>
                      </a:schemeClr>
                    </a:solidFill>
                  </a:tcPr>
                </a:tc>
                <a:extLst>
                  <a:ext uri="{0D108BD9-81ED-4DB2-BD59-A6C34878D82A}">
                    <a16:rowId xmlns:a16="http://schemas.microsoft.com/office/drawing/2014/main" val="1366662224"/>
                  </a:ext>
                </a:extLst>
              </a:tr>
            </a:tbl>
          </a:graphicData>
        </a:graphic>
      </p:graphicFrame>
      <p:sp>
        <p:nvSpPr>
          <p:cNvPr id="9" name="TextBox 8">
            <a:extLst>
              <a:ext uri="{FF2B5EF4-FFF2-40B4-BE49-F238E27FC236}">
                <a16:creationId xmlns:a16="http://schemas.microsoft.com/office/drawing/2014/main" id="{BB469D60-50FA-4F9F-84E3-46354ABCD0C8}"/>
              </a:ext>
            </a:extLst>
          </p:cNvPr>
          <p:cNvSpPr txBox="1"/>
          <p:nvPr/>
        </p:nvSpPr>
        <p:spPr>
          <a:xfrm>
            <a:off x="300922" y="4702616"/>
            <a:ext cx="11521472" cy="1384995"/>
          </a:xfrm>
          <a:prstGeom prst="rect">
            <a:avLst/>
          </a:prstGeom>
          <a:solidFill>
            <a:schemeClr val="bg1"/>
          </a:solidFill>
          <a:ln w="28575">
            <a:solidFill>
              <a:srgbClr val="FDD90E"/>
            </a:solidFill>
          </a:ln>
        </p:spPr>
        <p:txBody>
          <a:bodyPr wrap="square" rtlCol="0">
            <a:spAutoFit/>
          </a:bodyPr>
          <a:lstStyle/>
          <a:p>
            <a:pPr>
              <a:defRPr/>
            </a:pPr>
            <a:r>
              <a:rPr lang="en-GB" sz="1200" b="1" u="none" strike="noStrike" dirty="0">
                <a:effectLst/>
              </a:rPr>
              <a:t>Key insights</a:t>
            </a:r>
          </a:p>
          <a:p>
            <a:pPr>
              <a:defRPr/>
            </a:pPr>
            <a:endParaRPr lang="en-GB" sz="1200" b="1" dirty="0"/>
          </a:p>
          <a:p>
            <a:pPr>
              <a:defRPr/>
            </a:pPr>
            <a:r>
              <a:rPr lang="en-GB" sz="1200" dirty="0"/>
              <a:t>Our most popular tweets (based on impressions) were about EDI, recruiting a Chair, and our MRA work with Australia and New Zealand. </a:t>
            </a:r>
          </a:p>
          <a:p>
            <a:pPr>
              <a:defRPr/>
            </a:pPr>
            <a:r>
              <a:rPr lang="en-GB" sz="1200" dirty="0"/>
              <a:t>Our most popular LinkedIn posts were videos of Elena Marco and Neal Shasore speaking at our education events, and an update on our MRA work with Australia and New Zealand.</a:t>
            </a:r>
          </a:p>
          <a:p>
            <a:pPr>
              <a:defRPr/>
            </a:pPr>
            <a:endParaRPr lang="en-GB" sz="1200" dirty="0"/>
          </a:p>
          <a:p>
            <a:pPr>
              <a:defRPr/>
            </a:pPr>
            <a:r>
              <a:rPr lang="en-GB" sz="1200" dirty="0"/>
              <a:t>We received a high number of impressions in January owing to the popularity of the short videos we produced using footage from the 2021 IET events. One video in particular on LinkedIn caused a lot of discussion in the comment section which caused that post to get a big boost.</a:t>
            </a:r>
          </a:p>
        </p:txBody>
      </p:sp>
      <p:sp>
        <p:nvSpPr>
          <p:cNvPr id="10" name="TextBox 9">
            <a:extLst>
              <a:ext uri="{FF2B5EF4-FFF2-40B4-BE49-F238E27FC236}">
                <a16:creationId xmlns:a16="http://schemas.microsoft.com/office/drawing/2014/main" id="{036C0B8D-6A56-449B-810B-867F96E0955E}"/>
              </a:ext>
            </a:extLst>
          </p:cNvPr>
          <p:cNvSpPr txBox="1"/>
          <p:nvPr/>
        </p:nvSpPr>
        <p:spPr>
          <a:xfrm>
            <a:off x="10169495" y="1924130"/>
            <a:ext cx="1909984" cy="646331"/>
          </a:xfrm>
          <a:prstGeom prst="rect">
            <a:avLst/>
          </a:prstGeom>
          <a:noFill/>
        </p:spPr>
        <p:txBody>
          <a:bodyPr wrap="square" rtlCol="0">
            <a:spAutoFit/>
          </a:bodyPr>
          <a:lstStyle/>
          <a:p>
            <a:r>
              <a:rPr lang="en-GB" sz="1200" dirty="0"/>
              <a:t>*impressions: the number of times it has appeared in someone’s feed</a:t>
            </a:r>
          </a:p>
        </p:txBody>
      </p:sp>
    </p:spTree>
    <p:extLst>
      <p:ext uri="{BB962C8B-B14F-4D97-AF65-F5344CB8AC3E}">
        <p14:creationId xmlns:p14="http://schemas.microsoft.com/office/powerpoint/2010/main" val="202314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3E9DE7-36B5-4831-83BC-123F3C43A27A}"/>
              </a:ext>
            </a:extLst>
          </p:cNvPr>
          <p:cNvSpPr txBox="1"/>
          <p:nvPr/>
        </p:nvSpPr>
        <p:spPr>
          <a:xfrm>
            <a:off x="2743200" y="111717"/>
            <a:ext cx="6910551" cy="523220"/>
          </a:xfrm>
          <a:prstGeom prst="rect">
            <a:avLst/>
          </a:prstGeom>
          <a:noFill/>
        </p:spPr>
        <p:txBody>
          <a:bodyPr wrap="square" rtlCol="0">
            <a:spAutoFit/>
          </a:bodyPr>
          <a:lstStyle/>
          <a:p>
            <a:pPr algn="ctr"/>
            <a:r>
              <a:rPr lang="en-GB" sz="1400" b="1" u="sng" dirty="0"/>
              <a:t>Policy and Communications Management Information </a:t>
            </a:r>
          </a:p>
          <a:p>
            <a:pPr algn="ctr"/>
            <a:r>
              <a:rPr lang="en-GB" sz="1400" b="1" u="sng" dirty="0"/>
              <a:t>Look Ahead to Q2 2022</a:t>
            </a:r>
          </a:p>
        </p:txBody>
      </p:sp>
      <p:graphicFrame>
        <p:nvGraphicFramePr>
          <p:cNvPr id="5" name="Table 4">
            <a:extLst>
              <a:ext uri="{FF2B5EF4-FFF2-40B4-BE49-F238E27FC236}">
                <a16:creationId xmlns:a16="http://schemas.microsoft.com/office/drawing/2014/main" id="{EA4D0B3D-B903-41A0-9164-B2C3D7C6E2FE}"/>
              </a:ext>
            </a:extLst>
          </p:cNvPr>
          <p:cNvGraphicFramePr>
            <a:graphicFrameLocks noGrp="1"/>
          </p:cNvGraphicFramePr>
          <p:nvPr>
            <p:extLst>
              <p:ext uri="{D42A27DB-BD31-4B8C-83A1-F6EECF244321}">
                <p14:modId xmlns:p14="http://schemas.microsoft.com/office/powerpoint/2010/main" val="671498842"/>
              </p:ext>
            </p:extLst>
          </p:nvPr>
        </p:nvGraphicFramePr>
        <p:xfrm>
          <a:off x="112521" y="804910"/>
          <a:ext cx="11709873" cy="2966336"/>
        </p:xfrm>
        <a:graphic>
          <a:graphicData uri="http://schemas.openxmlformats.org/drawingml/2006/table">
            <a:tbl>
              <a:tblPr firstRow="1" bandRow="1">
                <a:tableStyleId>{D27102A9-8310-4765-A935-A1911B00CA55}</a:tableStyleId>
              </a:tblPr>
              <a:tblGrid>
                <a:gridCol w="2430685">
                  <a:extLst>
                    <a:ext uri="{9D8B030D-6E8A-4147-A177-3AD203B41FA5}">
                      <a16:colId xmlns:a16="http://schemas.microsoft.com/office/drawing/2014/main" val="184895213"/>
                    </a:ext>
                  </a:extLst>
                </a:gridCol>
                <a:gridCol w="9279188">
                  <a:extLst>
                    <a:ext uri="{9D8B030D-6E8A-4147-A177-3AD203B41FA5}">
                      <a16:colId xmlns:a16="http://schemas.microsoft.com/office/drawing/2014/main" val="3296647974"/>
                    </a:ext>
                  </a:extLst>
                </a:gridCol>
              </a:tblGrid>
              <a:tr h="870931">
                <a:tc>
                  <a:txBody>
                    <a:bodyPr/>
                    <a:lstStyle/>
                    <a:p>
                      <a:pPr>
                        <a:lnSpc>
                          <a:spcPct val="107000"/>
                        </a:lnSpc>
                        <a:spcAft>
                          <a:spcPts val="800"/>
                        </a:spcAft>
                      </a:pPr>
                      <a:r>
                        <a:rPr lang="en-GB" sz="1200" b="1" kern="1200" dirty="0">
                          <a:solidFill>
                            <a:srgbClr val="000000"/>
                          </a:solidFill>
                          <a:effectLst/>
                          <a:latin typeface="+mn-lt"/>
                          <a:ea typeface="Calibri" panose="020F0502020204030204" pitchFamily="34" charset="0"/>
                          <a:cs typeface="Times New Roman" panose="02020603050405020304" pitchFamily="18" charset="0"/>
                        </a:rPr>
                        <a:t>April</a:t>
                      </a:r>
                      <a:endParaRPr lang="en-GB" sz="1200" b="1" dirty="0">
                        <a:effectLst/>
                        <a:latin typeface="+mn-lt"/>
                        <a:ea typeface="Calibri" panose="020F0502020204030204" pitchFamily="34" charset="0"/>
                        <a:cs typeface="Times New Roman" panose="02020603050405020304" pitchFamily="18" charset="0"/>
                      </a:endParaRPr>
                    </a:p>
                  </a:txBody>
                  <a:tcPr marL="25637" marR="25637" marT="0" marB="0"/>
                </a:tc>
                <a:tc>
                  <a:txBody>
                    <a:bodyPr/>
                    <a:lstStyle/>
                    <a:p>
                      <a:pPr marL="342900" lvl="0" indent="-342900">
                        <a:lnSpc>
                          <a:spcPct val="107000"/>
                        </a:lnSpc>
                        <a:buFont typeface="Symbol" panose="05050102010706020507" pitchFamily="18" charset="2"/>
                        <a:buChar char=""/>
                      </a:pPr>
                      <a:r>
                        <a:rPr lang="en-GB" sz="1200" b="0" kern="1200" dirty="0">
                          <a:solidFill>
                            <a:srgbClr val="000000"/>
                          </a:solidFill>
                          <a:effectLst/>
                          <a:latin typeface="+mn-lt"/>
                        </a:rPr>
                        <a:t>Online event to share CPD survey results with respondents</a:t>
                      </a:r>
                      <a:endParaRPr lang="en-GB" sz="1200" b="0" dirty="0">
                        <a:effectLst/>
                        <a:latin typeface="+mn-lt"/>
                      </a:endParaRPr>
                    </a:p>
                    <a:p>
                      <a:pPr marL="342900" lvl="0" indent="-342900" algn="l" defTabSz="914400" rtl="0" eaLnBrk="1" latinLnBrk="0" hangingPunct="1">
                        <a:lnSpc>
                          <a:spcPct val="107000"/>
                        </a:lnSpc>
                        <a:buFont typeface="Symbol" panose="05050102010706020507" pitchFamily="18" charset="2"/>
                        <a:buChar char=""/>
                      </a:pPr>
                      <a:r>
                        <a:rPr lang="en-GB" sz="1200" b="0" kern="1200" dirty="0">
                          <a:solidFill>
                            <a:srgbClr val="000000"/>
                          </a:solidFill>
                          <a:effectLst/>
                          <a:latin typeface="+mn-lt"/>
                          <a:ea typeface="+mn-ea"/>
                          <a:cs typeface="+mn-cs"/>
                        </a:rPr>
                        <a:t>Publication of CPD survey report</a:t>
                      </a:r>
                    </a:p>
                    <a:p>
                      <a:pPr marL="342900" lvl="0" indent="-342900" algn="l" defTabSz="914400" rtl="0" eaLnBrk="1" latinLnBrk="0" hangingPunct="1">
                        <a:lnSpc>
                          <a:spcPct val="107000"/>
                        </a:lnSpc>
                        <a:buFont typeface="Symbol" panose="05050102010706020507" pitchFamily="18" charset="2"/>
                        <a:buChar char=""/>
                      </a:pPr>
                      <a:r>
                        <a:rPr lang="en-GB" sz="1200" b="0" kern="1200" dirty="0">
                          <a:solidFill>
                            <a:srgbClr val="000000"/>
                          </a:solidFill>
                          <a:effectLst/>
                          <a:latin typeface="+mn-lt"/>
                          <a:ea typeface="+mn-ea"/>
                          <a:cs typeface="+mn-cs"/>
                        </a:rPr>
                        <a:t>Building Safety Bill and Professional Qualifications Bill receive Royal Assent</a:t>
                      </a:r>
                    </a:p>
                  </a:txBody>
                  <a:tcPr marL="25637" marR="25637" marT="0" marB="0"/>
                </a:tc>
                <a:extLst>
                  <a:ext uri="{0D108BD9-81ED-4DB2-BD59-A6C34878D82A}">
                    <a16:rowId xmlns:a16="http://schemas.microsoft.com/office/drawing/2014/main" val="3135275125"/>
                  </a:ext>
                </a:extLst>
              </a:tr>
              <a:tr h="538385">
                <a:tc>
                  <a:txBody>
                    <a:bodyPr/>
                    <a:lstStyle/>
                    <a:p>
                      <a:pPr>
                        <a:lnSpc>
                          <a:spcPct val="107000"/>
                        </a:lnSpc>
                        <a:spcAft>
                          <a:spcPts val="800"/>
                        </a:spcAft>
                      </a:pPr>
                      <a:r>
                        <a:rPr lang="en-GB" sz="1200" b="1" dirty="0">
                          <a:effectLst/>
                          <a:latin typeface="+mn-lt"/>
                          <a:ea typeface="Calibri" panose="020F0502020204030204" pitchFamily="34" charset="0"/>
                          <a:cs typeface="Times New Roman" panose="02020603050405020304" pitchFamily="18" charset="0"/>
                        </a:rPr>
                        <a:t>May</a:t>
                      </a:r>
                    </a:p>
                  </a:txBody>
                  <a:tcPr marL="25637" marR="25637" marT="0" marB="0">
                    <a:lnB w="12700" cap="flat" cmpd="sng" algn="ctr">
                      <a:solidFill>
                        <a:srgbClr val="FFC000"/>
                      </a:solidFill>
                      <a:prstDash val="solid"/>
                      <a:round/>
                      <a:headEnd type="none" w="med" len="med"/>
                      <a:tailEnd type="none" w="med" len="med"/>
                    </a:lnB>
                    <a:solidFill>
                      <a:schemeClr val="bg1">
                        <a:alpha val="20000"/>
                      </a:schemeClr>
                    </a:solidFill>
                  </a:tcPr>
                </a:tc>
                <a:tc>
                  <a:txBody>
                    <a:bodyPr/>
                    <a:lstStyle/>
                    <a:p>
                      <a:pPr marL="342900" lvl="0" indent="-342900">
                        <a:lnSpc>
                          <a:spcPct val="107000"/>
                        </a:lnSpc>
                        <a:buFont typeface="Symbol" panose="05050102010706020507" pitchFamily="18" charset="2"/>
                        <a:buChar char=""/>
                      </a:pPr>
                      <a:r>
                        <a:rPr lang="en-GB" sz="1200" kern="1200" dirty="0">
                          <a:solidFill>
                            <a:srgbClr val="000000"/>
                          </a:solidFill>
                          <a:effectLst/>
                          <a:latin typeface="+mn-lt"/>
                        </a:rPr>
                        <a:t>Launch consultation on changes to our Professional Indemnity Insurance guidance</a:t>
                      </a:r>
                    </a:p>
                    <a:p>
                      <a:pPr marL="342900" lvl="0" indent="-342900">
                        <a:lnSpc>
                          <a:spcPct val="107000"/>
                        </a:lnSpc>
                        <a:buFont typeface="Symbol" panose="05050102010706020507" pitchFamily="18" charset="2"/>
                        <a:buChar char=""/>
                      </a:pPr>
                      <a:r>
                        <a:rPr lang="en-GB" sz="1200" kern="1200" dirty="0">
                          <a:solidFill>
                            <a:srgbClr val="000000"/>
                          </a:solidFill>
                          <a:effectLst/>
                          <a:latin typeface="+mn-lt"/>
                        </a:rPr>
                        <a:t>First focus groups on CPD</a:t>
                      </a:r>
                    </a:p>
                  </a:txBody>
                  <a:tcPr marL="25637" marR="25637" marT="0" marB="0">
                    <a:lnB w="12700" cap="flat" cmpd="sng" algn="ctr">
                      <a:solidFill>
                        <a:srgbClr val="FFC000"/>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315651694"/>
                  </a:ext>
                </a:extLst>
              </a:tr>
              <a:tr h="538385">
                <a:tc>
                  <a:txBody>
                    <a:bodyPr/>
                    <a:lstStyle/>
                    <a:p>
                      <a:pPr>
                        <a:lnSpc>
                          <a:spcPct val="107000"/>
                        </a:lnSpc>
                        <a:spcAft>
                          <a:spcPts val="800"/>
                        </a:spcAft>
                      </a:pPr>
                      <a:r>
                        <a:rPr lang="en-GB" sz="1200" b="1" dirty="0">
                          <a:effectLst/>
                          <a:latin typeface="+mn-lt"/>
                          <a:ea typeface="Calibri" panose="020F0502020204030204" pitchFamily="34" charset="0"/>
                          <a:cs typeface="Times New Roman" panose="02020603050405020304" pitchFamily="18" charset="0"/>
                        </a:rPr>
                        <a:t>June</a:t>
                      </a:r>
                    </a:p>
                  </a:txBody>
                  <a:tcPr marL="25637" marR="25637" marT="0" marB="0">
                    <a:lnT w="12700" cap="flat" cmpd="sng" algn="ctr">
                      <a:solidFill>
                        <a:srgbClr val="FFC000"/>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alpha val="20000"/>
                      </a:schemeClr>
                    </a:solidFill>
                  </a:tcPr>
                </a:tc>
                <a:tc>
                  <a:txBody>
                    <a:bodyPr/>
                    <a:lstStyle/>
                    <a:p>
                      <a:pPr marL="342900" lvl="0" indent="-342900">
                        <a:lnSpc>
                          <a:spcPct val="107000"/>
                        </a:lnSpc>
                        <a:buFont typeface="Symbol" panose="05050102010706020507" pitchFamily="18" charset="2"/>
                        <a:buChar char=""/>
                      </a:pPr>
                      <a:r>
                        <a:rPr lang="en-GB" sz="1200" kern="1200" dirty="0">
                          <a:solidFill>
                            <a:srgbClr val="000000"/>
                          </a:solidFill>
                          <a:effectLst/>
                          <a:latin typeface="+mn-lt"/>
                        </a:rPr>
                        <a:t>Second issue of ARB Insight following May Board meeting</a:t>
                      </a:r>
                      <a:endParaRPr lang="en-GB" sz="1200" dirty="0">
                        <a:effectLst/>
                        <a:latin typeface="+mn-lt"/>
                      </a:endParaRPr>
                    </a:p>
                    <a:p>
                      <a:pPr marL="342900" lvl="0" indent="-342900">
                        <a:lnSpc>
                          <a:spcPct val="107000"/>
                        </a:lnSpc>
                        <a:buFont typeface="Symbol" panose="05050102010706020507" pitchFamily="18" charset="2"/>
                        <a:buChar char=""/>
                      </a:pPr>
                      <a:r>
                        <a:rPr lang="en-GB" sz="1200" b="0" kern="1200" dirty="0">
                          <a:solidFill>
                            <a:srgbClr val="000000"/>
                          </a:solidFill>
                          <a:effectLst/>
                          <a:latin typeface="+mn-lt"/>
                        </a:rPr>
                        <a:t>Online event to share IET survey results with respondents</a:t>
                      </a:r>
                      <a:endParaRPr lang="en-GB" sz="1200" b="0" dirty="0">
                        <a:effectLst/>
                        <a:latin typeface="+mn-lt"/>
                      </a:endParaRPr>
                    </a:p>
                    <a:p>
                      <a:pPr marL="342900" lvl="0" indent="-342900" algn="l" defTabSz="914400" rtl="0" eaLnBrk="1" latinLnBrk="0" hangingPunct="1">
                        <a:lnSpc>
                          <a:spcPct val="107000"/>
                        </a:lnSpc>
                        <a:buFont typeface="Symbol" panose="05050102010706020507" pitchFamily="18" charset="2"/>
                        <a:buChar char=""/>
                      </a:pPr>
                      <a:r>
                        <a:rPr lang="en-GB" sz="1200" b="0" kern="1200" dirty="0">
                          <a:solidFill>
                            <a:srgbClr val="000000"/>
                          </a:solidFill>
                          <a:effectLst/>
                          <a:latin typeface="+mn-lt"/>
                          <a:ea typeface="+mn-ea"/>
                          <a:cs typeface="+mn-cs"/>
                        </a:rPr>
                        <a:t>Publication of IET survey report with information about our policy development process (including events and future engagement opportunities)</a:t>
                      </a:r>
                    </a:p>
                    <a:p>
                      <a:pPr marL="342900" lvl="0" indent="-342900" algn="l" defTabSz="914400" rtl="0" eaLnBrk="1" latinLnBrk="0" hangingPunct="1">
                        <a:lnSpc>
                          <a:spcPct val="107000"/>
                        </a:lnSpc>
                        <a:buFont typeface="Symbol" panose="05050102010706020507" pitchFamily="18" charset="2"/>
                        <a:buChar char=""/>
                      </a:pPr>
                      <a:r>
                        <a:rPr lang="en-GB" sz="1200" b="0" kern="1200" dirty="0">
                          <a:solidFill>
                            <a:srgbClr val="000000"/>
                          </a:solidFill>
                          <a:effectLst/>
                          <a:latin typeface="+mn-lt"/>
                          <a:ea typeface="+mn-ea"/>
                          <a:cs typeface="+mn-cs"/>
                        </a:rPr>
                        <a:t>New powers on CPD, listing disciplinary outcomes on the Register and the new Appeals Committee come into force</a:t>
                      </a:r>
                    </a:p>
                    <a:p>
                      <a:pPr marL="342900" lvl="0" indent="-342900" algn="l" defTabSz="914400" rtl="0" eaLnBrk="1" latinLnBrk="0" hangingPunct="1">
                        <a:lnSpc>
                          <a:spcPct val="107000"/>
                        </a:lnSpc>
                        <a:buFont typeface="Symbol" panose="05050102010706020507" pitchFamily="18" charset="2"/>
                        <a:buChar char=""/>
                      </a:pPr>
                      <a:r>
                        <a:rPr lang="en-GB" sz="1200" b="0" kern="1200" dirty="0">
                          <a:solidFill>
                            <a:srgbClr val="000000"/>
                          </a:solidFill>
                          <a:effectLst/>
                          <a:latin typeface="+mn-lt"/>
                          <a:ea typeface="+mn-ea"/>
                          <a:cs typeface="+mn-cs"/>
                        </a:rPr>
                        <a:t>Publication of Annual Report and Financial Statements (subject to dates set by Parliamentary schedule)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kern="1200" dirty="0">
                          <a:solidFill>
                            <a:srgbClr val="000000"/>
                          </a:solidFill>
                          <a:effectLst/>
                          <a:latin typeface="+mn-lt"/>
                          <a:ea typeface="+mn-ea"/>
                          <a:cs typeface="+mn-cs"/>
                        </a:rPr>
                        <a:t>Potential publication on DLUHC’s review of architects regulation</a:t>
                      </a:r>
                    </a:p>
                    <a:p>
                      <a:pPr marL="0" lvl="0" indent="0" algn="l" defTabSz="914400" rtl="0" eaLnBrk="1" latinLnBrk="0" hangingPunct="1">
                        <a:lnSpc>
                          <a:spcPct val="107000"/>
                        </a:lnSpc>
                        <a:buFont typeface="Symbol" panose="05050102010706020507" pitchFamily="18" charset="2"/>
                        <a:buNone/>
                      </a:pPr>
                      <a:endParaRPr lang="en-GB" sz="1200" b="0" kern="1200" dirty="0">
                        <a:solidFill>
                          <a:srgbClr val="000000"/>
                        </a:solidFill>
                        <a:effectLst/>
                        <a:latin typeface="+mn-lt"/>
                        <a:ea typeface="+mn-ea"/>
                        <a:cs typeface="+mn-cs"/>
                      </a:endParaRPr>
                    </a:p>
                  </a:txBody>
                  <a:tcPr marL="25637" marR="25637" marT="0" marB="0">
                    <a:lnT w="12700" cap="flat" cmpd="sng" algn="ctr">
                      <a:solidFill>
                        <a:srgbClr val="FFC000"/>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300150930"/>
                  </a:ext>
                </a:extLst>
              </a:tr>
            </a:tbl>
          </a:graphicData>
        </a:graphic>
      </p:graphicFrame>
    </p:spTree>
    <p:extLst>
      <p:ext uri="{BB962C8B-B14F-4D97-AF65-F5344CB8AC3E}">
        <p14:creationId xmlns:p14="http://schemas.microsoft.com/office/powerpoint/2010/main" val="301564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EB5AAA-64F5-41EA-B172-5CBBD3C862E2}"/>
              </a:ext>
            </a:extLst>
          </p:cNvPr>
          <p:cNvSpPr txBox="1"/>
          <p:nvPr/>
        </p:nvSpPr>
        <p:spPr>
          <a:xfrm>
            <a:off x="2793331" y="226264"/>
            <a:ext cx="6605337" cy="553998"/>
          </a:xfrm>
          <a:prstGeom prst="rect">
            <a:avLst/>
          </a:prstGeom>
          <a:noFill/>
        </p:spPr>
        <p:txBody>
          <a:bodyPr wrap="square" rtlCol="0">
            <a:spAutoFit/>
          </a:bodyPr>
          <a:lstStyle/>
          <a:p>
            <a:pPr algn="ctr"/>
            <a:r>
              <a:rPr lang="en-GB" sz="1400" b="1" u="sng" dirty="0"/>
              <a:t>Professional Standards Management Information Dashboard- May 2022 Update</a:t>
            </a:r>
          </a:p>
          <a:p>
            <a:pPr algn="ctr"/>
            <a:r>
              <a:rPr lang="en-GB" sz="1600" dirty="0">
                <a:solidFill>
                  <a:schemeClr val="accent1"/>
                </a:solidFill>
              </a:rPr>
              <a:t>Notes on data</a:t>
            </a:r>
          </a:p>
        </p:txBody>
      </p:sp>
      <p:sp>
        <p:nvSpPr>
          <p:cNvPr id="2" name="TextBox 1">
            <a:extLst>
              <a:ext uri="{FF2B5EF4-FFF2-40B4-BE49-F238E27FC236}">
                <a16:creationId xmlns:a16="http://schemas.microsoft.com/office/drawing/2014/main" id="{2F748E69-0702-4A59-9A03-511C7F45BC6C}"/>
              </a:ext>
            </a:extLst>
          </p:cNvPr>
          <p:cNvSpPr txBox="1"/>
          <p:nvPr/>
        </p:nvSpPr>
        <p:spPr>
          <a:xfrm>
            <a:off x="2663335" y="3998927"/>
            <a:ext cx="2107404" cy="1277273"/>
          </a:xfrm>
          <a:prstGeom prst="rect">
            <a:avLst/>
          </a:prstGeom>
          <a:noFill/>
        </p:spPr>
        <p:txBody>
          <a:bodyPr wrap="square" rtlCol="0">
            <a:spAutoFit/>
          </a:bodyPr>
          <a:lstStyle/>
          <a:p>
            <a:r>
              <a:rPr lang="en-GB" sz="1100" b="1" i="1" dirty="0"/>
              <a:t>NB: </a:t>
            </a:r>
          </a:p>
          <a:p>
            <a:r>
              <a:rPr lang="en-GB" sz="1100" i="1" dirty="0"/>
              <a:t>Some of the data sets in these dashboards are areas not reported upon historically. Therefore some 2019/20 data is estimated based on averages of the data available.</a:t>
            </a:r>
          </a:p>
        </p:txBody>
      </p:sp>
      <p:sp>
        <p:nvSpPr>
          <p:cNvPr id="12" name="TextBox 11">
            <a:extLst>
              <a:ext uri="{FF2B5EF4-FFF2-40B4-BE49-F238E27FC236}">
                <a16:creationId xmlns:a16="http://schemas.microsoft.com/office/drawing/2014/main" id="{DEAA36CA-AB08-4908-9A83-6910F62D22A4}"/>
              </a:ext>
            </a:extLst>
          </p:cNvPr>
          <p:cNvSpPr txBox="1"/>
          <p:nvPr/>
        </p:nvSpPr>
        <p:spPr>
          <a:xfrm>
            <a:off x="6770581" y="3767142"/>
            <a:ext cx="2899267" cy="1615827"/>
          </a:xfrm>
          <a:prstGeom prst="rect">
            <a:avLst/>
          </a:prstGeom>
          <a:noFill/>
        </p:spPr>
        <p:txBody>
          <a:bodyPr wrap="square" rtlCol="0">
            <a:spAutoFit/>
          </a:bodyPr>
          <a:lstStyle/>
          <a:p>
            <a:r>
              <a:rPr lang="en-GB" sz="1100" b="1" dirty="0"/>
              <a:t>KPI timeframes</a:t>
            </a:r>
          </a:p>
          <a:p>
            <a:r>
              <a:rPr lang="en-GB" sz="1100" dirty="0"/>
              <a:t>Initial screening closures*: 14 weeks</a:t>
            </a:r>
          </a:p>
          <a:p>
            <a:r>
              <a:rPr lang="en-GB" sz="1100" dirty="0"/>
              <a:t>Cases investigated*: 14 weeks</a:t>
            </a:r>
          </a:p>
          <a:p>
            <a:r>
              <a:rPr lang="en-GB" sz="1100" dirty="0"/>
              <a:t>IP decisions: 12 weeks</a:t>
            </a:r>
          </a:p>
          <a:p>
            <a:r>
              <a:rPr lang="en-GB" sz="1100" dirty="0"/>
              <a:t>PCC scheduling: 29 weeks</a:t>
            </a:r>
          </a:p>
          <a:p>
            <a:r>
              <a:rPr lang="en-GB" sz="1100" dirty="0"/>
              <a:t>End-to-end: 56 weeks</a:t>
            </a:r>
          </a:p>
          <a:p>
            <a:r>
              <a:rPr lang="en-GB" sz="1100" dirty="0"/>
              <a:t>Title: 14 weeks</a:t>
            </a:r>
          </a:p>
          <a:p>
            <a:endParaRPr lang="en-GB" sz="1100" dirty="0"/>
          </a:p>
          <a:p>
            <a:r>
              <a:rPr lang="en-GB" sz="1100" dirty="0"/>
              <a:t>*reported as a combined KPI to the Board</a:t>
            </a:r>
          </a:p>
        </p:txBody>
      </p:sp>
      <p:sp>
        <p:nvSpPr>
          <p:cNvPr id="19" name="Oval 18">
            <a:extLst>
              <a:ext uri="{FF2B5EF4-FFF2-40B4-BE49-F238E27FC236}">
                <a16:creationId xmlns:a16="http://schemas.microsoft.com/office/drawing/2014/main" id="{33677383-8EE3-4A94-B760-87DC5150A9B4}"/>
              </a:ext>
            </a:extLst>
          </p:cNvPr>
          <p:cNvSpPr/>
          <p:nvPr/>
        </p:nvSpPr>
        <p:spPr>
          <a:xfrm>
            <a:off x="2650310" y="1894855"/>
            <a:ext cx="311727" cy="29094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AA1F8DED-9DEE-4A03-9846-AB07E489D2E1}"/>
              </a:ext>
            </a:extLst>
          </p:cNvPr>
          <p:cNvSpPr txBox="1"/>
          <p:nvPr/>
        </p:nvSpPr>
        <p:spPr>
          <a:xfrm>
            <a:off x="3279588" y="1323918"/>
            <a:ext cx="2899267" cy="2800767"/>
          </a:xfrm>
          <a:prstGeom prst="rect">
            <a:avLst/>
          </a:prstGeom>
          <a:noFill/>
        </p:spPr>
        <p:txBody>
          <a:bodyPr wrap="square" rtlCol="0">
            <a:spAutoFit/>
          </a:bodyPr>
          <a:lstStyle/>
          <a:p>
            <a:endParaRPr lang="en-GB" sz="1100" dirty="0">
              <a:solidFill>
                <a:schemeClr val="tx1">
                  <a:lumMod val="65000"/>
                  <a:lumOff val="35000"/>
                </a:schemeClr>
              </a:solidFill>
            </a:endParaRPr>
          </a:p>
          <a:p>
            <a:r>
              <a:rPr lang="en-GB" sz="1100" b="1" dirty="0"/>
              <a:t>Caseload and referral RAG ratings</a:t>
            </a:r>
          </a:p>
          <a:p>
            <a:endParaRPr lang="en-GB" sz="1100" dirty="0"/>
          </a:p>
          <a:p>
            <a:r>
              <a:rPr lang="en-GB" sz="1100" dirty="0"/>
              <a:t>No apparent risk or concern over caseload or referral numbers</a:t>
            </a:r>
          </a:p>
          <a:p>
            <a:endParaRPr lang="en-GB" sz="1100" dirty="0"/>
          </a:p>
          <a:p>
            <a:r>
              <a:rPr lang="en-GB" sz="1100" dirty="0"/>
              <a:t>Growing concern over caseload or referral numbers. To be monitored closely.</a:t>
            </a:r>
          </a:p>
          <a:p>
            <a:endParaRPr lang="en-GB" sz="1100" dirty="0"/>
          </a:p>
          <a:p>
            <a:r>
              <a:rPr lang="en-GB" sz="1100" dirty="0"/>
              <a:t>Caseload or referral rate reaching critical level, posing risk to operational delivery. </a:t>
            </a: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p:txBody>
      </p:sp>
      <p:sp>
        <p:nvSpPr>
          <p:cNvPr id="21" name="Oval 20">
            <a:extLst>
              <a:ext uri="{FF2B5EF4-FFF2-40B4-BE49-F238E27FC236}">
                <a16:creationId xmlns:a16="http://schemas.microsoft.com/office/drawing/2014/main" id="{D7007D72-9F53-44D4-9BE1-84CE820BECE1}"/>
              </a:ext>
            </a:extLst>
          </p:cNvPr>
          <p:cNvSpPr/>
          <p:nvPr/>
        </p:nvSpPr>
        <p:spPr>
          <a:xfrm>
            <a:off x="2663335" y="2462799"/>
            <a:ext cx="311727" cy="290946"/>
          </a:xfrm>
          <a:prstGeom prst="ellipse">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23" name="Oval 22">
            <a:extLst>
              <a:ext uri="{FF2B5EF4-FFF2-40B4-BE49-F238E27FC236}">
                <a16:creationId xmlns:a16="http://schemas.microsoft.com/office/drawing/2014/main" id="{06D79243-F38C-4BEA-83D9-C7640E83CF34}"/>
              </a:ext>
            </a:extLst>
          </p:cNvPr>
          <p:cNvSpPr/>
          <p:nvPr/>
        </p:nvSpPr>
        <p:spPr>
          <a:xfrm>
            <a:off x="2653402" y="2978671"/>
            <a:ext cx="331592" cy="290946"/>
          </a:xfrm>
          <a:prstGeom prst="ellipse">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24" name="TextBox 23">
            <a:extLst>
              <a:ext uri="{FF2B5EF4-FFF2-40B4-BE49-F238E27FC236}">
                <a16:creationId xmlns:a16="http://schemas.microsoft.com/office/drawing/2014/main" id="{15C3EF6C-EEFB-4F77-8EF3-8FB7679AF055}"/>
              </a:ext>
            </a:extLst>
          </p:cNvPr>
          <p:cNvSpPr txBox="1"/>
          <p:nvPr/>
        </p:nvSpPr>
        <p:spPr>
          <a:xfrm>
            <a:off x="7232556" y="1329109"/>
            <a:ext cx="2899267" cy="2970044"/>
          </a:xfrm>
          <a:prstGeom prst="rect">
            <a:avLst/>
          </a:prstGeom>
          <a:noFill/>
        </p:spPr>
        <p:txBody>
          <a:bodyPr wrap="square" rtlCol="0">
            <a:spAutoFit/>
          </a:bodyPr>
          <a:lstStyle/>
          <a:p>
            <a:endParaRPr lang="en-GB" sz="1100" dirty="0">
              <a:solidFill>
                <a:schemeClr val="tx1">
                  <a:lumMod val="65000"/>
                  <a:lumOff val="35000"/>
                </a:schemeClr>
              </a:solidFill>
            </a:endParaRPr>
          </a:p>
          <a:p>
            <a:r>
              <a:rPr lang="en-GB" sz="1100" b="1" dirty="0"/>
              <a:t>KPI RAG ratings</a:t>
            </a:r>
          </a:p>
          <a:p>
            <a:endParaRPr lang="en-GB" sz="1100" dirty="0"/>
          </a:p>
          <a:p>
            <a:endParaRPr lang="en-GB" sz="1100" dirty="0"/>
          </a:p>
          <a:p>
            <a:r>
              <a:rPr lang="en-GB" sz="1100" dirty="0"/>
              <a:t>Achieving 80% or above</a:t>
            </a:r>
          </a:p>
          <a:p>
            <a:endParaRPr lang="en-GB" sz="1100" dirty="0"/>
          </a:p>
          <a:p>
            <a:endParaRPr lang="en-GB" sz="1100" dirty="0"/>
          </a:p>
          <a:p>
            <a:r>
              <a:rPr lang="en-GB" sz="1100" dirty="0"/>
              <a:t>Achieving between 60% and 80%</a:t>
            </a:r>
          </a:p>
          <a:p>
            <a:endParaRPr lang="en-GB" sz="1100" dirty="0"/>
          </a:p>
          <a:p>
            <a:endParaRPr lang="en-GB" sz="1100" dirty="0"/>
          </a:p>
          <a:p>
            <a:r>
              <a:rPr lang="en-GB" sz="1100" dirty="0"/>
              <a:t>Compliance below 60%</a:t>
            </a: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a:p>
            <a:endParaRPr lang="en-GB" sz="1100" dirty="0">
              <a:solidFill>
                <a:schemeClr val="tx1">
                  <a:lumMod val="65000"/>
                  <a:lumOff val="35000"/>
                </a:schemeClr>
              </a:solidFill>
            </a:endParaRPr>
          </a:p>
        </p:txBody>
      </p:sp>
      <p:sp>
        <p:nvSpPr>
          <p:cNvPr id="3" name="Rectangle 2">
            <a:extLst>
              <a:ext uri="{FF2B5EF4-FFF2-40B4-BE49-F238E27FC236}">
                <a16:creationId xmlns:a16="http://schemas.microsoft.com/office/drawing/2014/main" id="{8814324C-BC03-4390-AE25-4BD87ED8A126}"/>
              </a:ext>
            </a:extLst>
          </p:cNvPr>
          <p:cNvSpPr/>
          <p:nvPr/>
        </p:nvSpPr>
        <p:spPr>
          <a:xfrm>
            <a:off x="6770582" y="1894855"/>
            <a:ext cx="337779" cy="3065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9564A9CE-DDE1-4082-943B-5F5FC10C6A27}"/>
              </a:ext>
            </a:extLst>
          </p:cNvPr>
          <p:cNvSpPr/>
          <p:nvPr/>
        </p:nvSpPr>
        <p:spPr>
          <a:xfrm>
            <a:off x="6770581" y="2455006"/>
            <a:ext cx="337779" cy="3065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CC2EC2AE-1E9C-40B3-A288-3BC4434225E6}"/>
              </a:ext>
            </a:extLst>
          </p:cNvPr>
          <p:cNvSpPr/>
          <p:nvPr/>
        </p:nvSpPr>
        <p:spPr>
          <a:xfrm>
            <a:off x="6770581" y="3015157"/>
            <a:ext cx="337779" cy="306532"/>
          </a:xfrm>
          <a:prstGeom prst="rect">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10461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89CF3C-9115-42C0-9DD4-78D8C662D719}"/>
              </a:ext>
            </a:extLst>
          </p:cNvPr>
          <p:cNvSpPr txBox="1"/>
          <p:nvPr/>
        </p:nvSpPr>
        <p:spPr>
          <a:xfrm>
            <a:off x="431413" y="526301"/>
            <a:ext cx="60975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alibri" panose="020F0502020204030204"/>
              </a:rPr>
              <a:t>UK route to registration</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C6BD6CB4-232F-471C-8E1C-42EA1CFCF144}"/>
              </a:ext>
            </a:extLst>
          </p:cNvPr>
          <p:cNvSpPr txBox="1"/>
          <p:nvPr/>
        </p:nvSpPr>
        <p:spPr>
          <a:xfrm>
            <a:off x="431412" y="4683967"/>
            <a:ext cx="11091893" cy="1754326"/>
          </a:xfrm>
          <a:prstGeom prst="rect">
            <a:avLst/>
          </a:prstGeom>
          <a:noFill/>
        </p:spPr>
        <p:txBody>
          <a:bodyPr wrap="square" rtlCol="0">
            <a:spAutoFit/>
          </a:bodyPr>
          <a:lstStyle/>
          <a:p>
            <a:r>
              <a:rPr lang="en-GB" sz="1200" b="1" dirty="0"/>
              <a:t>Performance update:</a:t>
            </a:r>
          </a:p>
          <a:p>
            <a:pPr marL="285750" indent="-285750">
              <a:buFont typeface="Arial" panose="020B0604020202020204" pitchFamily="34" charset="0"/>
              <a:buChar char="•"/>
            </a:pPr>
            <a:r>
              <a:rPr lang="en-GB" sz="1200" dirty="0"/>
              <a:t>New applications are broadly tracking the first quarter of 2021, with a minor decrease in April.  There is evidence that this may be due to institutions issuing awards later than in previous years, as May 2022 applications are up on the previous year.  Overall the volume assumptions in the budget are holding, with an increase in the prescribed fee for those re-joining the register.</a:t>
            </a:r>
          </a:p>
          <a:p>
            <a:pPr marL="285750" indent="-285750">
              <a:buFont typeface="Arial" panose="020B0604020202020204" pitchFamily="34" charset="0"/>
              <a:buChar char="•"/>
            </a:pPr>
            <a:r>
              <a:rPr lang="en-GB" sz="1200" dirty="0"/>
              <a:t>The KPI for UK applications is 15 working days from receipt. YTD the performance is 93%, up from 90% in 2021.  We have refined our initial logging and triage process, meaning we can request missing information earlier, and improve customer service with more responsive communications.</a:t>
            </a:r>
          </a:p>
          <a:p>
            <a:pPr marL="285750" indent="-285750">
              <a:buFont typeface="Arial" panose="020B0604020202020204" pitchFamily="34" charset="0"/>
              <a:buChar char="•"/>
            </a:pPr>
            <a:r>
              <a:rPr lang="en-GB" sz="1200" dirty="0"/>
              <a:t>The cumulative rate of new UK applications is matching 2021 exactly, and our resource planning is based on this.</a:t>
            </a:r>
          </a:p>
          <a:p>
            <a:pPr marL="285750" indent="-285750">
              <a:buFont typeface="Arial" panose="020B0604020202020204" pitchFamily="34" charset="0"/>
              <a:buChar char="•"/>
            </a:pPr>
            <a:r>
              <a:rPr lang="en-GB" sz="1200" dirty="0"/>
              <a:t>There has been an increase in time to process applications, due to missing information.  We have enhanced our guidance to applicants.  We are still well within the KPI tolerances.</a:t>
            </a:r>
          </a:p>
        </p:txBody>
      </p:sp>
      <p:pic>
        <p:nvPicPr>
          <p:cNvPr id="3" name="Picture 2">
            <a:extLst>
              <a:ext uri="{FF2B5EF4-FFF2-40B4-BE49-F238E27FC236}">
                <a16:creationId xmlns:a16="http://schemas.microsoft.com/office/drawing/2014/main" id="{3512C13F-D19A-78FD-3E09-8C7FEF63E033}"/>
              </a:ext>
            </a:extLst>
          </p:cNvPr>
          <p:cNvPicPr>
            <a:picLocks noChangeAspect="1"/>
          </p:cNvPicPr>
          <p:nvPr/>
        </p:nvPicPr>
        <p:blipFill>
          <a:blip r:embed="rId2"/>
          <a:stretch>
            <a:fillRect/>
          </a:stretch>
        </p:blipFill>
        <p:spPr>
          <a:xfrm>
            <a:off x="982396" y="2681916"/>
            <a:ext cx="10102371" cy="2059437"/>
          </a:xfrm>
          <a:prstGeom prst="rect">
            <a:avLst/>
          </a:prstGeom>
        </p:spPr>
      </p:pic>
      <p:pic>
        <p:nvPicPr>
          <p:cNvPr id="12" name="Picture 11">
            <a:extLst>
              <a:ext uri="{FF2B5EF4-FFF2-40B4-BE49-F238E27FC236}">
                <a16:creationId xmlns:a16="http://schemas.microsoft.com/office/drawing/2014/main" id="{4A52E14E-6234-D97E-5D7C-CAA37BE57022}"/>
              </a:ext>
            </a:extLst>
          </p:cNvPr>
          <p:cNvPicPr>
            <a:picLocks noChangeAspect="1"/>
          </p:cNvPicPr>
          <p:nvPr/>
        </p:nvPicPr>
        <p:blipFill>
          <a:blip r:embed="rId3"/>
          <a:stretch>
            <a:fillRect/>
          </a:stretch>
        </p:blipFill>
        <p:spPr>
          <a:xfrm>
            <a:off x="543858" y="895633"/>
            <a:ext cx="2807290" cy="1770855"/>
          </a:xfrm>
          <a:prstGeom prst="rect">
            <a:avLst/>
          </a:prstGeom>
        </p:spPr>
      </p:pic>
      <p:pic>
        <p:nvPicPr>
          <p:cNvPr id="13" name="Picture 12">
            <a:extLst>
              <a:ext uri="{FF2B5EF4-FFF2-40B4-BE49-F238E27FC236}">
                <a16:creationId xmlns:a16="http://schemas.microsoft.com/office/drawing/2014/main" id="{8A7A77EA-F2F0-4E07-EB15-C4CB848DC3BA}"/>
              </a:ext>
            </a:extLst>
          </p:cNvPr>
          <p:cNvPicPr>
            <a:picLocks noChangeAspect="1"/>
          </p:cNvPicPr>
          <p:nvPr/>
        </p:nvPicPr>
        <p:blipFill>
          <a:blip r:embed="rId4"/>
          <a:stretch>
            <a:fillRect/>
          </a:stretch>
        </p:blipFill>
        <p:spPr>
          <a:xfrm>
            <a:off x="3362425" y="895633"/>
            <a:ext cx="2806334" cy="1759458"/>
          </a:xfrm>
          <a:prstGeom prst="rect">
            <a:avLst/>
          </a:prstGeom>
        </p:spPr>
      </p:pic>
      <p:pic>
        <p:nvPicPr>
          <p:cNvPr id="14" name="Picture 13">
            <a:extLst>
              <a:ext uri="{FF2B5EF4-FFF2-40B4-BE49-F238E27FC236}">
                <a16:creationId xmlns:a16="http://schemas.microsoft.com/office/drawing/2014/main" id="{4D84B898-EF30-D421-B126-0EDAAF89C435}"/>
              </a:ext>
            </a:extLst>
          </p:cNvPr>
          <p:cNvPicPr>
            <a:picLocks noChangeAspect="1"/>
          </p:cNvPicPr>
          <p:nvPr/>
        </p:nvPicPr>
        <p:blipFill>
          <a:blip r:embed="rId5"/>
          <a:stretch>
            <a:fillRect/>
          </a:stretch>
        </p:blipFill>
        <p:spPr>
          <a:xfrm>
            <a:off x="6180036" y="907031"/>
            <a:ext cx="2730699" cy="1748060"/>
          </a:xfrm>
          <a:prstGeom prst="rect">
            <a:avLst/>
          </a:prstGeom>
        </p:spPr>
      </p:pic>
      <p:pic>
        <p:nvPicPr>
          <p:cNvPr id="15" name="Picture 14">
            <a:extLst>
              <a:ext uri="{FF2B5EF4-FFF2-40B4-BE49-F238E27FC236}">
                <a16:creationId xmlns:a16="http://schemas.microsoft.com/office/drawing/2014/main" id="{20D16CAF-9189-8152-45DF-12F7C77F39D7}"/>
              </a:ext>
            </a:extLst>
          </p:cNvPr>
          <p:cNvPicPr>
            <a:picLocks noChangeAspect="1"/>
          </p:cNvPicPr>
          <p:nvPr/>
        </p:nvPicPr>
        <p:blipFill>
          <a:blip r:embed="rId6"/>
          <a:stretch>
            <a:fillRect/>
          </a:stretch>
        </p:blipFill>
        <p:spPr>
          <a:xfrm>
            <a:off x="8917443" y="907031"/>
            <a:ext cx="2730699" cy="1759457"/>
          </a:xfrm>
          <a:prstGeom prst="rect">
            <a:avLst/>
          </a:prstGeom>
        </p:spPr>
      </p:pic>
      <p:sp>
        <p:nvSpPr>
          <p:cNvPr id="2" name="TextBox 1">
            <a:extLst>
              <a:ext uri="{FF2B5EF4-FFF2-40B4-BE49-F238E27FC236}">
                <a16:creationId xmlns:a16="http://schemas.microsoft.com/office/drawing/2014/main" id="{B679FAC9-CB9F-FCAF-0036-524F6B2D95CC}"/>
              </a:ext>
            </a:extLst>
          </p:cNvPr>
          <p:cNvSpPr txBox="1"/>
          <p:nvPr/>
        </p:nvSpPr>
        <p:spPr>
          <a:xfrm>
            <a:off x="1182848" y="134224"/>
            <a:ext cx="9295002" cy="307777"/>
          </a:xfrm>
          <a:prstGeom prst="rect">
            <a:avLst/>
          </a:prstGeom>
          <a:noFill/>
        </p:spPr>
        <p:txBody>
          <a:bodyPr wrap="square" rtlCol="0">
            <a:spAutoFit/>
          </a:bodyPr>
          <a:lstStyle/>
          <a:p>
            <a:pPr algn="ctr"/>
            <a:r>
              <a:rPr lang="en-GB" sz="1400" b="1" u="sng" dirty="0"/>
              <a:t>Registration and Accreditation Management Information Dashboard: Q1+ 2022 (January to April)</a:t>
            </a:r>
          </a:p>
        </p:txBody>
      </p:sp>
    </p:spTree>
    <p:extLst>
      <p:ext uri="{BB962C8B-B14F-4D97-AF65-F5344CB8AC3E}">
        <p14:creationId xmlns:p14="http://schemas.microsoft.com/office/powerpoint/2010/main" val="422908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423890-9158-4156-A8CB-5DC2FC43A864}"/>
              </a:ext>
            </a:extLst>
          </p:cNvPr>
          <p:cNvSpPr txBox="1"/>
          <p:nvPr/>
        </p:nvSpPr>
        <p:spPr>
          <a:xfrm>
            <a:off x="497047" y="578732"/>
            <a:ext cx="609460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EU route to Registration</a:t>
            </a:r>
          </a:p>
        </p:txBody>
      </p:sp>
      <p:pic>
        <p:nvPicPr>
          <p:cNvPr id="8" name="Picture 7">
            <a:extLst>
              <a:ext uri="{FF2B5EF4-FFF2-40B4-BE49-F238E27FC236}">
                <a16:creationId xmlns:a16="http://schemas.microsoft.com/office/drawing/2014/main" id="{011ACED8-697B-4D4E-89E6-9A0AEFC30685}"/>
              </a:ext>
            </a:extLst>
          </p:cNvPr>
          <p:cNvPicPr>
            <a:picLocks noChangeAspect="1"/>
          </p:cNvPicPr>
          <p:nvPr/>
        </p:nvPicPr>
        <p:blipFill>
          <a:blip r:embed="rId2"/>
          <a:stretch>
            <a:fillRect/>
          </a:stretch>
        </p:blipFill>
        <p:spPr>
          <a:xfrm>
            <a:off x="8385434" y="1144333"/>
            <a:ext cx="68672" cy="1113676"/>
          </a:xfrm>
          <a:prstGeom prst="rect">
            <a:avLst/>
          </a:prstGeom>
        </p:spPr>
      </p:pic>
      <p:sp>
        <p:nvSpPr>
          <p:cNvPr id="10" name="TextBox 9">
            <a:extLst>
              <a:ext uri="{FF2B5EF4-FFF2-40B4-BE49-F238E27FC236}">
                <a16:creationId xmlns:a16="http://schemas.microsoft.com/office/drawing/2014/main" id="{B26A71E8-49B0-44B6-B249-96DDE865C807}"/>
              </a:ext>
            </a:extLst>
          </p:cNvPr>
          <p:cNvSpPr txBox="1"/>
          <p:nvPr/>
        </p:nvSpPr>
        <p:spPr>
          <a:xfrm>
            <a:off x="373224" y="4450702"/>
            <a:ext cx="11224727" cy="2400657"/>
          </a:xfrm>
          <a:prstGeom prst="rect">
            <a:avLst/>
          </a:prstGeom>
          <a:noFill/>
        </p:spPr>
        <p:txBody>
          <a:bodyPr wrap="square" rtlCol="0">
            <a:spAutoFit/>
          </a:bodyPr>
          <a:lstStyle/>
          <a:p>
            <a:r>
              <a:rPr lang="en-GB" sz="1200" b="1" dirty="0"/>
              <a:t>Performance update:</a:t>
            </a:r>
          </a:p>
          <a:p>
            <a:pPr marL="171450" indent="-171450">
              <a:buFont typeface="Arial" panose="020B0604020202020204" pitchFamily="34" charset="0"/>
              <a:buChar char="•"/>
            </a:pPr>
            <a:r>
              <a:rPr lang="en-GB" sz="1200" dirty="0"/>
              <a:t>There have been three consecutive months where EU applications are higher in 2022 than in 2021. We are also having more enquires from EU applicants about returning to UK Register.  We will monitor this through 2022.</a:t>
            </a:r>
          </a:p>
          <a:p>
            <a:pPr marL="171450" indent="-171450">
              <a:buFont typeface="Arial" panose="020B0604020202020204" pitchFamily="34" charset="0"/>
              <a:buChar char="•"/>
            </a:pPr>
            <a:r>
              <a:rPr lang="en-GB" sz="1200" dirty="0"/>
              <a:t>The KPI performance has stabilised after a period of complexity associated with the EU Transition period in Q1 2021.  Seven of the last eight months have exceeded the KPI target.  Low numbers of applications, and small numbers of breaches affect %.  There are only 9 EU applications that were not processed within KPI.  Those that did not were missing documentation from the home competent authority, who can be slow to respond. YTD there is a marked performance improvement (89% within KPI, versus 59% in 2021), due to our enhanced processes for checking applications earlier.</a:t>
            </a:r>
          </a:p>
          <a:p>
            <a:pPr marL="171450" indent="-171450">
              <a:buFont typeface="Arial" panose="020B0604020202020204" pitchFamily="34" charset="0"/>
              <a:buChar char="•"/>
            </a:pPr>
            <a:r>
              <a:rPr lang="en-GB" sz="1200" dirty="0"/>
              <a:t>The cumulative number of EU applications is similar to the pattern for 2021, though there is evidence that EU applications may be starting to increase.  Our budget and resourcing assumptions match these levels of activity.</a:t>
            </a:r>
          </a:p>
          <a:p>
            <a:pPr marL="171450" indent="-171450">
              <a:buFont typeface="Arial" panose="020B0604020202020204" pitchFamily="34" charset="0"/>
              <a:buChar char="•"/>
            </a:pPr>
            <a:r>
              <a:rPr lang="en-GB" sz="1200" dirty="0"/>
              <a:t>Changes in processing times have been significant, from 25+ working days in Q1 2021, dropping through the remainder of the year, to 8.2 days for 2022 applications.  This has been a direct result of earlier changes and chasing missing information, resulting in better customer service outcomes.</a:t>
            </a:r>
          </a:p>
          <a:p>
            <a:pPr marL="285750" indent="-285750">
              <a:buFont typeface="Arial" panose="020B0604020202020204" pitchFamily="34" charset="0"/>
              <a:buChar char="•"/>
            </a:pPr>
            <a:endParaRPr lang="en-GB" dirty="0"/>
          </a:p>
        </p:txBody>
      </p:sp>
      <p:pic>
        <p:nvPicPr>
          <p:cNvPr id="2" name="Picture 1">
            <a:extLst>
              <a:ext uri="{FF2B5EF4-FFF2-40B4-BE49-F238E27FC236}">
                <a16:creationId xmlns:a16="http://schemas.microsoft.com/office/drawing/2014/main" id="{0042587A-B0D4-4CF3-F4D6-D52DB124D5A9}"/>
              </a:ext>
            </a:extLst>
          </p:cNvPr>
          <p:cNvPicPr>
            <a:picLocks noChangeAspect="1"/>
          </p:cNvPicPr>
          <p:nvPr/>
        </p:nvPicPr>
        <p:blipFill>
          <a:blip r:embed="rId3"/>
          <a:stretch>
            <a:fillRect/>
          </a:stretch>
        </p:blipFill>
        <p:spPr>
          <a:xfrm>
            <a:off x="909637" y="2568667"/>
            <a:ext cx="10372725" cy="1882033"/>
          </a:xfrm>
          <a:prstGeom prst="rect">
            <a:avLst/>
          </a:prstGeom>
        </p:spPr>
      </p:pic>
      <p:pic>
        <p:nvPicPr>
          <p:cNvPr id="11" name="Picture 10">
            <a:extLst>
              <a:ext uri="{FF2B5EF4-FFF2-40B4-BE49-F238E27FC236}">
                <a16:creationId xmlns:a16="http://schemas.microsoft.com/office/drawing/2014/main" id="{DBB57ED3-FE04-6EED-21D8-91A45D52371F}"/>
              </a:ext>
            </a:extLst>
          </p:cNvPr>
          <p:cNvPicPr>
            <a:picLocks noChangeAspect="1"/>
          </p:cNvPicPr>
          <p:nvPr/>
        </p:nvPicPr>
        <p:blipFill>
          <a:blip r:embed="rId4"/>
          <a:stretch>
            <a:fillRect/>
          </a:stretch>
        </p:blipFill>
        <p:spPr>
          <a:xfrm>
            <a:off x="537568" y="988136"/>
            <a:ext cx="2519675" cy="1540458"/>
          </a:xfrm>
          <a:prstGeom prst="rect">
            <a:avLst/>
          </a:prstGeom>
        </p:spPr>
      </p:pic>
      <p:pic>
        <p:nvPicPr>
          <p:cNvPr id="12" name="Picture 11">
            <a:extLst>
              <a:ext uri="{FF2B5EF4-FFF2-40B4-BE49-F238E27FC236}">
                <a16:creationId xmlns:a16="http://schemas.microsoft.com/office/drawing/2014/main" id="{585D8005-54D1-CFE3-C733-E3374E7E5182}"/>
              </a:ext>
            </a:extLst>
          </p:cNvPr>
          <p:cNvPicPr>
            <a:picLocks noChangeAspect="1"/>
          </p:cNvPicPr>
          <p:nvPr/>
        </p:nvPicPr>
        <p:blipFill>
          <a:blip r:embed="rId5"/>
          <a:stretch>
            <a:fillRect/>
          </a:stretch>
        </p:blipFill>
        <p:spPr>
          <a:xfrm>
            <a:off x="3057244" y="988137"/>
            <a:ext cx="2877026" cy="1540458"/>
          </a:xfrm>
          <a:prstGeom prst="rect">
            <a:avLst/>
          </a:prstGeom>
        </p:spPr>
      </p:pic>
      <p:pic>
        <p:nvPicPr>
          <p:cNvPr id="13" name="Picture 12">
            <a:extLst>
              <a:ext uri="{FF2B5EF4-FFF2-40B4-BE49-F238E27FC236}">
                <a16:creationId xmlns:a16="http://schemas.microsoft.com/office/drawing/2014/main" id="{9EB8365B-59BA-705F-B2C6-C0D276BA90FB}"/>
              </a:ext>
            </a:extLst>
          </p:cNvPr>
          <p:cNvPicPr>
            <a:picLocks noChangeAspect="1"/>
          </p:cNvPicPr>
          <p:nvPr/>
        </p:nvPicPr>
        <p:blipFill>
          <a:blip r:embed="rId6"/>
          <a:stretch>
            <a:fillRect/>
          </a:stretch>
        </p:blipFill>
        <p:spPr>
          <a:xfrm>
            <a:off x="5934270" y="988135"/>
            <a:ext cx="2987327" cy="1540459"/>
          </a:xfrm>
          <a:prstGeom prst="rect">
            <a:avLst/>
          </a:prstGeom>
        </p:spPr>
      </p:pic>
      <p:pic>
        <p:nvPicPr>
          <p:cNvPr id="14" name="Picture 13">
            <a:extLst>
              <a:ext uri="{FF2B5EF4-FFF2-40B4-BE49-F238E27FC236}">
                <a16:creationId xmlns:a16="http://schemas.microsoft.com/office/drawing/2014/main" id="{BA69FA3A-69E6-A617-70F7-89D514D42DD8}"/>
              </a:ext>
            </a:extLst>
          </p:cNvPr>
          <p:cNvPicPr>
            <a:picLocks noChangeAspect="1"/>
          </p:cNvPicPr>
          <p:nvPr/>
        </p:nvPicPr>
        <p:blipFill>
          <a:blip r:embed="rId7"/>
          <a:stretch>
            <a:fillRect/>
          </a:stretch>
        </p:blipFill>
        <p:spPr>
          <a:xfrm>
            <a:off x="8921597" y="988133"/>
            <a:ext cx="2807057" cy="1540459"/>
          </a:xfrm>
          <a:prstGeom prst="rect">
            <a:avLst/>
          </a:prstGeom>
        </p:spPr>
      </p:pic>
    </p:spTree>
    <p:extLst>
      <p:ext uri="{BB962C8B-B14F-4D97-AF65-F5344CB8AC3E}">
        <p14:creationId xmlns:p14="http://schemas.microsoft.com/office/powerpoint/2010/main" val="254471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00D5B3-A671-4D5B-9F23-1B35D429EC36}"/>
              </a:ext>
            </a:extLst>
          </p:cNvPr>
          <p:cNvSpPr txBox="1"/>
          <p:nvPr/>
        </p:nvSpPr>
        <p:spPr>
          <a:xfrm>
            <a:off x="474016" y="391886"/>
            <a:ext cx="5478915" cy="369332"/>
          </a:xfrm>
          <a:prstGeom prst="rect">
            <a:avLst/>
          </a:prstGeom>
          <a:noFill/>
        </p:spPr>
        <p:txBody>
          <a:bodyPr wrap="square" rtlCol="0">
            <a:spAutoFit/>
          </a:bodyPr>
          <a:lstStyle/>
          <a:p>
            <a:r>
              <a:rPr lang="en-GB" dirty="0"/>
              <a:t>Re-joining the Register</a:t>
            </a:r>
          </a:p>
        </p:txBody>
      </p:sp>
      <p:sp>
        <p:nvSpPr>
          <p:cNvPr id="5" name="TextBox 4">
            <a:extLst>
              <a:ext uri="{FF2B5EF4-FFF2-40B4-BE49-F238E27FC236}">
                <a16:creationId xmlns:a16="http://schemas.microsoft.com/office/drawing/2014/main" id="{15BEB9E8-7F6B-4F1E-8CA8-7CEDA79F6EA2}"/>
              </a:ext>
            </a:extLst>
          </p:cNvPr>
          <p:cNvSpPr txBox="1"/>
          <p:nvPr/>
        </p:nvSpPr>
        <p:spPr>
          <a:xfrm>
            <a:off x="194097" y="4565103"/>
            <a:ext cx="10530633" cy="1200329"/>
          </a:xfrm>
          <a:prstGeom prst="rect">
            <a:avLst/>
          </a:prstGeom>
          <a:noFill/>
        </p:spPr>
        <p:txBody>
          <a:bodyPr wrap="square" rtlCol="0">
            <a:spAutoFit/>
          </a:bodyPr>
          <a:lstStyle/>
          <a:p>
            <a:r>
              <a:rPr lang="en-GB" sz="1200" b="1" dirty="0"/>
              <a:t>Performance update:</a:t>
            </a:r>
          </a:p>
          <a:p>
            <a:pPr marL="285750" indent="-285750">
              <a:buFont typeface="Arial" panose="020B0604020202020204" pitchFamily="34" charset="0"/>
              <a:buChar char="•"/>
            </a:pPr>
            <a:r>
              <a:rPr lang="en-GB" sz="1200" dirty="0"/>
              <a:t>There have been significantly more (almost double) architects re-joining the Register in 2022 than in comparison with 2021. The majority of these were removed for non-payment, despite the campaign of awareness and extended deadline for payment.  These attracted the new prescribed fee of £80.  We have had four complaints about the level of the fee from almost 500 re joins.  10% of the re-joins were returning to architecture after some time away.</a:t>
            </a:r>
          </a:p>
          <a:p>
            <a:pPr marL="285750" indent="-285750">
              <a:buFont typeface="Arial" panose="020B0604020202020204" pitchFamily="34" charset="0"/>
              <a:buChar char="•"/>
            </a:pPr>
            <a:r>
              <a:rPr lang="en-GB" sz="1200" dirty="0"/>
              <a:t>Performance for reinstating these architects has stabilised with five consecutive months of almost 100% compliance, despite the increased volumes.  Having a permanent (not temporary) team, and reviewing our processes has yielded this result.  We are confident this level of performance can be maintained. </a:t>
            </a:r>
          </a:p>
        </p:txBody>
      </p:sp>
      <p:pic>
        <p:nvPicPr>
          <p:cNvPr id="6" name="Picture 5">
            <a:extLst>
              <a:ext uri="{FF2B5EF4-FFF2-40B4-BE49-F238E27FC236}">
                <a16:creationId xmlns:a16="http://schemas.microsoft.com/office/drawing/2014/main" id="{D3C36AFA-E0E8-F4BD-04B9-C55803989865}"/>
              </a:ext>
            </a:extLst>
          </p:cNvPr>
          <p:cNvPicPr>
            <a:picLocks noChangeAspect="1"/>
          </p:cNvPicPr>
          <p:nvPr/>
        </p:nvPicPr>
        <p:blipFill>
          <a:blip r:embed="rId2"/>
          <a:stretch>
            <a:fillRect/>
          </a:stretch>
        </p:blipFill>
        <p:spPr>
          <a:xfrm>
            <a:off x="761805" y="953230"/>
            <a:ext cx="9962926" cy="1061552"/>
          </a:xfrm>
          <a:prstGeom prst="rect">
            <a:avLst/>
          </a:prstGeom>
        </p:spPr>
      </p:pic>
      <p:pic>
        <p:nvPicPr>
          <p:cNvPr id="7" name="Picture 6">
            <a:extLst>
              <a:ext uri="{FF2B5EF4-FFF2-40B4-BE49-F238E27FC236}">
                <a16:creationId xmlns:a16="http://schemas.microsoft.com/office/drawing/2014/main" id="{9D6C1D02-1963-2026-9F46-3E50E61F9503}"/>
              </a:ext>
            </a:extLst>
          </p:cNvPr>
          <p:cNvPicPr>
            <a:picLocks noChangeAspect="1"/>
          </p:cNvPicPr>
          <p:nvPr/>
        </p:nvPicPr>
        <p:blipFill>
          <a:blip r:embed="rId3"/>
          <a:stretch>
            <a:fillRect/>
          </a:stretch>
        </p:blipFill>
        <p:spPr>
          <a:xfrm>
            <a:off x="761805" y="2077239"/>
            <a:ext cx="4584589" cy="2188654"/>
          </a:xfrm>
          <a:prstGeom prst="rect">
            <a:avLst/>
          </a:prstGeom>
        </p:spPr>
      </p:pic>
      <p:pic>
        <p:nvPicPr>
          <p:cNvPr id="8" name="Picture 7">
            <a:extLst>
              <a:ext uri="{FF2B5EF4-FFF2-40B4-BE49-F238E27FC236}">
                <a16:creationId xmlns:a16="http://schemas.microsoft.com/office/drawing/2014/main" id="{BEE7EB98-6634-6E44-541D-13A4382BD247}"/>
              </a:ext>
            </a:extLst>
          </p:cNvPr>
          <p:cNvPicPr>
            <a:picLocks noChangeAspect="1"/>
          </p:cNvPicPr>
          <p:nvPr/>
        </p:nvPicPr>
        <p:blipFill>
          <a:blip r:embed="rId4"/>
          <a:stretch>
            <a:fillRect/>
          </a:stretch>
        </p:blipFill>
        <p:spPr>
          <a:xfrm>
            <a:off x="5346394" y="2077239"/>
            <a:ext cx="5378337" cy="2188654"/>
          </a:xfrm>
          <a:prstGeom prst="rect">
            <a:avLst/>
          </a:prstGeom>
        </p:spPr>
      </p:pic>
    </p:spTree>
    <p:extLst>
      <p:ext uri="{BB962C8B-B14F-4D97-AF65-F5344CB8AC3E}">
        <p14:creationId xmlns:p14="http://schemas.microsoft.com/office/powerpoint/2010/main" val="129144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B7304E-3FC5-4BA4-ABF2-767379216A17}"/>
              </a:ext>
            </a:extLst>
          </p:cNvPr>
          <p:cNvSpPr txBox="1"/>
          <p:nvPr/>
        </p:nvSpPr>
        <p:spPr>
          <a:xfrm>
            <a:off x="236989" y="352230"/>
            <a:ext cx="609460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alibri" panose="020F0502020204030204"/>
              </a:rPr>
              <a:t>Prescribed examinations</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F39F1584-6C21-42C3-8750-5C0FC28B17C4}"/>
              </a:ext>
            </a:extLst>
          </p:cNvPr>
          <p:cNvSpPr txBox="1"/>
          <p:nvPr/>
        </p:nvSpPr>
        <p:spPr>
          <a:xfrm>
            <a:off x="236989" y="4874554"/>
            <a:ext cx="11383346" cy="2092881"/>
          </a:xfrm>
          <a:prstGeom prst="rect">
            <a:avLst/>
          </a:prstGeom>
          <a:noFill/>
        </p:spPr>
        <p:txBody>
          <a:bodyPr wrap="square" rtlCol="0">
            <a:spAutoFit/>
          </a:bodyPr>
          <a:lstStyle/>
          <a:p>
            <a:r>
              <a:rPr lang="en-GB" sz="1200" b="1" dirty="0"/>
              <a:t>Performance update:</a:t>
            </a:r>
          </a:p>
          <a:p>
            <a:pPr marL="285750" indent="-285750">
              <a:buFont typeface="Arial" panose="020B0604020202020204" pitchFamily="34" charset="0"/>
              <a:buChar char="•"/>
            </a:pPr>
            <a:r>
              <a:rPr lang="en-GB" sz="1200" dirty="0"/>
              <a:t>There were 30 Prescribed Examinations in January to end of March, and a further 14 in April.  There are a further 25 examinations booked into July, which matches our budget and resource assumptions, and is similar to volumes in 2021.</a:t>
            </a:r>
          </a:p>
          <a:p>
            <a:pPr marL="285750" indent="-285750">
              <a:buFont typeface="Arial" panose="020B0604020202020204" pitchFamily="34" charset="0"/>
              <a:buChar char="•"/>
            </a:pPr>
            <a:r>
              <a:rPr lang="en-GB" sz="1200" dirty="0"/>
              <a:t>There are almost equal male to female applicants so far in 2022, whereas females have been higher numbers in previous years.</a:t>
            </a:r>
          </a:p>
          <a:p>
            <a:pPr marL="285750" indent="-285750">
              <a:buFont typeface="Arial" panose="020B0604020202020204" pitchFamily="34" charset="0"/>
              <a:buChar char="•"/>
            </a:pPr>
            <a:r>
              <a:rPr lang="en-GB" sz="1200" dirty="0"/>
              <a:t>The pass rate at Part 1 has increased and the pass rate decreased at Part 2.  This relates to the re-take numbers in Part 1.  We will review more closely the trend in Part 2, by country of applicant, and by stage of failure and report back.</a:t>
            </a:r>
          </a:p>
          <a:p>
            <a:pPr marL="285750" indent="-285750">
              <a:buFont typeface="Arial" panose="020B0604020202020204" pitchFamily="34" charset="0"/>
              <a:buChar char="•"/>
            </a:pPr>
            <a:r>
              <a:rPr lang="en-GB" sz="1200" dirty="0"/>
              <a:t>Hong Kong and Chinese applicants account for 25% of 2022 applicants.  Another 25% of applicants are UK nationals with a non-prescribed qualification.</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dirty="0"/>
          </a:p>
        </p:txBody>
      </p:sp>
      <p:pic>
        <p:nvPicPr>
          <p:cNvPr id="2" name="Picture 1">
            <a:extLst>
              <a:ext uri="{FF2B5EF4-FFF2-40B4-BE49-F238E27FC236}">
                <a16:creationId xmlns:a16="http://schemas.microsoft.com/office/drawing/2014/main" id="{DDB42E85-4BA9-5968-3A46-5EB4E941E7D8}"/>
              </a:ext>
            </a:extLst>
          </p:cNvPr>
          <p:cNvPicPr>
            <a:picLocks noChangeAspect="1"/>
          </p:cNvPicPr>
          <p:nvPr/>
        </p:nvPicPr>
        <p:blipFill>
          <a:blip r:embed="rId2"/>
          <a:stretch>
            <a:fillRect/>
          </a:stretch>
        </p:blipFill>
        <p:spPr>
          <a:xfrm>
            <a:off x="317241" y="721562"/>
            <a:ext cx="3312367" cy="2755631"/>
          </a:xfrm>
          <a:prstGeom prst="rect">
            <a:avLst/>
          </a:prstGeom>
        </p:spPr>
      </p:pic>
      <p:pic>
        <p:nvPicPr>
          <p:cNvPr id="10" name="Picture 9">
            <a:extLst>
              <a:ext uri="{FF2B5EF4-FFF2-40B4-BE49-F238E27FC236}">
                <a16:creationId xmlns:a16="http://schemas.microsoft.com/office/drawing/2014/main" id="{CBFEF61B-3F69-C0F2-0C49-56DA8D12DC38}"/>
              </a:ext>
            </a:extLst>
          </p:cNvPr>
          <p:cNvPicPr>
            <a:picLocks noChangeAspect="1"/>
          </p:cNvPicPr>
          <p:nvPr/>
        </p:nvPicPr>
        <p:blipFill>
          <a:blip r:embed="rId3"/>
          <a:stretch>
            <a:fillRect/>
          </a:stretch>
        </p:blipFill>
        <p:spPr>
          <a:xfrm>
            <a:off x="3629608" y="721562"/>
            <a:ext cx="4012163" cy="2755631"/>
          </a:xfrm>
          <a:prstGeom prst="rect">
            <a:avLst/>
          </a:prstGeom>
        </p:spPr>
      </p:pic>
      <p:pic>
        <p:nvPicPr>
          <p:cNvPr id="12" name="Picture 11">
            <a:extLst>
              <a:ext uri="{FF2B5EF4-FFF2-40B4-BE49-F238E27FC236}">
                <a16:creationId xmlns:a16="http://schemas.microsoft.com/office/drawing/2014/main" id="{5162F99A-81AE-0337-6874-D7061641BCC6}"/>
              </a:ext>
            </a:extLst>
          </p:cNvPr>
          <p:cNvPicPr>
            <a:picLocks noChangeAspect="1"/>
          </p:cNvPicPr>
          <p:nvPr/>
        </p:nvPicPr>
        <p:blipFill>
          <a:blip r:embed="rId4"/>
          <a:stretch>
            <a:fillRect/>
          </a:stretch>
        </p:blipFill>
        <p:spPr>
          <a:xfrm>
            <a:off x="7876203" y="721562"/>
            <a:ext cx="2933700" cy="4219575"/>
          </a:xfrm>
          <a:prstGeom prst="rect">
            <a:avLst/>
          </a:prstGeom>
        </p:spPr>
      </p:pic>
    </p:spTree>
    <p:extLst>
      <p:ext uri="{BB962C8B-B14F-4D97-AF65-F5344CB8AC3E}">
        <p14:creationId xmlns:p14="http://schemas.microsoft.com/office/powerpoint/2010/main" val="408449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6965AD-499B-466D-9ECC-510444E046B4}"/>
              </a:ext>
            </a:extLst>
          </p:cNvPr>
          <p:cNvSpPr txBox="1"/>
          <p:nvPr/>
        </p:nvSpPr>
        <p:spPr>
          <a:xfrm>
            <a:off x="221688" y="484356"/>
            <a:ext cx="60975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alibri" panose="020F0502020204030204"/>
              </a:rPr>
              <a:t>Qualifications</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6881495-3772-4655-870A-1E889642421B}"/>
              </a:ext>
            </a:extLst>
          </p:cNvPr>
          <p:cNvSpPr txBox="1"/>
          <p:nvPr/>
        </p:nvSpPr>
        <p:spPr>
          <a:xfrm>
            <a:off x="326163" y="3312367"/>
            <a:ext cx="7140271" cy="2616101"/>
          </a:xfrm>
          <a:prstGeom prst="rect">
            <a:avLst/>
          </a:prstGeom>
          <a:noFill/>
        </p:spPr>
        <p:txBody>
          <a:bodyPr wrap="square" rtlCol="0">
            <a:spAutoFit/>
          </a:bodyPr>
          <a:lstStyle/>
          <a:p>
            <a:r>
              <a:rPr lang="en-GB" sz="1200" b="1" dirty="0"/>
              <a:t>Performance update:</a:t>
            </a:r>
          </a:p>
          <a:p>
            <a:pPr marL="285750" indent="-285750">
              <a:buFont typeface="Arial" panose="020B0604020202020204" pitchFamily="34" charset="0"/>
              <a:buChar char="•"/>
            </a:pPr>
            <a:r>
              <a:rPr lang="en-GB" sz="1200" dirty="0"/>
              <a:t>The proportion of Part 1 qualifications remains the same, at 45%. Four new qualifications have been added since the last Board update</a:t>
            </a:r>
          </a:p>
          <a:p>
            <a:pPr marL="285750" indent="-285750">
              <a:buFont typeface="Arial" panose="020B0604020202020204" pitchFamily="34" charset="0"/>
              <a:buChar char="•"/>
            </a:pPr>
            <a:r>
              <a:rPr lang="en-GB" sz="1200" dirty="0"/>
              <a:t>The Prescription Committee has met three times so far in 2022, and there is a further meeting in May.  This phasing of activity has allowed all Annual Monitoring considerations to be made, six months earlier than the previous cycle.  This smoothing of the activity allows a greater, current, view of the institution for the Executive, and assists the institution to focus on their action plans or developments for the next cycle.</a:t>
            </a:r>
          </a:p>
          <a:p>
            <a:pPr marL="285750" indent="-285750">
              <a:buFont typeface="Arial" panose="020B0604020202020204" pitchFamily="34" charset="0"/>
              <a:buChar char="•"/>
            </a:pPr>
            <a:r>
              <a:rPr lang="en-GB" sz="1200" dirty="0"/>
              <a:t>In anticipation of IET and any transition of accreditation systems, we have started to analyse the existing qualifications to determine whether any qualifications (or institutions) may be required to extend or shorten their prescription periods.  This will help plan activity to bridge the change in governance, and be based on risk assessment of the current performance. </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dirty="0"/>
          </a:p>
        </p:txBody>
      </p:sp>
      <p:pic>
        <p:nvPicPr>
          <p:cNvPr id="2" name="Picture 1">
            <a:extLst>
              <a:ext uri="{FF2B5EF4-FFF2-40B4-BE49-F238E27FC236}">
                <a16:creationId xmlns:a16="http://schemas.microsoft.com/office/drawing/2014/main" id="{6E9CE77E-D13A-4A70-3C02-9529DBBB412F}"/>
              </a:ext>
            </a:extLst>
          </p:cNvPr>
          <p:cNvPicPr>
            <a:picLocks noChangeAspect="1"/>
          </p:cNvPicPr>
          <p:nvPr/>
        </p:nvPicPr>
        <p:blipFill>
          <a:blip r:embed="rId2"/>
          <a:stretch>
            <a:fillRect/>
          </a:stretch>
        </p:blipFill>
        <p:spPr>
          <a:xfrm>
            <a:off x="326164" y="853689"/>
            <a:ext cx="2975112" cy="2030897"/>
          </a:xfrm>
          <a:prstGeom prst="rect">
            <a:avLst/>
          </a:prstGeom>
        </p:spPr>
      </p:pic>
      <p:pic>
        <p:nvPicPr>
          <p:cNvPr id="3" name="Picture 2">
            <a:extLst>
              <a:ext uri="{FF2B5EF4-FFF2-40B4-BE49-F238E27FC236}">
                <a16:creationId xmlns:a16="http://schemas.microsoft.com/office/drawing/2014/main" id="{10D5A78B-2CC7-235C-1B13-DAD21C4EF14F}"/>
              </a:ext>
            </a:extLst>
          </p:cNvPr>
          <p:cNvPicPr>
            <a:picLocks noChangeAspect="1"/>
          </p:cNvPicPr>
          <p:nvPr/>
        </p:nvPicPr>
        <p:blipFill>
          <a:blip r:embed="rId3"/>
          <a:stretch>
            <a:fillRect/>
          </a:stretch>
        </p:blipFill>
        <p:spPr>
          <a:xfrm>
            <a:off x="3341709" y="853688"/>
            <a:ext cx="2210005" cy="1932965"/>
          </a:xfrm>
          <a:prstGeom prst="rect">
            <a:avLst/>
          </a:prstGeom>
        </p:spPr>
      </p:pic>
      <p:pic>
        <p:nvPicPr>
          <p:cNvPr id="10" name="Picture 9">
            <a:extLst>
              <a:ext uri="{FF2B5EF4-FFF2-40B4-BE49-F238E27FC236}">
                <a16:creationId xmlns:a16="http://schemas.microsoft.com/office/drawing/2014/main" id="{FD10DC55-8F1E-44B9-3817-7CC054B8EDE3}"/>
              </a:ext>
            </a:extLst>
          </p:cNvPr>
          <p:cNvPicPr>
            <a:picLocks noChangeAspect="1"/>
          </p:cNvPicPr>
          <p:nvPr/>
        </p:nvPicPr>
        <p:blipFill>
          <a:blip r:embed="rId4"/>
          <a:stretch>
            <a:fillRect/>
          </a:stretch>
        </p:blipFill>
        <p:spPr>
          <a:xfrm>
            <a:off x="8600651" y="1019952"/>
            <a:ext cx="2832459" cy="3673346"/>
          </a:xfrm>
          <a:prstGeom prst="rect">
            <a:avLst/>
          </a:prstGeom>
        </p:spPr>
      </p:pic>
      <p:pic>
        <p:nvPicPr>
          <p:cNvPr id="11" name="Picture 10">
            <a:extLst>
              <a:ext uri="{FF2B5EF4-FFF2-40B4-BE49-F238E27FC236}">
                <a16:creationId xmlns:a16="http://schemas.microsoft.com/office/drawing/2014/main" id="{976CB0EE-63FA-DBB4-45DD-E73100B21E46}"/>
              </a:ext>
            </a:extLst>
          </p:cNvPr>
          <p:cNvPicPr>
            <a:picLocks noChangeAspect="1"/>
          </p:cNvPicPr>
          <p:nvPr/>
        </p:nvPicPr>
        <p:blipFill>
          <a:blip r:embed="rId5"/>
          <a:stretch>
            <a:fillRect/>
          </a:stretch>
        </p:blipFill>
        <p:spPr>
          <a:xfrm>
            <a:off x="5592148" y="1019952"/>
            <a:ext cx="2975112" cy="1932965"/>
          </a:xfrm>
          <a:prstGeom prst="rect">
            <a:avLst/>
          </a:prstGeom>
        </p:spPr>
      </p:pic>
    </p:spTree>
    <p:extLst>
      <p:ext uri="{BB962C8B-B14F-4D97-AF65-F5344CB8AC3E}">
        <p14:creationId xmlns:p14="http://schemas.microsoft.com/office/powerpoint/2010/main" val="7329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EB5AAA-64F5-41EA-B172-5CBBD3C862E2}"/>
              </a:ext>
            </a:extLst>
          </p:cNvPr>
          <p:cNvSpPr txBox="1"/>
          <p:nvPr/>
        </p:nvSpPr>
        <p:spPr>
          <a:xfrm>
            <a:off x="3048414" y="53472"/>
            <a:ext cx="6605337" cy="307777"/>
          </a:xfrm>
          <a:prstGeom prst="rect">
            <a:avLst/>
          </a:prstGeom>
          <a:noFill/>
        </p:spPr>
        <p:txBody>
          <a:bodyPr wrap="square" rtlCol="0">
            <a:spAutoFit/>
          </a:bodyPr>
          <a:lstStyle/>
          <a:p>
            <a:pPr algn="ctr"/>
            <a:r>
              <a:rPr lang="en-GB" sz="1400" b="1" u="sng" dirty="0"/>
              <a:t>Policy and Communications Management Information Dashboard- Q1 2022</a:t>
            </a:r>
          </a:p>
        </p:txBody>
      </p:sp>
      <p:graphicFrame>
        <p:nvGraphicFramePr>
          <p:cNvPr id="25" name="Table 24">
            <a:extLst>
              <a:ext uri="{FF2B5EF4-FFF2-40B4-BE49-F238E27FC236}">
                <a16:creationId xmlns:a16="http://schemas.microsoft.com/office/drawing/2014/main" id="{AAC5010E-3B96-404F-AE61-48EB1D6194DB}"/>
              </a:ext>
            </a:extLst>
          </p:cNvPr>
          <p:cNvGraphicFramePr>
            <a:graphicFrameLocks noGrp="1"/>
          </p:cNvGraphicFramePr>
          <p:nvPr/>
        </p:nvGraphicFramePr>
        <p:xfrm>
          <a:off x="121067" y="2068905"/>
          <a:ext cx="4980772" cy="1626251"/>
        </p:xfrm>
        <a:graphic>
          <a:graphicData uri="http://schemas.openxmlformats.org/drawingml/2006/table">
            <a:tbl>
              <a:tblPr>
                <a:tableStyleId>{C4B1156A-380E-4F78-BDF5-A606A8083BF9}</a:tableStyleId>
              </a:tblPr>
              <a:tblGrid>
                <a:gridCol w="1870103">
                  <a:extLst>
                    <a:ext uri="{9D8B030D-6E8A-4147-A177-3AD203B41FA5}">
                      <a16:colId xmlns:a16="http://schemas.microsoft.com/office/drawing/2014/main" val="4137283794"/>
                    </a:ext>
                  </a:extLst>
                </a:gridCol>
                <a:gridCol w="1068224">
                  <a:extLst>
                    <a:ext uri="{9D8B030D-6E8A-4147-A177-3AD203B41FA5}">
                      <a16:colId xmlns:a16="http://schemas.microsoft.com/office/drawing/2014/main" val="3335363374"/>
                    </a:ext>
                  </a:extLst>
                </a:gridCol>
                <a:gridCol w="1016950">
                  <a:extLst>
                    <a:ext uri="{9D8B030D-6E8A-4147-A177-3AD203B41FA5}">
                      <a16:colId xmlns:a16="http://schemas.microsoft.com/office/drawing/2014/main" val="2384144641"/>
                    </a:ext>
                  </a:extLst>
                </a:gridCol>
                <a:gridCol w="1025495">
                  <a:extLst>
                    <a:ext uri="{9D8B030D-6E8A-4147-A177-3AD203B41FA5}">
                      <a16:colId xmlns:a16="http://schemas.microsoft.com/office/drawing/2014/main" val="1282278293"/>
                    </a:ext>
                  </a:extLst>
                </a:gridCol>
              </a:tblGrid>
              <a:tr h="491916">
                <a:tc>
                  <a:txBody>
                    <a:bodyPr/>
                    <a:lstStyle/>
                    <a:p>
                      <a:pPr algn="l" fontAlgn="ctr"/>
                      <a:r>
                        <a:rPr lang="en-GB" sz="1300" b="1" u="none" strike="noStrike" dirty="0">
                          <a:effectLst/>
                        </a:rPr>
                        <a:t>CONSULTATIONS AND SURVEYS</a:t>
                      </a:r>
                      <a:endParaRPr lang="en-GB" sz="1300" b="1" i="0" u="none" strike="noStrike" dirty="0">
                        <a:solidFill>
                          <a:srgbClr val="000000"/>
                        </a:solidFill>
                        <a:effectLst/>
                        <a:latin typeface="Calibri" panose="020F0502020204030204" pitchFamily="34" charset="0"/>
                      </a:endParaRPr>
                    </a:p>
                  </a:txBody>
                  <a:tcPr marL="67215" marR="7468" marT="7468" marB="0" anchor="ctr">
                    <a:solidFill>
                      <a:schemeClr val="accent4">
                        <a:lumMod val="40000"/>
                        <a:lumOff val="60000"/>
                      </a:schemeClr>
                    </a:solidFill>
                  </a:tcPr>
                </a:tc>
                <a:tc>
                  <a:txBody>
                    <a:bodyPr/>
                    <a:lstStyle/>
                    <a:p>
                      <a:pPr algn="l" fontAlgn="ctr"/>
                      <a:r>
                        <a:rPr lang="en-GB" sz="1300" b="1" u="none" strike="noStrike" dirty="0">
                          <a:effectLst/>
                        </a:rPr>
                        <a:t>START DATE</a:t>
                      </a:r>
                      <a:endParaRPr lang="en-GB" sz="1300" b="1" i="0" u="none" strike="noStrike" dirty="0">
                        <a:solidFill>
                          <a:srgbClr val="000000"/>
                        </a:solidFill>
                        <a:effectLst/>
                        <a:latin typeface="Calibri" panose="020F0502020204030204" pitchFamily="34" charset="0"/>
                      </a:endParaRPr>
                    </a:p>
                  </a:txBody>
                  <a:tcPr marL="67215" marR="7468" marT="7468" marB="0" anchor="ctr">
                    <a:solidFill>
                      <a:schemeClr val="accent4">
                        <a:lumMod val="40000"/>
                        <a:lumOff val="60000"/>
                      </a:schemeClr>
                    </a:solidFill>
                  </a:tcPr>
                </a:tc>
                <a:tc>
                  <a:txBody>
                    <a:bodyPr/>
                    <a:lstStyle/>
                    <a:p>
                      <a:pPr algn="l" fontAlgn="ctr"/>
                      <a:r>
                        <a:rPr lang="en-GB" sz="1300" b="1" u="none" strike="noStrike" dirty="0">
                          <a:effectLst/>
                        </a:rPr>
                        <a:t>CLOSE DATE</a:t>
                      </a:r>
                      <a:endParaRPr lang="en-GB" sz="1300" b="1" i="0" u="none" strike="noStrike" dirty="0">
                        <a:solidFill>
                          <a:srgbClr val="000000"/>
                        </a:solidFill>
                        <a:effectLst/>
                        <a:latin typeface="Calibri" panose="020F0502020204030204" pitchFamily="34" charset="0"/>
                      </a:endParaRPr>
                    </a:p>
                  </a:txBody>
                  <a:tcPr marL="67215" marR="7468" marT="7468" marB="0" anchor="ctr">
                    <a:solidFill>
                      <a:schemeClr val="accent4">
                        <a:lumMod val="40000"/>
                        <a:lumOff val="60000"/>
                      </a:schemeClr>
                    </a:solidFill>
                  </a:tcPr>
                </a:tc>
                <a:tc>
                  <a:txBody>
                    <a:bodyPr/>
                    <a:lstStyle/>
                    <a:p>
                      <a:pPr algn="l" fontAlgn="ctr"/>
                      <a:r>
                        <a:rPr lang="en-GB" sz="1300" b="1" u="none" strike="noStrike" dirty="0">
                          <a:effectLst/>
                        </a:rPr>
                        <a:t>RESPONSES</a:t>
                      </a:r>
                      <a:endParaRPr lang="en-GB" sz="1300" b="1" i="0" u="none" strike="noStrike" dirty="0">
                        <a:solidFill>
                          <a:srgbClr val="000000"/>
                        </a:solidFill>
                        <a:effectLst/>
                        <a:latin typeface="Calibri" panose="020F0502020204030204" pitchFamily="34" charset="0"/>
                      </a:endParaRPr>
                    </a:p>
                  </a:txBody>
                  <a:tcPr marL="67215" marR="7468" marT="7468" marB="0" anchor="ctr">
                    <a:solidFill>
                      <a:schemeClr val="accent4">
                        <a:lumMod val="40000"/>
                        <a:lumOff val="60000"/>
                      </a:schemeClr>
                    </a:solidFill>
                  </a:tcPr>
                </a:tc>
                <a:extLst>
                  <a:ext uri="{0D108BD9-81ED-4DB2-BD59-A6C34878D82A}">
                    <a16:rowId xmlns:a16="http://schemas.microsoft.com/office/drawing/2014/main" val="3843649140"/>
                  </a:ext>
                </a:extLst>
              </a:tr>
              <a:tr h="380270">
                <a:tc>
                  <a:txBody>
                    <a:bodyPr/>
                    <a:lstStyle/>
                    <a:p>
                      <a:pPr algn="l" fontAlgn="t"/>
                      <a:r>
                        <a:rPr lang="en-GB" sz="1300" u="none" strike="noStrike" dirty="0">
                          <a:effectLst/>
                        </a:rPr>
                        <a:t>Modernising initial education and training</a:t>
                      </a:r>
                      <a:endParaRPr lang="en-GB" sz="1300" b="0" i="0" u="none" strike="noStrike" dirty="0">
                        <a:solidFill>
                          <a:srgbClr val="000000"/>
                        </a:solidFill>
                        <a:effectLst/>
                        <a:latin typeface="Calibri" panose="020F0502020204030204" pitchFamily="34" charset="0"/>
                      </a:endParaRPr>
                    </a:p>
                  </a:txBody>
                  <a:tcPr marL="7468" marR="7468" marT="7468" marB="0" anchor="ctr"/>
                </a:tc>
                <a:tc>
                  <a:txBody>
                    <a:bodyPr/>
                    <a:lstStyle/>
                    <a:p>
                      <a:pPr algn="l" fontAlgn="t"/>
                      <a:r>
                        <a:rPr lang="en-GB" sz="1300" u="none" strike="noStrike" dirty="0">
                          <a:effectLst/>
                        </a:rPr>
                        <a:t>2 Oct 21</a:t>
                      </a:r>
                      <a:endParaRPr lang="en-GB" sz="1300" b="0" i="0" u="none" strike="noStrike" dirty="0">
                        <a:solidFill>
                          <a:srgbClr val="000000"/>
                        </a:solidFill>
                        <a:effectLst/>
                        <a:latin typeface="Calibri" panose="020F0502020204030204" pitchFamily="34" charset="0"/>
                      </a:endParaRPr>
                    </a:p>
                  </a:txBody>
                  <a:tcPr marL="7468" marR="7468" marT="7468" marB="0" anchor="ctr"/>
                </a:tc>
                <a:tc>
                  <a:txBody>
                    <a:bodyPr/>
                    <a:lstStyle/>
                    <a:p>
                      <a:pPr algn="l" fontAlgn="t"/>
                      <a:r>
                        <a:rPr lang="en-GB" sz="1300" u="none" strike="noStrike" dirty="0">
                          <a:effectLst/>
                        </a:rPr>
                        <a:t>10 Jan 22</a:t>
                      </a:r>
                      <a:endParaRPr lang="en-GB" sz="1300" b="0" i="0" u="none" strike="noStrike" dirty="0">
                        <a:solidFill>
                          <a:srgbClr val="000000"/>
                        </a:solidFill>
                        <a:effectLst/>
                        <a:latin typeface="Calibri" panose="020F0502020204030204" pitchFamily="34" charset="0"/>
                      </a:endParaRPr>
                    </a:p>
                  </a:txBody>
                  <a:tcPr marL="7468" marR="7468" marT="7468" marB="0" anchor="ctr"/>
                </a:tc>
                <a:tc>
                  <a:txBody>
                    <a:bodyPr/>
                    <a:lstStyle/>
                    <a:p>
                      <a:pPr algn="ctr" fontAlgn="t"/>
                      <a:r>
                        <a:rPr lang="en-GB" sz="1300" u="none" strike="noStrike" dirty="0">
                          <a:effectLst/>
                        </a:rPr>
                        <a:t>711</a:t>
                      </a:r>
                      <a:endParaRPr lang="en-GB" sz="1300" b="0" i="0" u="none" strike="noStrike" dirty="0">
                        <a:solidFill>
                          <a:srgbClr val="000000"/>
                        </a:solidFill>
                        <a:effectLst/>
                        <a:latin typeface="Calibri" panose="020F0502020204030204" pitchFamily="34" charset="0"/>
                      </a:endParaRPr>
                    </a:p>
                  </a:txBody>
                  <a:tcPr marL="7468" marR="7468" marT="7468" marB="0" anchor="ctr"/>
                </a:tc>
                <a:extLst>
                  <a:ext uri="{0D108BD9-81ED-4DB2-BD59-A6C34878D82A}">
                    <a16:rowId xmlns:a16="http://schemas.microsoft.com/office/drawing/2014/main" val="1275153255"/>
                  </a:ext>
                </a:extLst>
              </a:tr>
              <a:tr h="328803">
                <a:tc>
                  <a:txBody>
                    <a:bodyPr/>
                    <a:lstStyle/>
                    <a:p>
                      <a:pPr algn="l" fontAlgn="t"/>
                      <a:r>
                        <a:rPr lang="en-GB" sz="1300" u="none" strike="noStrike" dirty="0">
                          <a:effectLst/>
                        </a:rPr>
                        <a:t>International routes</a:t>
                      </a:r>
                      <a:endParaRPr lang="en-GB" sz="1300" b="0" i="0" u="none" strike="noStrike" dirty="0">
                        <a:solidFill>
                          <a:srgbClr val="000000"/>
                        </a:solidFill>
                        <a:effectLst/>
                        <a:latin typeface="Calibri" panose="020F0502020204030204" pitchFamily="34" charset="0"/>
                      </a:endParaRPr>
                    </a:p>
                  </a:txBody>
                  <a:tcPr marL="7468" marR="7468" marT="7468" marB="0" anchor="ctr"/>
                </a:tc>
                <a:tc>
                  <a:txBody>
                    <a:bodyPr/>
                    <a:lstStyle/>
                    <a:p>
                      <a:pPr algn="l" fontAlgn="t"/>
                      <a:r>
                        <a:rPr lang="en-GB" sz="1300" u="none" strike="noStrike" dirty="0">
                          <a:effectLst/>
                        </a:rPr>
                        <a:t>27 Oct 21</a:t>
                      </a:r>
                      <a:endParaRPr lang="en-GB" sz="1300" b="0" i="0" u="none" strike="noStrike" dirty="0">
                        <a:solidFill>
                          <a:srgbClr val="000000"/>
                        </a:solidFill>
                        <a:effectLst/>
                        <a:latin typeface="Calibri" panose="020F0502020204030204" pitchFamily="34" charset="0"/>
                      </a:endParaRPr>
                    </a:p>
                  </a:txBody>
                  <a:tcPr marL="7468" marR="7468" marT="7468" marB="0" anchor="ctr"/>
                </a:tc>
                <a:tc>
                  <a:txBody>
                    <a:bodyPr/>
                    <a:lstStyle/>
                    <a:p>
                      <a:pPr algn="l" fontAlgn="t"/>
                      <a:r>
                        <a:rPr lang="en-GB" sz="1300" u="none" strike="noStrike" dirty="0">
                          <a:effectLst/>
                        </a:rPr>
                        <a:t>14 Jan 22</a:t>
                      </a:r>
                      <a:endParaRPr lang="en-GB" sz="1300" b="0" i="0" u="none" strike="noStrike" dirty="0">
                        <a:solidFill>
                          <a:srgbClr val="000000"/>
                        </a:solidFill>
                        <a:effectLst/>
                        <a:latin typeface="Calibri" panose="020F0502020204030204" pitchFamily="34" charset="0"/>
                      </a:endParaRPr>
                    </a:p>
                  </a:txBody>
                  <a:tcPr marL="7468" marR="7468" marT="7468" marB="0" anchor="ctr"/>
                </a:tc>
                <a:tc>
                  <a:txBody>
                    <a:bodyPr/>
                    <a:lstStyle/>
                    <a:p>
                      <a:pPr algn="ctr" fontAlgn="t"/>
                      <a:r>
                        <a:rPr lang="en-GB" sz="1300" u="none" strike="noStrike" dirty="0">
                          <a:effectLst/>
                        </a:rPr>
                        <a:t>3</a:t>
                      </a:r>
                      <a:endParaRPr lang="en-GB" sz="1300" b="0" i="0" u="none" strike="noStrike" dirty="0">
                        <a:solidFill>
                          <a:srgbClr val="000000"/>
                        </a:solidFill>
                        <a:effectLst/>
                        <a:latin typeface="Calibri" panose="020F0502020204030204" pitchFamily="34" charset="0"/>
                      </a:endParaRPr>
                    </a:p>
                  </a:txBody>
                  <a:tcPr marL="7468" marR="7468" marT="7468" marB="0" anchor="ctr"/>
                </a:tc>
                <a:extLst>
                  <a:ext uri="{0D108BD9-81ED-4DB2-BD59-A6C34878D82A}">
                    <a16:rowId xmlns:a16="http://schemas.microsoft.com/office/drawing/2014/main" val="1170307938"/>
                  </a:ext>
                </a:extLst>
              </a:tr>
              <a:tr h="401824">
                <a:tc>
                  <a:txBody>
                    <a:bodyPr/>
                    <a:lstStyle/>
                    <a:p>
                      <a:pPr algn="l" fontAlgn="t"/>
                      <a:r>
                        <a:rPr lang="en-GB" sz="1300" u="none" strike="noStrike">
                          <a:effectLst/>
                        </a:rPr>
                        <a:t>Mixed qualifications</a:t>
                      </a:r>
                      <a:endParaRPr lang="en-GB" sz="1300" b="0" i="0" u="none" strike="noStrike">
                        <a:solidFill>
                          <a:srgbClr val="000000"/>
                        </a:solidFill>
                        <a:effectLst/>
                        <a:latin typeface="Calibri" panose="020F0502020204030204" pitchFamily="34" charset="0"/>
                      </a:endParaRPr>
                    </a:p>
                  </a:txBody>
                  <a:tcPr marL="7468" marR="7468" marT="7468" marB="0" anchor="ctr"/>
                </a:tc>
                <a:tc>
                  <a:txBody>
                    <a:bodyPr/>
                    <a:lstStyle/>
                    <a:p>
                      <a:pPr algn="l" fontAlgn="t"/>
                      <a:r>
                        <a:rPr lang="en-GB" sz="1300" u="none" strike="noStrike">
                          <a:effectLst/>
                        </a:rPr>
                        <a:t>1 Feb 22</a:t>
                      </a:r>
                      <a:endParaRPr lang="en-GB" sz="1300" b="0" i="0" u="none" strike="noStrike">
                        <a:solidFill>
                          <a:srgbClr val="000000"/>
                        </a:solidFill>
                        <a:effectLst/>
                        <a:latin typeface="Calibri" panose="020F0502020204030204" pitchFamily="34" charset="0"/>
                      </a:endParaRPr>
                    </a:p>
                  </a:txBody>
                  <a:tcPr marL="7468" marR="7468" marT="7468" marB="0" anchor="ctr"/>
                </a:tc>
                <a:tc>
                  <a:txBody>
                    <a:bodyPr/>
                    <a:lstStyle/>
                    <a:p>
                      <a:pPr algn="l" fontAlgn="t"/>
                      <a:r>
                        <a:rPr lang="en-GB" sz="1300" u="none" strike="noStrike" dirty="0">
                          <a:effectLst/>
                        </a:rPr>
                        <a:t>28 Feb 22</a:t>
                      </a:r>
                      <a:endParaRPr lang="en-GB" sz="1300" b="0" i="0" u="none" strike="noStrike" dirty="0">
                        <a:solidFill>
                          <a:srgbClr val="000000"/>
                        </a:solidFill>
                        <a:effectLst/>
                        <a:latin typeface="Calibri" panose="020F0502020204030204" pitchFamily="34" charset="0"/>
                      </a:endParaRPr>
                    </a:p>
                  </a:txBody>
                  <a:tcPr marL="7468" marR="7468" marT="7468" marB="0" anchor="ctr"/>
                </a:tc>
                <a:tc>
                  <a:txBody>
                    <a:bodyPr/>
                    <a:lstStyle/>
                    <a:p>
                      <a:pPr algn="ctr" fontAlgn="t"/>
                      <a:r>
                        <a:rPr lang="en-GB" sz="1300" u="none" strike="noStrike" dirty="0">
                          <a:effectLst/>
                        </a:rPr>
                        <a:t>2</a:t>
                      </a:r>
                      <a:endParaRPr lang="en-GB" sz="1300" b="0" i="0" u="none" strike="noStrike" dirty="0">
                        <a:solidFill>
                          <a:srgbClr val="000000"/>
                        </a:solidFill>
                        <a:effectLst/>
                        <a:latin typeface="Calibri" panose="020F0502020204030204" pitchFamily="34" charset="0"/>
                      </a:endParaRPr>
                    </a:p>
                  </a:txBody>
                  <a:tcPr marL="7468" marR="7468" marT="7468" marB="0" anchor="ctr"/>
                </a:tc>
                <a:extLst>
                  <a:ext uri="{0D108BD9-81ED-4DB2-BD59-A6C34878D82A}">
                    <a16:rowId xmlns:a16="http://schemas.microsoft.com/office/drawing/2014/main" val="2136486309"/>
                  </a:ext>
                </a:extLst>
              </a:tr>
            </a:tbl>
          </a:graphicData>
        </a:graphic>
      </p:graphicFrame>
      <p:sp>
        <p:nvSpPr>
          <p:cNvPr id="26" name="TextBox 25">
            <a:extLst>
              <a:ext uri="{FF2B5EF4-FFF2-40B4-BE49-F238E27FC236}">
                <a16:creationId xmlns:a16="http://schemas.microsoft.com/office/drawing/2014/main" id="{B830EC10-08ED-45FF-AA89-918818659965}"/>
              </a:ext>
            </a:extLst>
          </p:cNvPr>
          <p:cNvSpPr txBox="1"/>
          <p:nvPr/>
        </p:nvSpPr>
        <p:spPr>
          <a:xfrm>
            <a:off x="5258926" y="2068905"/>
            <a:ext cx="6812008" cy="4493538"/>
          </a:xfrm>
          <a:prstGeom prst="rect">
            <a:avLst/>
          </a:prstGeom>
          <a:solidFill>
            <a:schemeClr val="bg1"/>
          </a:solidFill>
          <a:ln w="28575">
            <a:solidFill>
              <a:srgbClr val="FDD90E"/>
            </a:solidFill>
          </a:ln>
        </p:spPr>
        <p:txBody>
          <a:bodyPr wrap="square" rtlCol="0">
            <a:spAutoFit/>
          </a:bodyPr>
          <a:lstStyle/>
          <a:p>
            <a:pPr>
              <a:defRPr/>
            </a:pPr>
            <a:r>
              <a:rPr lang="en-GB" sz="1100" b="1" u="none" strike="noStrike" dirty="0">
                <a:effectLst/>
              </a:rPr>
              <a:t>Key insights</a:t>
            </a:r>
          </a:p>
          <a:p>
            <a:pPr>
              <a:defRPr/>
            </a:pPr>
            <a:endParaRPr lang="en-GB" sz="1100" b="1" dirty="0"/>
          </a:p>
          <a:p>
            <a:pPr>
              <a:defRPr/>
            </a:pPr>
            <a:r>
              <a:rPr lang="en-GB" sz="1100" b="1" u="sng" strike="noStrike" dirty="0">
                <a:effectLst/>
              </a:rPr>
              <a:t>Modernising initial education and training</a:t>
            </a:r>
            <a:endParaRPr lang="en-GB" sz="1100" b="1" u="sng" strike="noStrike" dirty="0">
              <a:solidFill>
                <a:srgbClr val="000000"/>
              </a:solidFill>
              <a:effectLst/>
            </a:endParaRPr>
          </a:p>
          <a:p>
            <a:pPr marR="0" lvl="0" fontAlgn="auto">
              <a:lnSpc>
                <a:spcPct val="100000"/>
              </a:lnSpc>
              <a:spcBef>
                <a:spcPts val="0"/>
              </a:spcBef>
              <a:spcAft>
                <a:spcPts val="0"/>
              </a:spcAft>
              <a:buClrTx/>
              <a:buSzTx/>
              <a:tabLst/>
              <a:defRPr/>
            </a:pPr>
            <a:r>
              <a:rPr lang="en-GB" sz="1100" b="1" kern="0" dirty="0">
                <a:cs typeface="Calibri" panose="020F0502020204030204" pitchFamily="34" charset="0"/>
              </a:rPr>
              <a:t>Respondents</a:t>
            </a:r>
          </a:p>
          <a:p>
            <a:pPr marL="180000" marR="0" lvl="0" indent="-180000" fontAlgn="auto">
              <a:lnSpc>
                <a:spcPct val="100000"/>
              </a:lnSpc>
              <a:spcBef>
                <a:spcPts val="0"/>
              </a:spcBef>
              <a:spcAft>
                <a:spcPts val="0"/>
              </a:spcAft>
              <a:buClrTx/>
              <a:buSzTx/>
              <a:buFont typeface="Arial" panose="020B0604020202020204" pitchFamily="34" charset="0"/>
              <a:buChar char="•"/>
              <a:tabLst/>
              <a:defRPr/>
            </a:pPr>
            <a:r>
              <a:rPr lang="en-GB" sz="1100" kern="0" dirty="0">
                <a:cs typeface="Calibri" panose="020F0502020204030204" pitchFamily="34" charset="0"/>
              </a:rPr>
              <a:t>69% (488): Registered architects</a:t>
            </a:r>
          </a:p>
          <a:p>
            <a:pPr marL="180000" indent="-180000">
              <a:buFont typeface="Arial" panose="020B0604020202020204" pitchFamily="34" charset="0"/>
              <a:buChar char="•"/>
              <a:defRPr/>
            </a:pPr>
            <a:r>
              <a:rPr lang="en-GB" sz="1100" kern="0" dirty="0">
                <a:cs typeface="Calibri" panose="020F0502020204030204" pitchFamily="34" charset="0"/>
              </a:rPr>
              <a:t>9%: students (including Parts 1 and 2, and Part 3 candidates)</a:t>
            </a:r>
          </a:p>
          <a:p>
            <a:pPr marL="180000" indent="-180000">
              <a:buFont typeface="Arial" panose="020B0604020202020204" pitchFamily="34" charset="0"/>
              <a:buChar char="•"/>
              <a:defRPr/>
            </a:pPr>
            <a:r>
              <a:rPr lang="en-GB" sz="1100" kern="0" dirty="0">
                <a:cs typeface="Calibri" panose="020F0502020204030204" pitchFamily="34" charset="0"/>
              </a:rPr>
              <a:t>15%: other built environment professionals including architectural designers or consultants</a:t>
            </a:r>
          </a:p>
          <a:p>
            <a:pPr>
              <a:defRPr/>
            </a:pPr>
            <a:r>
              <a:rPr lang="en-GB" sz="1100" b="1" kern="0" dirty="0">
                <a:cs typeface="Calibri" panose="020F0502020204030204" pitchFamily="34" charset="0"/>
              </a:rPr>
              <a:t>Key insights</a:t>
            </a:r>
          </a:p>
          <a:p>
            <a:pPr marL="180000" indent="-180000">
              <a:buFont typeface="Arial" panose="020B0604020202020204" pitchFamily="34" charset="0"/>
              <a:buChar char="•"/>
              <a:defRPr/>
            </a:pPr>
            <a:r>
              <a:rPr lang="en-GB" sz="1100" kern="0" dirty="0">
                <a:cs typeface="Calibri" panose="020F0502020204030204" pitchFamily="34" charset="0"/>
              </a:rPr>
              <a:t>Each of the five aspects of ARB’s vision for success received high levels of support (between 92% and 79%)</a:t>
            </a:r>
          </a:p>
          <a:p>
            <a:pPr marL="180000" indent="-180000">
              <a:buFont typeface="Arial" panose="020B0604020202020204" pitchFamily="34" charset="0"/>
              <a:buChar char="•"/>
              <a:defRPr/>
            </a:pPr>
            <a:r>
              <a:rPr lang="en-GB" sz="1100" kern="0" dirty="0">
                <a:cs typeface="Calibri" panose="020F0502020204030204" pitchFamily="34" charset="0"/>
              </a:rPr>
              <a:t>65% of all respondents agreed the current structure of Parts 1,2 and 3 should change. The extent of the agreement differed: 94% of architecture students, 90% of other built environment professionals and 55% of Registered architects agreed</a:t>
            </a:r>
          </a:p>
          <a:p>
            <a:pPr marL="180000" indent="-180000">
              <a:buFont typeface="Arial" panose="020B0604020202020204" pitchFamily="34" charset="0"/>
              <a:buChar char="•"/>
              <a:defRPr/>
            </a:pPr>
            <a:r>
              <a:rPr lang="en-GB" sz="1100" kern="0" dirty="0">
                <a:cs typeface="Calibri" panose="020F0502020204030204" pitchFamily="34" charset="0"/>
              </a:rPr>
              <a:t>80% of respondents either strongly agree or agree that the best way to describe the competencies architects need would be to describe what an architect must know, be able to do and how they must behave (i.e. support our outcomes-based approach)</a:t>
            </a:r>
          </a:p>
          <a:p>
            <a:pPr marL="180000" indent="-180000">
              <a:buFont typeface="Arial" panose="020B0604020202020204" pitchFamily="34" charset="0"/>
              <a:buChar char="•"/>
              <a:defRPr/>
            </a:pPr>
            <a:r>
              <a:rPr lang="en-GB" sz="1100" kern="0" dirty="0">
                <a:cs typeface="Calibri" panose="020F0502020204030204" pitchFamily="34" charset="0"/>
              </a:rPr>
              <a:t>43% of respondents used their written response to suggest how structural change should happen. The most common suggestion was that the practical experience requirements need to change (raised proactively by 19% of respondents)</a:t>
            </a:r>
          </a:p>
          <a:p>
            <a:pPr marL="180000" indent="-180000">
              <a:buFont typeface="Arial" panose="020B0604020202020204" pitchFamily="34" charset="0"/>
              <a:buChar char="•"/>
              <a:defRPr/>
            </a:pPr>
            <a:r>
              <a:rPr lang="en-GB" sz="1100" kern="0" dirty="0">
                <a:cs typeface="Calibri" panose="020F0502020204030204" pitchFamily="34" charset="0"/>
              </a:rPr>
              <a:t>21% of respondents used their written response to highlight the importance of the competency area of business and practice skills; other topics raised were ethics and professionalism (7%), safety and sustainability.</a:t>
            </a:r>
          </a:p>
          <a:p>
            <a:pPr indent="0">
              <a:buFontTx/>
              <a:buNone/>
              <a:defRPr/>
            </a:pPr>
            <a:endParaRPr lang="en-GB" sz="1100" b="1" kern="0" dirty="0">
              <a:cs typeface="Calibri" panose="020F0502020204030204" pitchFamily="34" charset="0"/>
            </a:endParaRPr>
          </a:p>
          <a:p>
            <a:pPr indent="0">
              <a:buFontTx/>
              <a:buNone/>
              <a:defRPr/>
            </a:pPr>
            <a:r>
              <a:rPr lang="en-GB" sz="1100" b="1" u="sng" kern="0" dirty="0">
                <a:cs typeface="Calibri" panose="020F0502020204030204" pitchFamily="34" charset="0"/>
              </a:rPr>
              <a:t>International routes</a:t>
            </a:r>
          </a:p>
          <a:p>
            <a:pPr marL="180000" marR="0" lvl="0" indent="-180000" fontAlgn="auto">
              <a:lnSpc>
                <a:spcPct val="100000"/>
              </a:lnSpc>
              <a:spcBef>
                <a:spcPts val="0"/>
              </a:spcBef>
              <a:spcAft>
                <a:spcPts val="0"/>
              </a:spcAft>
              <a:buClrTx/>
              <a:buSzTx/>
              <a:buFont typeface="Arial" panose="020B0604020202020204" pitchFamily="34" charset="0"/>
              <a:buChar char="•"/>
              <a:tabLst/>
              <a:defRPr/>
            </a:pPr>
            <a:r>
              <a:rPr lang="en-GB" sz="1100" kern="0" dirty="0">
                <a:cs typeface="Calibri" panose="020F0502020204030204" pitchFamily="34" charset="0"/>
              </a:rPr>
              <a:t>Technical consultation so low responses. Of the three responses, two were on behalf of an organisation and one was from an individual. We also gathered detailed feedback which informed the development of our proposals by meeting with interested parties and holding a roundtable discussion. Outcome published on 29 March and emailed to interested stakeholders.</a:t>
            </a:r>
          </a:p>
        </p:txBody>
      </p:sp>
      <p:graphicFrame>
        <p:nvGraphicFramePr>
          <p:cNvPr id="27" name="Table 26">
            <a:extLst>
              <a:ext uri="{FF2B5EF4-FFF2-40B4-BE49-F238E27FC236}">
                <a16:creationId xmlns:a16="http://schemas.microsoft.com/office/drawing/2014/main" id="{A39C9686-FC02-43A1-B26B-143B55A8C367}"/>
              </a:ext>
            </a:extLst>
          </p:cNvPr>
          <p:cNvGraphicFramePr>
            <a:graphicFrameLocks noGrp="1"/>
          </p:cNvGraphicFramePr>
          <p:nvPr>
            <p:extLst>
              <p:ext uri="{D42A27DB-BD31-4B8C-83A1-F6EECF244321}">
                <p14:modId xmlns:p14="http://schemas.microsoft.com/office/powerpoint/2010/main" val="1235573779"/>
              </p:ext>
            </p:extLst>
          </p:nvPr>
        </p:nvGraphicFramePr>
        <p:xfrm>
          <a:off x="121068" y="527115"/>
          <a:ext cx="11949866" cy="1332404"/>
        </p:xfrm>
        <a:graphic>
          <a:graphicData uri="http://schemas.openxmlformats.org/drawingml/2006/table">
            <a:tbl>
              <a:tblPr firstRow="1" bandRow="1">
                <a:tableStyleId>{D27102A9-8310-4765-A935-A1911B00CA55}</a:tableStyleId>
              </a:tblPr>
              <a:tblGrid>
                <a:gridCol w="2480502">
                  <a:extLst>
                    <a:ext uri="{9D8B030D-6E8A-4147-A177-3AD203B41FA5}">
                      <a16:colId xmlns:a16="http://schemas.microsoft.com/office/drawing/2014/main" val="184895213"/>
                    </a:ext>
                  </a:extLst>
                </a:gridCol>
                <a:gridCol w="9469364">
                  <a:extLst>
                    <a:ext uri="{9D8B030D-6E8A-4147-A177-3AD203B41FA5}">
                      <a16:colId xmlns:a16="http://schemas.microsoft.com/office/drawing/2014/main" val="3296647974"/>
                    </a:ext>
                  </a:extLst>
                </a:gridCol>
              </a:tblGrid>
              <a:tr h="623103">
                <a:tc>
                  <a:txBody>
                    <a:bodyPr/>
                    <a:lstStyle/>
                    <a:p>
                      <a:pPr>
                        <a:lnSpc>
                          <a:spcPct val="107000"/>
                        </a:lnSpc>
                        <a:spcAft>
                          <a:spcPts val="800"/>
                        </a:spcAft>
                      </a:pPr>
                      <a:r>
                        <a:rPr lang="en-GB" sz="1200" b="1" kern="1200" dirty="0">
                          <a:solidFill>
                            <a:srgbClr val="000000"/>
                          </a:solidFill>
                          <a:effectLst/>
                          <a:latin typeface="+mn-lt"/>
                        </a:rPr>
                        <a:t>Measures of success:</a:t>
                      </a:r>
                    </a:p>
                    <a:p>
                      <a:pPr>
                        <a:lnSpc>
                          <a:spcPct val="107000"/>
                        </a:lnSpc>
                        <a:spcAft>
                          <a:spcPts val="800"/>
                        </a:spcAft>
                      </a:pPr>
                      <a:r>
                        <a:rPr lang="en-GB" sz="1200" b="1" kern="1200" dirty="0">
                          <a:solidFill>
                            <a:srgbClr val="000000"/>
                          </a:solidFill>
                          <a:effectLst/>
                          <a:latin typeface="+mn-lt"/>
                        </a:rPr>
                        <a:t>Consultations and surveys</a:t>
                      </a:r>
                      <a:endParaRPr lang="en-GB" sz="1200" b="1" dirty="0">
                        <a:effectLst/>
                        <a:latin typeface="+mn-lt"/>
                        <a:ea typeface="Calibri" panose="020F0502020204030204" pitchFamily="34" charset="0"/>
                        <a:cs typeface="Times New Roman" panose="02020603050405020304" pitchFamily="18" charset="0"/>
                      </a:endParaRPr>
                    </a:p>
                  </a:txBody>
                  <a:tcPr marL="25637" marR="25637" marT="0" marB="0"/>
                </a:tc>
                <a:tc>
                  <a:txBody>
                    <a:bodyPr/>
                    <a:lstStyle/>
                    <a:p>
                      <a:pPr marL="342900" lvl="0" indent="-342900">
                        <a:lnSpc>
                          <a:spcPct val="107000"/>
                        </a:lnSpc>
                        <a:buFont typeface="Symbol" panose="05050102010706020507" pitchFamily="18" charset="2"/>
                        <a:buChar char=""/>
                      </a:pPr>
                      <a:r>
                        <a:rPr lang="en-GB" sz="1200" b="0" kern="1200" dirty="0">
                          <a:solidFill>
                            <a:srgbClr val="000000"/>
                          </a:solidFill>
                          <a:effectLst/>
                          <a:latin typeface="+mn-lt"/>
                        </a:rPr>
                        <a:t>Number and profile of respondents (i.e. whether the respondents are from our target audiences)</a:t>
                      </a:r>
                      <a:endParaRPr lang="en-GB" sz="1200" b="0" dirty="0">
                        <a:effectLst/>
                        <a:latin typeface="+mn-lt"/>
                      </a:endParaRPr>
                    </a:p>
                    <a:p>
                      <a:pPr marL="342900" lvl="0" indent="-342900">
                        <a:lnSpc>
                          <a:spcPct val="107000"/>
                        </a:lnSpc>
                        <a:buFont typeface="Symbol" panose="05050102010706020507" pitchFamily="18" charset="2"/>
                        <a:buChar char=""/>
                      </a:pPr>
                      <a:r>
                        <a:rPr lang="en-GB" sz="1200" b="0" kern="1200" dirty="0">
                          <a:solidFill>
                            <a:srgbClr val="000000"/>
                          </a:solidFill>
                          <a:effectLst/>
                          <a:latin typeface="+mn-lt"/>
                        </a:rPr>
                        <a:t>Whether we have derived insights that support Board decision-making (i.e. whether we know the extent of support for our proposals, or have identified operational or policy risks we can mitigate)</a:t>
                      </a:r>
                      <a:endParaRPr lang="en-GB" sz="1200" b="0" dirty="0">
                        <a:effectLst/>
                        <a:latin typeface="+mn-lt"/>
                      </a:endParaRPr>
                    </a:p>
                  </a:txBody>
                  <a:tcPr marL="25637" marR="25637" marT="0" marB="0"/>
                </a:tc>
                <a:extLst>
                  <a:ext uri="{0D108BD9-81ED-4DB2-BD59-A6C34878D82A}">
                    <a16:rowId xmlns:a16="http://schemas.microsoft.com/office/drawing/2014/main" val="3135275125"/>
                  </a:ext>
                </a:extLst>
              </a:tr>
              <a:tr h="709301">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b="1" kern="1200" dirty="0">
                          <a:solidFill>
                            <a:srgbClr val="000000"/>
                          </a:solidFill>
                          <a:effectLst/>
                          <a:latin typeface="+mn-lt"/>
                        </a:rPr>
                        <a:t>Events and targeted meetings</a:t>
                      </a:r>
                      <a:endParaRPr lang="en-GB" sz="1200" b="1" dirty="0">
                        <a:effectLst/>
                        <a:latin typeface="+mn-lt"/>
                        <a:ea typeface="Calibri" panose="020F0502020204030204" pitchFamily="34" charset="0"/>
                        <a:cs typeface="Times New Roman" panose="02020603050405020304" pitchFamily="18" charset="0"/>
                      </a:endParaRPr>
                    </a:p>
                    <a:p>
                      <a:pPr>
                        <a:lnSpc>
                          <a:spcPct val="107000"/>
                        </a:lnSpc>
                        <a:spcAft>
                          <a:spcPts val="800"/>
                        </a:spcAft>
                      </a:pPr>
                      <a:endParaRPr lang="en-GB" sz="1200" b="1" dirty="0">
                        <a:effectLst/>
                        <a:latin typeface="+mn-lt"/>
                        <a:ea typeface="Calibri" panose="020F0502020204030204" pitchFamily="34" charset="0"/>
                        <a:cs typeface="Times New Roman" panose="02020603050405020304" pitchFamily="18" charset="0"/>
                      </a:endParaRPr>
                    </a:p>
                  </a:txBody>
                  <a:tcPr marL="25637" marR="25637" marT="0" marB="0">
                    <a:solidFill>
                      <a:schemeClr val="bg1">
                        <a:alpha val="20000"/>
                      </a:schemeClr>
                    </a:solidFill>
                  </a:tcPr>
                </a:tc>
                <a:tc>
                  <a:txBody>
                    <a:bodyPr/>
                    <a:lstStyle/>
                    <a:p>
                      <a:pPr marL="342900" lvl="0" indent="-342900">
                        <a:lnSpc>
                          <a:spcPct val="107000"/>
                        </a:lnSpc>
                        <a:buFont typeface="Symbol" panose="05050102010706020507" pitchFamily="18" charset="2"/>
                        <a:buChar char=""/>
                      </a:pPr>
                      <a:r>
                        <a:rPr lang="en-GB" sz="1200" b="0" kern="1200" dirty="0">
                          <a:solidFill>
                            <a:srgbClr val="000000"/>
                          </a:solidFill>
                          <a:effectLst/>
                          <a:latin typeface="+mn-lt"/>
                        </a:rPr>
                        <a:t>Number and profile of attendees (i.e. whether the attendees are from our target audiences) </a:t>
                      </a:r>
                      <a:endParaRPr lang="en-GB" sz="1200" b="0" dirty="0">
                        <a:effectLst/>
                        <a:latin typeface="+mn-lt"/>
                      </a:endParaRPr>
                    </a:p>
                    <a:p>
                      <a:pPr marL="342900" lvl="0" indent="-342900">
                        <a:lnSpc>
                          <a:spcPct val="107000"/>
                        </a:lnSpc>
                        <a:buFont typeface="Symbol" panose="05050102010706020507" pitchFamily="18" charset="2"/>
                        <a:buChar char=""/>
                      </a:pPr>
                      <a:r>
                        <a:rPr lang="en-GB" sz="1200" b="0" kern="1200" dirty="0">
                          <a:solidFill>
                            <a:srgbClr val="000000"/>
                          </a:solidFill>
                          <a:effectLst/>
                          <a:latin typeface="+mn-lt"/>
                        </a:rPr>
                        <a:t>Value of insights gathered in the meetings (i.e. whether we hear useful anecdotes that help us understand the sector or policy topics)</a:t>
                      </a:r>
                      <a:endParaRPr lang="en-GB" sz="1200" b="0" dirty="0">
                        <a:effectLst/>
                        <a:latin typeface="+mn-lt"/>
                      </a:endParaRPr>
                    </a:p>
                    <a:p>
                      <a:pPr marL="342900" lvl="0" indent="-342900">
                        <a:lnSpc>
                          <a:spcPct val="107000"/>
                        </a:lnSpc>
                        <a:spcAft>
                          <a:spcPts val="800"/>
                        </a:spcAft>
                        <a:buFont typeface="Symbol" panose="05050102010706020507" pitchFamily="18" charset="2"/>
                        <a:buChar char=""/>
                      </a:pPr>
                      <a:r>
                        <a:rPr lang="en-GB" sz="1200" b="0" kern="1200" dirty="0">
                          <a:solidFill>
                            <a:srgbClr val="000000"/>
                          </a:solidFill>
                          <a:effectLst/>
                          <a:latin typeface="+mn-lt"/>
                        </a:rPr>
                        <a:t>Whether participant feedback is positive (i.e. satisfaction surveys or positive comments about the event or ARB)</a:t>
                      </a:r>
                      <a:endParaRPr lang="en-GB" sz="1200" b="0" dirty="0">
                        <a:effectLst/>
                        <a:latin typeface="+mn-lt"/>
                        <a:ea typeface="Calibri" panose="020F0502020204030204" pitchFamily="34" charset="0"/>
                        <a:cs typeface="Times New Roman" panose="02020603050405020304" pitchFamily="18" charset="0"/>
                      </a:endParaRPr>
                    </a:p>
                  </a:txBody>
                  <a:tcPr marL="25637" marR="25637" marT="0" marB="0">
                    <a:solidFill>
                      <a:schemeClr val="bg1">
                        <a:alpha val="20000"/>
                      </a:schemeClr>
                    </a:solidFill>
                  </a:tcPr>
                </a:tc>
                <a:extLst>
                  <a:ext uri="{0D108BD9-81ED-4DB2-BD59-A6C34878D82A}">
                    <a16:rowId xmlns:a16="http://schemas.microsoft.com/office/drawing/2014/main" val="201020339"/>
                  </a:ext>
                </a:extLst>
              </a:tr>
            </a:tbl>
          </a:graphicData>
        </a:graphic>
      </p:graphicFrame>
      <p:graphicFrame>
        <p:nvGraphicFramePr>
          <p:cNvPr id="29" name="Table 28">
            <a:extLst>
              <a:ext uri="{FF2B5EF4-FFF2-40B4-BE49-F238E27FC236}">
                <a16:creationId xmlns:a16="http://schemas.microsoft.com/office/drawing/2014/main" id="{AA790C8B-9D06-48A8-910B-6BC7F587DCA0}"/>
              </a:ext>
            </a:extLst>
          </p:cNvPr>
          <p:cNvGraphicFramePr>
            <a:graphicFrameLocks noGrp="1"/>
          </p:cNvGraphicFramePr>
          <p:nvPr/>
        </p:nvGraphicFramePr>
        <p:xfrm>
          <a:off x="121067" y="3837276"/>
          <a:ext cx="4955135" cy="2967252"/>
        </p:xfrm>
        <a:graphic>
          <a:graphicData uri="http://schemas.openxmlformats.org/drawingml/2006/table">
            <a:tbl>
              <a:tblPr>
                <a:tableStyleId>{C4B1156A-380E-4F78-BDF5-A606A8083BF9}</a:tableStyleId>
              </a:tblPr>
              <a:tblGrid>
                <a:gridCol w="1810283">
                  <a:extLst>
                    <a:ext uri="{9D8B030D-6E8A-4147-A177-3AD203B41FA5}">
                      <a16:colId xmlns:a16="http://schemas.microsoft.com/office/drawing/2014/main" val="3660265395"/>
                    </a:ext>
                  </a:extLst>
                </a:gridCol>
                <a:gridCol w="2144994">
                  <a:extLst>
                    <a:ext uri="{9D8B030D-6E8A-4147-A177-3AD203B41FA5}">
                      <a16:colId xmlns:a16="http://schemas.microsoft.com/office/drawing/2014/main" val="3521087220"/>
                    </a:ext>
                  </a:extLst>
                </a:gridCol>
                <a:gridCol w="999858">
                  <a:extLst>
                    <a:ext uri="{9D8B030D-6E8A-4147-A177-3AD203B41FA5}">
                      <a16:colId xmlns:a16="http://schemas.microsoft.com/office/drawing/2014/main" val="2496839845"/>
                    </a:ext>
                  </a:extLst>
                </a:gridCol>
              </a:tblGrid>
              <a:tr h="404013">
                <a:tc>
                  <a:txBody>
                    <a:bodyPr/>
                    <a:lstStyle/>
                    <a:p>
                      <a:pPr algn="l" fontAlgn="ctr"/>
                      <a:r>
                        <a:rPr lang="en-GB" sz="1300" b="1" u="none" strike="noStrike" dirty="0">
                          <a:effectLst/>
                        </a:rPr>
                        <a:t>ORGANISATION / EVENT</a:t>
                      </a:r>
                      <a:endParaRPr lang="en-GB" sz="1300" b="1" i="0" u="none" strike="noStrike" dirty="0">
                        <a:solidFill>
                          <a:srgbClr val="000000"/>
                        </a:solidFill>
                        <a:effectLst/>
                        <a:latin typeface="+mn-lt"/>
                      </a:endParaRPr>
                    </a:p>
                  </a:txBody>
                  <a:tcPr marL="75591" marR="8399" marT="8399" marB="0" anchor="ctr">
                    <a:solidFill>
                      <a:schemeClr val="accent4">
                        <a:lumMod val="40000"/>
                        <a:lumOff val="60000"/>
                      </a:schemeClr>
                    </a:solidFill>
                  </a:tcPr>
                </a:tc>
                <a:tc>
                  <a:txBody>
                    <a:bodyPr/>
                    <a:lstStyle/>
                    <a:p>
                      <a:pPr algn="l" fontAlgn="ctr"/>
                      <a:r>
                        <a:rPr lang="en-GB" sz="1300" b="1" u="none" strike="noStrike" dirty="0">
                          <a:effectLst/>
                        </a:rPr>
                        <a:t>SUBJECT DETAIL</a:t>
                      </a:r>
                      <a:endParaRPr lang="en-GB" sz="1300" b="1" i="0" u="none" strike="noStrike" dirty="0">
                        <a:solidFill>
                          <a:srgbClr val="000000"/>
                        </a:solidFill>
                        <a:effectLst/>
                        <a:latin typeface="+mn-lt"/>
                      </a:endParaRPr>
                    </a:p>
                  </a:txBody>
                  <a:tcPr marL="75591" marR="8399" marT="8399" marB="0" anchor="ctr">
                    <a:solidFill>
                      <a:schemeClr val="accent4">
                        <a:lumMod val="40000"/>
                        <a:lumOff val="60000"/>
                      </a:schemeClr>
                    </a:solidFill>
                  </a:tcPr>
                </a:tc>
                <a:tc>
                  <a:txBody>
                    <a:bodyPr/>
                    <a:lstStyle/>
                    <a:p>
                      <a:pPr algn="l" fontAlgn="ctr"/>
                      <a:r>
                        <a:rPr lang="en-GB" sz="1300" b="1" u="none" strike="noStrike" dirty="0">
                          <a:effectLst/>
                        </a:rPr>
                        <a:t>DATE</a:t>
                      </a:r>
                      <a:endParaRPr lang="en-GB" sz="1300" b="1" i="0" u="none" strike="noStrike" dirty="0">
                        <a:solidFill>
                          <a:srgbClr val="000000"/>
                        </a:solidFill>
                        <a:effectLst/>
                        <a:latin typeface="+mn-lt"/>
                      </a:endParaRPr>
                    </a:p>
                  </a:txBody>
                  <a:tcPr marL="75591" marR="8399" marT="8399" marB="0" anchor="ctr">
                    <a:solidFill>
                      <a:schemeClr val="accent4">
                        <a:lumMod val="40000"/>
                        <a:lumOff val="60000"/>
                      </a:schemeClr>
                    </a:solidFill>
                  </a:tcPr>
                </a:tc>
                <a:extLst>
                  <a:ext uri="{0D108BD9-81ED-4DB2-BD59-A6C34878D82A}">
                    <a16:rowId xmlns:a16="http://schemas.microsoft.com/office/drawing/2014/main" val="2214359735"/>
                  </a:ext>
                </a:extLst>
              </a:tr>
              <a:tr h="346860">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RIAI</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Intro / catchup</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24 Jan 22</a:t>
                      </a:r>
                    </a:p>
                  </a:txBody>
                  <a:tcPr marL="75591" marR="8399" marT="8399" marB="0" anchor="ctr"/>
                </a:tc>
                <a:extLst>
                  <a:ext uri="{0D108BD9-81ED-4DB2-BD59-A6C34878D82A}">
                    <a16:rowId xmlns:a16="http://schemas.microsoft.com/office/drawing/2014/main" val="1168074771"/>
                  </a:ext>
                </a:extLst>
              </a:tr>
              <a:tr h="320772">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RIBA - Jack Pringle</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Alan 1:1</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10 Feb 22</a:t>
                      </a:r>
                    </a:p>
                  </a:txBody>
                  <a:tcPr marL="75591" marR="8399" marT="8399" marB="0" anchor="ctr"/>
                </a:tc>
                <a:extLst>
                  <a:ext uri="{0D108BD9-81ED-4DB2-BD59-A6C34878D82A}">
                    <a16:rowId xmlns:a16="http://schemas.microsoft.com/office/drawing/2014/main" val="3407216597"/>
                  </a:ext>
                </a:extLst>
              </a:tr>
              <a:tr h="332226">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CIAT</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Intro / catchup</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15 Feb 22</a:t>
                      </a:r>
                    </a:p>
                  </a:txBody>
                  <a:tcPr marL="75591" marR="8399" marT="8399" marB="0" anchor="ctr"/>
                </a:tc>
                <a:extLst>
                  <a:ext uri="{0D108BD9-81ED-4DB2-BD59-A6C34878D82A}">
                    <a16:rowId xmlns:a16="http://schemas.microsoft.com/office/drawing/2014/main" val="3708592742"/>
                  </a:ext>
                </a:extLst>
              </a:tr>
              <a:tr h="357863">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CIAT - Kevin Crawford</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Alan 1:1</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21 Feb 22</a:t>
                      </a:r>
                    </a:p>
                  </a:txBody>
                  <a:tcPr marL="75591" marR="8399" marT="8399" marB="0" anchor="ctr"/>
                </a:tc>
                <a:extLst>
                  <a:ext uri="{0D108BD9-81ED-4DB2-BD59-A6C34878D82A}">
                    <a16:rowId xmlns:a16="http://schemas.microsoft.com/office/drawing/2014/main" val="2836905790"/>
                  </a:ext>
                </a:extLst>
              </a:tr>
              <a:tr h="374955">
                <a:tc>
                  <a:txBody>
                    <a:bodyPr/>
                    <a:lstStyle/>
                    <a:p>
                      <a:pPr marL="0" algn="l" defTabSz="914400" rtl="0" eaLnBrk="1" fontAlgn="t" latinLnBrk="0" hangingPunct="1"/>
                      <a:r>
                        <a:rPr lang="en-GB" sz="1300" u="none" strike="noStrike" kern="1200">
                          <a:solidFill>
                            <a:schemeClr val="dk1"/>
                          </a:solidFill>
                          <a:effectLst/>
                          <a:latin typeface="+mn-lt"/>
                          <a:ea typeface="+mn-ea"/>
                          <a:cs typeface="+mn-cs"/>
                        </a:rPr>
                        <a:t>Bartlett </a:t>
                      </a:r>
                      <a:r>
                        <a:rPr lang="en-GB" sz="1300" u="none" strike="noStrike" kern="1200" dirty="0">
                          <a:solidFill>
                            <a:schemeClr val="dk1"/>
                          </a:solidFill>
                          <a:effectLst/>
                          <a:latin typeface="+mn-lt"/>
                          <a:ea typeface="+mn-ea"/>
                          <a:cs typeface="+mn-cs"/>
                        </a:rPr>
                        <a:t>Part 3 Lecture</a:t>
                      </a:r>
                    </a:p>
                  </a:txBody>
                  <a:tcPr marL="75591" marR="8399" marT="8399"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300" u="none" strike="noStrike" kern="1200" dirty="0">
                          <a:solidFill>
                            <a:schemeClr val="dk1"/>
                          </a:solidFill>
                          <a:effectLst/>
                          <a:latin typeface="+mn-lt"/>
                          <a:ea typeface="+mn-ea"/>
                          <a:cs typeface="+mn-cs"/>
                        </a:rPr>
                        <a:t>Annual lecture joint with RIBA Simon </a:t>
                      </a:r>
                      <a:r>
                        <a:rPr lang="en-GB" sz="1300" u="none" strike="noStrike" kern="1200" dirty="0" err="1">
                          <a:solidFill>
                            <a:schemeClr val="dk1"/>
                          </a:solidFill>
                          <a:effectLst/>
                          <a:latin typeface="+mn-lt"/>
                          <a:ea typeface="+mn-ea"/>
                          <a:cs typeface="+mn-cs"/>
                        </a:rPr>
                        <a:t>Allford</a:t>
                      </a:r>
                      <a:endParaRPr lang="en-GB" sz="1300" u="none" strike="noStrike" kern="1200" dirty="0">
                        <a:solidFill>
                          <a:schemeClr val="dk1"/>
                        </a:solidFill>
                        <a:effectLst/>
                        <a:latin typeface="+mn-lt"/>
                        <a:ea typeface="+mn-ea"/>
                        <a:cs typeface="+mn-cs"/>
                      </a:endParaRP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1 Mar 22</a:t>
                      </a:r>
                    </a:p>
                  </a:txBody>
                  <a:tcPr marL="75591" marR="8399" marT="8399" marB="0" anchor="ctr"/>
                </a:tc>
                <a:extLst>
                  <a:ext uri="{0D108BD9-81ED-4DB2-BD59-A6C34878D82A}">
                    <a16:rowId xmlns:a16="http://schemas.microsoft.com/office/drawing/2014/main" val="1995901307"/>
                  </a:ext>
                </a:extLst>
              </a:tr>
              <a:tr h="772318">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ARB-hosted CPD briefing event on 11 March</a:t>
                      </a:r>
                    </a:p>
                  </a:txBody>
                  <a:tcPr marL="75591" marR="8399" marT="8399"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300" u="none" strike="noStrike" kern="1200" dirty="0">
                          <a:solidFill>
                            <a:schemeClr val="dk1"/>
                          </a:solidFill>
                          <a:effectLst/>
                          <a:latin typeface="+mn-lt"/>
                          <a:ea typeface="+mn-ea"/>
                          <a:cs typeface="+mn-cs"/>
                        </a:rPr>
                        <a:t>Introduced themes from CPD survey to a small group of stakeholders: </a:t>
                      </a:r>
                      <a:r>
                        <a:rPr lang="it-IT" sz="1300" u="none" strike="noStrike" kern="1200" dirty="0">
                          <a:solidFill>
                            <a:schemeClr val="dk1"/>
                          </a:solidFill>
                          <a:effectLst/>
                          <a:latin typeface="+mn-lt"/>
                          <a:ea typeface="+mn-ea"/>
                          <a:cs typeface="+mn-cs"/>
                        </a:rPr>
                        <a:t>RIBA, RIAS, RSAW, RSUA, SCOSA, APSA</a:t>
                      </a:r>
                    </a:p>
                  </a:txBody>
                  <a:tcPr marL="75591" marR="8399" marT="8399"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11 Mar 22</a:t>
                      </a:r>
                    </a:p>
                  </a:txBody>
                  <a:tcPr marL="75591" marR="8399" marT="8399" marB="0" anchor="ctr"/>
                </a:tc>
                <a:extLst>
                  <a:ext uri="{0D108BD9-81ED-4DB2-BD59-A6C34878D82A}">
                    <a16:rowId xmlns:a16="http://schemas.microsoft.com/office/drawing/2014/main" val="2293728155"/>
                  </a:ext>
                </a:extLst>
              </a:tr>
            </a:tbl>
          </a:graphicData>
        </a:graphic>
      </p:graphicFrame>
    </p:spTree>
    <p:extLst>
      <p:ext uri="{BB962C8B-B14F-4D97-AF65-F5344CB8AC3E}">
        <p14:creationId xmlns:p14="http://schemas.microsoft.com/office/powerpoint/2010/main" val="4021857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AC45723F-CC64-4476-8837-7D39CE495CB6}"/>
              </a:ext>
            </a:extLst>
          </p:cNvPr>
          <p:cNvGraphicFramePr>
            <a:graphicFrameLocks noGrp="1"/>
          </p:cNvGraphicFramePr>
          <p:nvPr/>
        </p:nvGraphicFramePr>
        <p:xfrm>
          <a:off x="112521" y="2528568"/>
          <a:ext cx="5484975" cy="3272731"/>
        </p:xfrm>
        <a:graphic>
          <a:graphicData uri="http://schemas.openxmlformats.org/drawingml/2006/table">
            <a:tbl>
              <a:tblPr>
                <a:tableStyleId>{C4B1156A-380E-4F78-BDF5-A606A8083BF9}</a:tableStyleId>
              </a:tblPr>
              <a:tblGrid>
                <a:gridCol w="2448016">
                  <a:extLst>
                    <a:ext uri="{9D8B030D-6E8A-4147-A177-3AD203B41FA5}">
                      <a16:colId xmlns:a16="http://schemas.microsoft.com/office/drawing/2014/main" val="664959874"/>
                    </a:ext>
                  </a:extLst>
                </a:gridCol>
                <a:gridCol w="962204">
                  <a:extLst>
                    <a:ext uri="{9D8B030D-6E8A-4147-A177-3AD203B41FA5}">
                      <a16:colId xmlns:a16="http://schemas.microsoft.com/office/drawing/2014/main" val="385639229"/>
                    </a:ext>
                  </a:extLst>
                </a:gridCol>
                <a:gridCol w="982251">
                  <a:extLst>
                    <a:ext uri="{9D8B030D-6E8A-4147-A177-3AD203B41FA5}">
                      <a16:colId xmlns:a16="http://schemas.microsoft.com/office/drawing/2014/main" val="3993951669"/>
                    </a:ext>
                  </a:extLst>
                </a:gridCol>
                <a:gridCol w="1092504">
                  <a:extLst>
                    <a:ext uri="{9D8B030D-6E8A-4147-A177-3AD203B41FA5}">
                      <a16:colId xmlns:a16="http://schemas.microsoft.com/office/drawing/2014/main" val="4205190067"/>
                    </a:ext>
                  </a:extLst>
                </a:gridCol>
              </a:tblGrid>
              <a:tr h="511031">
                <a:tc>
                  <a:txBody>
                    <a:bodyPr/>
                    <a:lstStyle/>
                    <a:p>
                      <a:pPr algn="l" fontAlgn="ctr"/>
                      <a:r>
                        <a:rPr lang="en-GB" sz="1300" b="1" u="none" strike="noStrike" dirty="0">
                          <a:effectLst/>
                        </a:rPr>
                        <a:t>STAKEHOLDER COMMUNICATIONS </a:t>
                      </a:r>
                      <a:endParaRPr lang="en-GB" sz="1300" b="1" i="0" u="none" strike="noStrike" dirty="0">
                        <a:solidFill>
                          <a:srgbClr val="000000"/>
                        </a:solidFill>
                        <a:effectLst/>
                        <a:latin typeface="+mn-lt"/>
                      </a:endParaRPr>
                    </a:p>
                  </a:txBody>
                  <a:tcPr marL="85725" marR="9525" marT="9525" marB="0" anchor="ctr">
                    <a:solidFill>
                      <a:schemeClr val="accent4">
                        <a:lumMod val="40000"/>
                        <a:lumOff val="60000"/>
                      </a:schemeClr>
                    </a:solidFill>
                  </a:tcPr>
                </a:tc>
                <a:tc>
                  <a:txBody>
                    <a:bodyPr/>
                    <a:lstStyle/>
                    <a:p>
                      <a:pPr algn="l" fontAlgn="ctr"/>
                      <a:r>
                        <a:rPr lang="en-GB" sz="1300" b="1" u="none" strike="noStrike" dirty="0">
                          <a:effectLst/>
                        </a:rPr>
                        <a:t>DATE</a:t>
                      </a:r>
                      <a:endParaRPr lang="en-GB" sz="1300" b="1" i="0" u="none" strike="noStrike" dirty="0">
                        <a:solidFill>
                          <a:srgbClr val="000000"/>
                        </a:solidFill>
                        <a:effectLst/>
                        <a:latin typeface="+mn-lt"/>
                      </a:endParaRPr>
                    </a:p>
                  </a:txBody>
                  <a:tcPr marL="85725" marR="9525" marT="9525" marB="0" anchor="ctr">
                    <a:solidFill>
                      <a:schemeClr val="accent4">
                        <a:lumMod val="40000"/>
                        <a:lumOff val="60000"/>
                      </a:schemeClr>
                    </a:solidFill>
                  </a:tcPr>
                </a:tc>
                <a:tc>
                  <a:txBody>
                    <a:bodyPr/>
                    <a:lstStyle/>
                    <a:p>
                      <a:pPr algn="l" fontAlgn="ctr"/>
                      <a:r>
                        <a:rPr lang="en-GB" sz="1300" b="1" u="none" strike="noStrike" dirty="0">
                          <a:effectLst/>
                        </a:rPr>
                        <a:t>NUMBER SENT</a:t>
                      </a:r>
                      <a:endParaRPr lang="en-GB" sz="1300" b="1" i="0" u="none" strike="noStrike" dirty="0">
                        <a:solidFill>
                          <a:srgbClr val="000000"/>
                        </a:solidFill>
                        <a:effectLst/>
                        <a:latin typeface="+mn-lt"/>
                      </a:endParaRPr>
                    </a:p>
                  </a:txBody>
                  <a:tcPr marL="85725" marR="9525" marT="9525" marB="0" anchor="ctr">
                    <a:solidFill>
                      <a:schemeClr val="accent4">
                        <a:lumMod val="40000"/>
                        <a:lumOff val="60000"/>
                      </a:schemeClr>
                    </a:solidFill>
                  </a:tcPr>
                </a:tc>
                <a:tc>
                  <a:txBody>
                    <a:bodyPr/>
                    <a:lstStyle/>
                    <a:p>
                      <a:pPr algn="l" fontAlgn="ctr"/>
                      <a:r>
                        <a:rPr lang="en-GB" sz="1300" b="1" u="none" strike="noStrike" dirty="0">
                          <a:effectLst/>
                        </a:rPr>
                        <a:t>POSITIVE RESPONSES</a:t>
                      </a:r>
                      <a:endParaRPr lang="en-GB" sz="1300" b="1" i="0" u="none" strike="noStrike" dirty="0">
                        <a:solidFill>
                          <a:srgbClr val="000000"/>
                        </a:solidFill>
                        <a:effectLst/>
                        <a:latin typeface="+mn-lt"/>
                      </a:endParaRPr>
                    </a:p>
                  </a:txBody>
                  <a:tcPr marL="85725" marR="9525" marT="9525" marB="0" anchor="ctr">
                    <a:solidFill>
                      <a:schemeClr val="accent4">
                        <a:lumMod val="40000"/>
                        <a:lumOff val="60000"/>
                      </a:schemeClr>
                    </a:solidFill>
                  </a:tcPr>
                </a:tc>
                <a:extLst>
                  <a:ext uri="{0D108BD9-81ED-4DB2-BD59-A6C34878D82A}">
                    <a16:rowId xmlns:a16="http://schemas.microsoft.com/office/drawing/2014/main" val="3309169901"/>
                  </a:ext>
                </a:extLst>
              </a:tr>
              <a:tr h="522591">
                <a:tc>
                  <a:txBody>
                    <a:bodyPr/>
                    <a:lstStyle/>
                    <a:p>
                      <a:pPr algn="l" fontAlgn="ctr"/>
                      <a:r>
                        <a:rPr lang="en-GB" sz="1300" u="none" strike="noStrike" dirty="0">
                          <a:effectLst/>
                        </a:rPr>
                        <a:t>House of Lords - Building Safety Bill</a:t>
                      </a:r>
                      <a:endParaRPr lang="en-GB" sz="1300" b="0" i="0" u="none" strike="noStrike" dirty="0">
                        <a:solidFill>
                          <a:srgbClr val="000000"/>
                        </a:solidFill>
                        <a:effectLst/>
                        <a:latin typeface="+mn-lt"/>
                      </a:endParaRPr>
                    </a:p>
                  </a:txBody>
                  <a:tcPr marL="9525" marR="9525" marT="9525" marB="0" anchor="ctr"/>
                </a:tc>
                <a:tc>
                  <a:txBody>
                    <a:bodyPr/>
                    <a:lstStyle/>
                    <a:p>
                      <a:pPr marL="0" algn="ctr" defTabSz="914400" rtl="0" eaLnBrk="1" fontAlgn="t" latinLnBrk="0" hangingPunct="1"/>
                      <a:r>
                        <a:rPr lang="en-GB" sz="1300" u="none" strike="noStrike" kern="1200" dirty="0">
                          <a:solidFill>
                            <a:schemeClr val="dk1"/>
                          </a:solidFill>
                          <a:effectLst/>
                          <a:latin typeface="+mn-lt"/>
                          <a:ea typeface="+mn-ea"/>
                          <a:cs typeface="+mn-cs"/>
                        </a:rPr>
                        <a:t>3 Feb 22</a:t>
                      </a:r>
                    </a:p>
                  </a:txBody>
                  <a:tcPr marL="9525" marR="9525" marT="9525" marB="0" anchor="ctr"/>
                </a:tc>
                <a:tc>
                  <a:txBody>
                    <a:bodyPr/>
                    <a:lstStyle/>
                    <a:p>
                      <a:pPr algn="ctr" fontAlgn="ctr"/>
                      <a:r>
                        <a:rPr lang="en-GB" sz="1300" u="none" strike="noStrike" dirty="0">
                          <a:effectLst/>
                        </a:rPr>
                        <a:t>23</a:t>
                      </a:r>
                      <a:endParaRPr lang="en-GB" sz="1300" b="0" i="0" u="none" strike="noStrike" dirty="0">
                        <a:solidFill>
                          <a:srgbClr val="000000"/>
                        </a:solidFill>
                        <a:effectLst/>
                        <a:latin typeface="+mn-lt"/>
                      </a:endParaRPr>
                    </a:p>
                  </a:txBody>
                  <a:tcPr marL="9525" marR="9525" marT="9525" marB="0" anchor="ctr"/>
                </a:tc>
                <a:tc>
                  <a:txBody>
                    <a:bodyPr/>
                    <a:lstStyle/>
                    <a:p>
                      <a:pPr algn="ctr" fontAlgn="ctr"/>
                      <a:r>
                        <a:rPr lang="en-GB" sz="1300" u="none" strike="noStrike" dirty="0">
                          <a:effectLst/>
                        </a:rPr>
                        <a:t>6</a:t>
                      </a:r>
                      <a:endParaRPr lang="en-GB" sz="13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840860681"/>
                  </a:ext>
                </a:extLst>
              </a:tr>
              <a:tr h="670311">
                <a:tc>
                  <a:txBody>
                    <a:bodyPr/>
                    <a:lstStyle/>
                    <a:p>
                      <a:pPr algn="l" fontAlgn="ctr"/>
                      <a:r>
                        <a:rPr lang="en-GB" sz="1300" u="none" strike="noStrike" dirty="0">
                          <a:effectLst/>
                        </a:rPr>
                        <a:t>Update on MRA- Australia and New Zealand</a:t>
                      </a:r>
                      <a:endParaRPr lang="en-GB" sz="1300" b="0" i="0" u="none" strike="noStrike" dirty="0">
                        <a:solidFill>
                          <a:srgbClr val="000000"/>
                        </a:solidFill>
                        <a:effectLst/>
                        <a:latin typeface="+mn-lt"/>
                      </a:endParaRPr>
                    </a:p>
                  </a:txBody>
                  <a:tcPr marL="9525" marR="9525" marT="9525" marB="0" anchor="ctr"/>
                </a:tc>
                <a:tc>
                  <a:txBody>
                    <a:bodyPr/>
                    <a:lstStyle/>
                    <a:p>
                      <a:pPr marL="0" algn="ctr" defTabSz="914400" rtl="0" eaLnBrk="1" fontAlgn="t" latinLnBrk="0" hangingPunct="1"/>
                      <a:r>
                        <a:rPr lang="en-GB" sz="1300" u="none" strike="noStrike" kern="1200" dirty="0">
                          <a:solidFill>
                            <a:schemeClr val="dk1"/>
                          </a:solidFill>
                          <a:effectLst/>
                          <a:latin typeface="+mn-lt"/>
                          <a:ea typeface="+mn-ea"/>
                          <a:cs typeface="+mn-cs"/>
                        </a:rPr>
                        <a:t>5 Mar 22</a:t>
                      </a:r>
                    </a:p>
                  </a:txBody>
                  <a:tcPr marL="9525" marR="9525" marT="9525" marB="0" anchor="ctr"/>
                </a:tc>
                <a:tc>
                  <a:txBody>
                    <a:bodyPr/>
                    <a:lstStyle/>
                    <a:p>
                      <a:pPr algn="ctr" fontAlgn="ctr"/>
                      <a:r>
                        <a:rPr lang="en-GB" sz="1300" u="none" strike="noStrike" dirty="0">
                          <a:effectLst/>
                        </a:rPr>
                        <a:t>4 + website</a:t>
                      </a:r>
                      <a:endParaRPr lang="en-GB" sz="1300" b="0" i="0" u="none" strike="noStrike" dirty="0">
                        <a:solidFill>
                          <a:srgbClr val="000000"/>
                        </a:solidFill>
                        <a:effectLst/>
                        <a:latin typeface="+mn-lt"/>
                      </a:endParaRPr>
                    </a:p>
                  </a:txBody>
                  <a:tcPr marL="9525" marR="9525" marT="9525" marB="0" anchor="ctr"/>
                </a:tc>
                <a:tc>
                  <a:txBody>
                    <a:bodyPr/>
                    <a:lstStyle/>
                    <a:p>
                      <a:pPr algn="ctr" fontAlgn="ctr"/>
                      <a:r>
                        <a:rPr lang="en-GB" sz="1300" u="none" strike="noStrike" dirty="0">
                          <a:effectLst/>
                        </a:rPr>
                        <a:t>2</a:t>
                      </a:r>
                      <a:endParaRPr lang="en-GB" sz="13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941318972"/>
                  </a:ext>
                </a:extLst>
              </a:tr>
              <a:tr h="718885">
                <a:tc>
                  <a:txBody>
                    <a:bodyPr/>
                    <a:lstStyle/>
                    <a:p>
                      <a:pPr algn="l" fontAlgn="ctr"/>
                      <a:r>
                        <a:rPr lang="en-GB" sz="1300" u="none" strike="noStrike" dirty="0">
                          <a:effectLst/>
                        </a:rPr>
                        <a:t>Introductory meeting offers to MPs and peers </a:t>
                      </a:r>
                      <a:endParaRPr lang="en-GB" sz="1300" b="0" i="0" u="none" strike="noStrike" dirty="0">
                        <a:solidFill>
                          <a:srgbClr val="000000"/>
                        </a:solidFill>
                        <a:effectLst/>
                        <a:latin typeface="+mn-lt"/>
                      </a:endParaRPr>
                    </a:p>
                  </a:txBody>
                  <a:tcPr marL="9525" marR="9525" marT="9525"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Mar 22</a:t>
                      </a:r>
                    </a:p>
                  </a:txBody>
                  <a:tcPr marL="85725" marR="9525" marT="9525" marB="0" anchor="ctr"/>
                </a:tc>
                <a:tc>
                  <a:txBody>
                    <a:bodyPr/>
                    <a:lstStyle/>
                    <a:p>
                      <a:pPr algn="ctr" fontAlgn="ctr"/>
                      <a:r>
                        <a:rPr lang="en-GB" sz="1300" u="none" strike="noStrike" dirty="0">
                          <a:effectLst/>
                        </a:rPr>
                        <a:t>40</a:t>
                      </a:r>
                      <a:endParaRPr lang="en-GB" sz="1300" b="0" i="0" u="none" strike="noStrike" dirty="0">
                        <a:solidFill>
                          <a:srgbClr val="000000"/>
                        </a:solidFill>
                        <a:effectLst/>
                        <a:latin typeface="+mn-lt"/>
                      </a:endParaRPr>
                    </a:p>
                  </a:txBody>
                  <a:tcPr marL="85725" marR="9525" marT="9525" marB="0" anchor="ctr"/>
                </a:tc>
                <a:tc>
                  <a:txBody>
                    <a:bodyPr/>
                    <a:lstStyle/>
                    <a:p>
                      <a:pPr algn="ctr" fontAlgn="ctr"/>
                      <a:r>
                        <a:rPr lang="en-GB" sz="1300" u="none" strike="noStrike" dirty="0">
                          <a:effectLst/>
                        </a:rPr>
                        <a:t>TBC</a:t>
                      </a:r>
                      <a:endParaRPr lang="en-GB" sz="1300" b="0" i="0" u="none" strike="noStrike" dirty="0">
                        <a:solidFill>
                          <a:srgbClr val="000000"/>
                        </a:solidFill>
                        <a:effectLst/>
                        <a:latin typeface="+mn-lt"/>
                      </a:endParaRPr>
                    </a:p>
                  </a:txBody>
                  <a:tcPr marL="85725" marR="9525" marT="9525" marB="0" anchor="ctr"/>
                </a:tc>
                <a:extLst>
                  <a:ext uri="{0D108BD9-81ED-4DB2-BD59-A6C34878D82A}">
                    <a16:rowId xmlns:a16="http://schemas.microsoft.com/office/drawing/2014/main" val="3060320468"/>
                  </a:ext>
                </a:extLst>
              </a:tr>
              <a:tr h="381808">
                <a:tc>
                  <a:txBody>
                    <a:bodyPr/>
                    <a:lstStyle/>
                    <a:p>
                      <a:pPr algn="l" fontAlgn="b"/>
                      <a:r>
                        <a:rPr lang="en-GB" sz="1300" u="none" strike="noStrike" dirty="0">
                          <a:effectLst/>
                        </a:rPr>
                        <a:t>Update on MRA - USA</a:t>
                      </a:r>
                      <a:endParaRPr lang="en-GB" sz="1300" b="0" i="0" u="none" strike="noStrike" dirty="0">
                        <a:solidFill>
                          <a:srgbClr val="000000"/>
                        </a:solidFill>
                        <a:effectLst/>
                        <a:latin typeface="+mn-lt"/>
                      </a:endParaRPr>
                    </a:p>
                  </a:txBody>
                  <a:tcPr marL="9525" marR="9525" marT="9525" marB="0" anchor="ctr"/>
                </a:tc>
                <a:tc>
                  <a:txBody>
                    <a:bodyPr/>
                    <a:lstStyle/>
                    <a:p>
                      <a:pPr marL="0" algn="l" defTabSz="914400" rtl="0" eaLnBrk="1" fontAlgn="t" latinLnBrk="0" hangingPunct="1"/>
                      <a:r>
                        <a:rPr lang="en-GB" sz="1300" u="none" strike="noStrike" kern="1200">
                          <a:solidFill>
                            <a:schemeClr val="dk1"/>
                          </a:solidFill>
                          <a:effectLst/>
                          <a:latin typeface="+mn-lt"/>
                          <a:ea typeface="+mn-ea"/>
                          <a:cs typeface="+mn-cs"/>
                        </a:rPr>
                        <a:t>17 Mar 22</a:t>
                      </a:r>
                    </a:p>
                  </a:txBody>
                  <a:tcPr marL="85725" marR="9525" marT="9525" marB="0" anchor="ctr"/>
                </a:tc>
                <a:tc>
                  <a:txBody>
                    <a:bodyPr/>
                    <a:lstStyle/>
                    <a:p>
                      <a:pPr algn="ctr" fontAlgn="ctr"/>
                      <a:r>
                        <a:rPr lang="en-GB" sz="1300" u="none" strike="noStrike" dirty="0">
                          <a:effectLst/>
                        </a:rPr>
                        <a:t>Website</a:t>
                      </a:r>
                      <a:endParaRPr lang="en-GB" sz="1300" b="0" i="0" u="none" strike="noStrike" dirty="0">
                        <a:solidFill>
                          <a:srgbClr val="000000"/>
                        </a:solidFill>
                        <a:effectLst/>
                        <a:latin typeface="+mn-lt"/>
                      </a:endParaRPr>
                    </a:p>
                  </a:txBody>
                  <a:tcPr marL="85725" marR="9525" marT="9525" marB="0" anchor="ctr"/>
                </a:tc>
                <a:tc>
                  <a:txBody>
                    <a:bodyPr/>
                    <a:lstStyle/>
                    <a:p>
                      <a:pPr algn="ctr" fontAlgn="b"/>
                      <a:endParaRPr lang="en-GB" sz="1300" b="0" i="0" u="none" strike="noStrike" dirty="0">
                        <a:solidFill>
                          <a:srgbClr val="000000"/>
                        </a:solidFill>
                        <a:effectLst/>
                        <a:latin typeface="+mn-lt"/>
                      </a:endParaRPr>
                    </a:p>
                  </a:txBody>
                  <a:tcPr marL="85725" marR="9525" marT="9525" marB="0" anchor="ctr"/>
                </a:tc>
                <a:extLst>
                  <a:ext uri="{0D108BD9-81ED-4DB2-BD59-A6C34878D82A}">
                    <a16:rowId xmlns:a16="http://schemas.microsoft.com/office/drawing/2014/main" val="3310557339"/>
                  </a:ext>
                </a:extLst>
              </a:tr>
              <a:tr h="468105">
                <a:tc>
                  <a:txBody>
                    <a:bodyPr/>
                    <a:lstStyle/>
                    <a:p>
                      <a:pPr algn="l" fontAlgn="b"/>
                      <a:r>
                        <a:rPr lang="en-GB" sz="1300" u="none" strike="noStrike">
                          <a:effectLst/>
                        </a:rPr>
                        <a:t>International routes - consultation outcome</a:t>
                      </a:r>
                      <a:endParaRPr lang="en-GB" sz="1300" b="0" i="0" u="none" strike="noStrike">
                        <a:solidFill>
                          <a:srgbClr val="000000"/>
                        </a:solidFill>
                        <a:effectLst/>
                        <a:latin typeface="+mn-lt"/>
                      </a:endParaRPr>
                    </a:p>
                  </a:txBody>
                  <a:tcPr marL="9525" marR="9525" marT="9525" marB="0" anchor="ctr"/>
                </a:tc>
                <a:tc>
                  <a:txBody>
                    <a:bodyPr/>
                    <a:lstStyle/>
                    <a:p>
                      <a:pPr marL="0" algn="l" defTabSz="914400" rtl="0" eaLnBrk="1" fontAlgn="t" latinLnBrk="0" hangingPunct="1"/>
                      <a:r>
                        <a:rPr lang="en-GB" sz="1300" u="none" strike="noStrike" kern="1200" dirty="0">
                          <a:solidFill>
                            <a:schemeClr val="dk1"/>
                          </a:solidFill>
                          <a:effectLst/>
                          <a:latin typeface="+mn-lt"/>
                          <a:ea typeface="+mn-ea"/>
                          <a:cs typeface="+mn-cs"/>
                        </a:rPr>
                        <a:t>29 Mar 22</a:t>
                      </a:r>
                    </a:p>
                  </a:txBody>
                  <a:tcPr marL="85725" marR="9525" marT="9525" marB="0" anchor="ctr"/>
                </a:tc>
                <a:tc>
                  <a:txBody>
                    <a:bodyPr/>
                    <a:lstStyle/>
                    <a:p>
                      <a:pPr algn="ctr" fontAlgn="ctr"/>
                      <a:r>
                        <a:rPr lang="en-GB" sz="1300" u="none" strike="noStrike">
                          <a:effectLst/>
                        </a:rPr>
                        <a:t>20 + website</a:t>
                      </a:r>
                      <a:endParaRPr lang="en-GB" sz="1300" b="0" i="0" u="none" strike="noStrike">
                        <a:solidFill>
                          <a:srgbClr val="000000"/>
                        </a:solidFill>
                        <a:effectLst/>
                        <a:latin typeface="+mn-lt"/>
                      </a:endParaRPr>
                    </a:p>
                  </a:txBody>
                  <a:tcPr marL="85725" marR="9525" marT="9525" marB="0" anchor="ctr"/>
                </a:tc>
                <a:tc>
                  <a:txBody>
                    <a:bodyPr/>
                    <a:lstStyle/>
                    <a:p>
                      <a:pPr algn="ctr" fontAlgn="b"/>
                      <a:endParaRPr lang="en-GB" sz="1300" b="0" i="0" u="none" strike="noStrike" dirty="0">
                        <a:solidFill>
                          <a:srgbClr val="000000"/>
                        </a:solidFill>
                        <a:effectLst/>
                        <a:latin typeface="+mn-lt"/>
                      </a:endParaRPr>
                    </a:p>
                  </a:txBody>
                  <a:tcPr marL="85725" marR="9525" marT="9525" marB="0" anchor="ctr"/>
                </a:tc>
                <a:extLst>
                  <a:ext uri="{0D108BD9-81ED-4DB2-BD59-A6C34878D82A}">
                    <a16:rowId xmlns:a16="http://schemas.microsoft.com/office/drawing/2014/main" val="3617592350"/>
                  </a:ext>
                </a:extLst>
              </a:tr>
            </a:tbl>
          </a:graphicData>
        </a:graphic>
      </p:graphicFrame>
      <p:graphicFrame>
        <p:nvGraphicFramePr>
          <p:cNvPr id="10" name="Table 9">
            <a:extLst>
              <a:ext uri="{FF2B5EF4-FFF2-40B4-BE49-F238E27FC236}">
                <a16:creationId xmlns:a16="http://schemas.microsoft.com/office/drawing/2014/main" id="{BFC57A85-27FD-4E8B-8873-86FD5D175FFE}"/>
              </a:ext>
            </a:extLst>
          </p:cNvPr>
          <p:cNvGraphicFramePr>
            <a:graphicFrameLocks noGrp="1"/>
          </p:cNvGraphicFramePr>
          <p:nvPr>
            <p:extLst>
              <p:ext uri="{D42A27DB-BD31-4B8C-83A1-F6EECF244321}">
                <p14:modId xmlns:p14="http://schemas.microsoft.com/office/powerpoint/2010/main" val="3866420846"/>
              </p:ext>
            </p:extLst>
          </p:nvPr>
        </p:nvGraphicFramePr>
        <p:xfrm>
          <a:off x="112521" y="804910"/>
          <a:ext cx="11709873" cy="1372012"/>
        </p:xfrm>
        <a:graphic>
          <a:graphicData uri="http://schemas.openxmlformats.org/drawingml/2006/table">
            <a:tbl>
              <a:tblPr firstRow="1" bandRow="1">
                <a:tableStyleId>{D27102A9-8310-4765-A935-A1911B00CA55}</a:tableStyleId>
              </a:tblPr>
              <a:tblGrid>
                <a:gridCol w="2430685">
                  <a:extLst>
                    <a:ext uri="{9D8B030D-6E8A-4147-A177-3AD203B41FA5}">
                      <a16:colId xmlns:a16="http://schemas.microsoft.com/office/drawing/2014/main" val="184895213"/>
                    </a:ext>
                  </a:extLst>
                </a:gridCol>
                <a:gridCol w="9279188">
                  <a:extLst>
                    <a:ext uri="{9D8B030D-6E8A-4147-A177-3AD203B41FA5}">
                      <a16:colId xmlns:a16="http://schemas.microsoft.com/office/drawing/2014/main" val="3296647974"/>
                    </a:ext>
                  </a:extLst>
                </a:gridCol>
              </a:tblGrid>
              <a:tr h="870931">
                <a:tc>
                  <a:txBody>
                    <a:bodyPr/>
                    <a:lstStyle/>
                    <a:p>
                      <a:pPr>
                        <a:lnSpc>
                          <a:spcPct val="107000"/>
                        </a:lnSpc>
                        <a:spcAft>
                          <a:spcPts val="800"/>
                        </a:spcAft>
                      </a:pPr>
                      <a:r>
                        <a:rPr lang="en-GB" sz="1200" b="1" kern="1200" dirty="0">
                          <a:solidFill>
                            <a:srgbClr val="000000"/>
                          </a:solidFill>
                          <a:effectLst/>
                          <a:latin typeface="+mn-lt"/>
                        </a:rPr>
                        <a:t>Measures of success:</a:t>
                      </a:r>
                    </a:p>
                    <a:p>
                      <a:pPr>
                        <a:lnSpc>
                          <a:spcPct val="107000"/>
                        </a:lnSpc>
                        <a:spcAft>
                          <a:spcPts val="800"/>
                        </a:spcAft>
                      </a:pPr>
                      <a:r>
                        <a:rPr lang="en-GB" sz="1200" b="1" kern="1200" dirty="0">
                          <a:solidFill>
                            <a:srgbClr val="000000"/>
                          </a:solidFill>
                          <a:effectLst/>
                          <a:latin typeface="+mn-lt"/>
                        </a:rPr>
                        <a:t>Parliamentary and stakeholder activities</a:t>
                      </a:r>
                      <a:endParaRPr lang="en-GB" sz="1200" b="1" dirty="0">
                        <a:effectLst/>
                        <a:latin typeface="+mn-lt"/>
                        <a:ea typeface="Calibri" panose="020F0502020204030204" pitchFamily="34" charset="0"/>
                        <a:cs typeface="Times New Roman" panose="02020603050405020304" pitchFamily="18" charset="0"/>
                      </a:endParaRPr>
                    </a:p>
                  </a:txBody>
                  <a:tcPr marL="25637" marR="25637" marT="0" marB="0"/>
                </a:tc>
                <a:tc>
                  <a:txBody>
                    <a:bodyPr/>
                    <a:lstStyle/>
                    <a:p>
                      <a:pPr marL="342900" lvl="0" indent="-342900">
                        <a:lnSpc>
                          <a:spcPct val="107000"/>
                        </a:lnSpc>
                        <a:buFont typeface="Symbol" panose="05050102010706020507" pitchFamily="18" charset="2"/>
                        <a:buChar char=""/>
                      </a:pPr>
                      <a:r>
                        <a:rPr lang="en-GB" sz="1200" b="0" kern="1200" dirty="0">
                          <a:solidFill>
                            <a:srgbClr val="000000"/>
                          </a:solidFill>
                          <a:effectLst/>
                          <a:latin typeface="+mn-lt"/>
                        </a:rPr>
                        <a:t>Number and profile of respondents (i.e. whether the respondents are from our target audiences)</a:t>
                      </a:r>
                      <a:endParaRPr lang="en-GB" sz="1200" b="0" dirty="0">
                        <a:effectLst/>
                        <a:latin typeface="+mn-lt"/>
                      </a:endParaRPr>
                    </a:p>
                    <a:p>
                      <a:pPr marL="342900" lvl="0" indent="-342900" algn="l" defTabSz="914400" rtl="0" eaLnBrk="1" latinLnBrk="0" hangingPunct="1">
                        <a:lnSpc>
                          <a:spcPct val="107000"/>
                        </a:lnSpc>
                        <a:buFont typeface="Symbol" panose="05050102010706020507" pitchFamily="18" charset="2"/>
                        <a:buChar char=""/>
                      </a:pPr>
                      <a:r>
                        <a:rPr lang="en-GB" sz="1200" b="0" kern="1200" dirty="0">
                          <a:solidFill>
                            <a:srgbClr val="000000"/>
                          </a:solidFill>
                          <a:effectLst/>
                          <a:latin typeface="+mn-lt"/>
                          <a:ea typeface="+mn-ea"/>
                          <a:cs typeface="+mn-cs"/>
                        </a:rPr>
                        <a:t>Whether we have sent out briefings on the issues (i.e. Bill debates) that matter to us, and whether they have been read and/or resulted in positive comments about ARB or architects</a:t>
                      </a:r>
                    </a:p>
                    <a:p>
                      <a:pPr marL="342900" lvl="0" indent="-342900" algn="l" defTabSz="914400" rtl="0" eaLnBrk="1" latinLnBrk="0" hangingPunct="1">
                        <a:lnSpc>
                          <a:spcPct val="107000"/>
                        </a:lnSpc>
                        <a:buFont typeface="Symbol" panose="05050102010706020507" pitchFamily="18" charset="2"/>
                        <a:buChar char=""/>
                      </a:pPr>
                      <a:r>
                        <a:rPr lang="en-GB" sz="1200" b="0" kern="1200" dirty="0">
                          <a:solidFill>
                            <a:srgbClr val="000000"/>
                          </a:solidFill>
                          <a:effectLst/>
                          <a:latin typeface="+mn-lt"/>
                          <a:ea typeface="+mn-ea"/>
                          <a:cs typeface="+mn-cs"/>
                        </a:rPr>
                        <a:t>Number of primary target individuals or organisations that agree to meet with us</a:t>
                      </a:r>
                    </a:p>
                  </a:txBody>
                  <a:tcPr marL="25637" marR="25637" marT="0" marB="0"/>
                </a:tc>
                <a:extLst>
                  <a:ext uri="{0D108BD9-81ED-4DB2-BD59-A6C34878D82A}">
                    <a16:rowId xmlns:a16="http://schemas.microsoft.com/office/drawing/2014/main" val="3135275125"/>
                  </a:ext>
                </a:extLst>
              </a:tr>
              <a:tr h="501081">
                <a:tc>
                  <a:txBody>
                    <a:bodyPr/>
                    <a:lstStyle/>
                    <a:p>
                      <a:pPr>
                        <a:lnSpc>
                          <a:spcPct val="107000"/>
                        </a:lnSpc>
                        <a:spcAft>
                          <a:spcPts val="800"/>
                        </a:spcAft>
                      </a:pPr>
                      <a:r>
                        <a:rPr lang="en-GB" sz="1200" b="1" dirty="0">
                          <a:effectLst/>
                          <a:latin typeface="+mn-lt"/>
                          <a:ea typeface="Calibri" panose="020F0502020204030204" pitchFamily="34" charset="0"/>
                          <a:cs typeface="Times New Roman" panose="02020603050405020304" pitchFamily="18" charset="0"/>
                        </a:rPr>
                        <a:t>Direct communications</a:t>
                      </a:r>
                    </a:p>
                  </a:txBody>
                  <a:tcPr marL="25637" marR="25637" marT="0" marB="0">
                    <a:lnB w="12700" cap="flat" cmpd="sng" algn="ctr">
                      <a:solidFill>
                        <a:schemeClr val="accent4"/>
                      </a:solidFill>
                      <a:prstDash val="solid"/>
                      <a:round/>
                      <a:headEnd type="none" w="med" len="med"/>
                      <a:tailEnd type="none" w="med" len="med"/>
                    </a:lnB>
                    <a:solidFill>
                      <a:schemeClr val="bg1">
                        <a:alpha val="20000"/>
                      </a:schemeClr>
                    </a:solidFill>
                  </a:tcPr>
                </a:tc>
                <a:tc>
                  <a:txBody>
                    <a:bodyPr/>
                    <a:lstStyle/>
                    <a:p>
                      <a:pPr marL="342900" lvl="0" indent="-342900">
                        <a:lnSpc>
                          <a:spcPct val="107000"/>
                        </a:lnSpc>
                        <a:buFont typeface="Symbol" panose="05050102010706020507" pitchFamily="18" charset="2"/>
                        <a:buChar char=""/>
                      </a:pPr>
                      <a:r>
                        <a:rPr lang="en-GB" sz="1200" kern="1200" dirty="0">
                          <a:solidFill>
                            <a:srgbClr val="000000"/>
                          </a:solidFill>
                          <a:effectLst/>
                          <a:latin typeface="+mn-lt"/>
                        </a:rPr>
                        <a:t>Number of people who open, read and interact with (i.e. click on links in) our relaunched </a:t>
                      </a:r>
                      <a:r>
                        <a:rPr lang="en-GB" sz="1200" kern="1200" dirty="0" err="1">
                          <a:solidFill>
                            <a:srgbClr val="000000"/>
                          </a:solidFill>
                          <a:effectLst/>
                          <a:latin typeface="+mn-lt"/>
                        </a:rPr>
                        <a:t>eBulletin</a:t>
                      </a:r>
                      <a:r>
                        <a:rPr lang="en-GB" sz="1200" kern="1200" dirty="0">
                          <a:solidFill>
                            <a:srgbClr val="000000"/>
                          </a:solidFill>
                          <a:effectLst/>
                          <a:latin typeface="+mn-lt"/>
                        </a:rPr>
                        <a:t>.</a:t>
                      </a:r>
                      <a:endParaRPr lang="en-GB" sz="1200" dirty="0">
                        <a:effectLst/>
                        <a:latin typeface="+mn-lt"/>
                      </a:endParaRPr>
                    </a:p>
                    <a:p>
                      <a:pPr marL="342900" lvl="0" indent="-342900">
                        <a:lnSpc>
                          <a:spcPct val="107000"/>
                        </a:lnSpc>
                        <a:spcAft>
                          <a:spcPts val="800"/>
                        </a:spcAft>
                        <a:buFont typeface="Symbol" panose="05050102010706020507" pitchFamily="18" charset="2"/>
                        <a:buChar char=""/>
                      </a:pPr>
                      <a:r>
                        <a:rPr lang="en-GB" sz="1200" kern="1200" dirty="0">
                          <a:solidFill>
                            <a:srgbClr val="000000"/>
                          </a:solidFill>
                          <a:effectLst/>
                          <a:latin typeface="+mn-lt"/>
                        </a:rPr>
                        <a:t>Number and profile of people who act upon our targeted communications (i.e. complete surveys, visit landing pages or download reports).</a:t>
                      </a:r>
                      <a:endParaRPr lang="en-GB" sz="1200" dirty="0">
                        <a:effectLst/>
                        <a:latin typeface="+mn-lt"/>
                        <a:ea typeface="Calibri" panose="020F0502020204030204" pitchFamily="34" charset="0"/>
                        <a:cs typeface="Times New Roman" panose="02020603050405020304" pitchFamily="18" charset="0"/>
                      </a:endParaRPr>
                    </a:p>
                  </a:txBody>
                  <a:tcPr marL="25637" marR="25637" marT="0" marB="0">
                    <a:lnB w="12700" cap="flat" cmpd="sng" algn="ctr">
                      <a:solidFill>
                        <a:schemeClr val="accent4"/>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315651694"/>
                  </a:ext>
                </a:extLst>
              </a:tr>
            </a:tbl>
          </a:graphicData>
        </a:graphic>
      </p:graphicFrame>
      <p:graphicFrame>
        <p:nvGraphicFramePr>
          <p:cNvPr id="11" name="Table 10">
            <a:extLst>
              <a:ext uri="{FF2B5EF4-FFF2-40B4-BE49-F238E27FC236}">
                <a16:creationId xmlns:a16="http://schemas.microsoft.com/office/drawing/2014/main" id="{FF73C48C-044D-4BEA-B2A5-913648AE3F3A}"/>
              </a:ext>
            </a:extLst>
          </p:cNvPr>
          <p:cNvGraphicFramePr>
            <a:graphicFrameLocks noGrp="1"/>
          </p:cNvGraphicFramePr>
          <p:nvPr/>
        </p:nvGraphicFramePr>
        <p:xfrm>
          <a:off x="6016612" y="2526432"/>
          <a:ext cx="5805782" cy="1326295"/>
        </p:xfrm>
        <a:graphic>
          <a:graphicData uri="http://schemas.openxmlformats.org/drawingml/2006/table">
            <a:tbl>
              <a:tblPr>
                <a:tableStyleId>{C4B1156A-380E-4F78-BDF5-A606A8083BF9}</a:tableStyleId>
              </a:tblPr>
              <a:tblGrid>
                <a:gridCol w="2181433">
                  <a:extLst>
                    <a:ext uri="{9D8B030D-6E8A-4147-A177-3AD203B41FA5}">
                      <a16:colId xmlns:a16="http://schemas.microsoft.com/office/drawing/2014/main" val="486442690"/>
                    </a:ext>
                  </a:extLst>
                </a:gridCol>
                <a:gridCol w="858982">
                  <a:extLst>
                    <a:ext uri="{9D8B030D-6E8A-4147-A177-3AD203B41FA5}">
                      <a16:colId xmlns:a16="http://schemas.microsoft.com/office/drawing/2014/main" val="66898113"/>
                    </a:ext>
                  </a:extLst>
                </a:gridCol>
                <a:gridCol w="931025">
                  <a:extLst>
                    <a:ext uri="{9D8B030D-6E8A-4147-A177-3AD203B41FA5}">
                      <a16:colId xmlns:a16="http://schemas.microsoft.com/office/drawing/2014/main" val="1414944841"/>
                    </a:ext>
                  </a:extLst>
                </a:gridCol>
                <a:gridCol w="947651">
                  <a:extLst>
                    <a:ext uri="{9D8B030D-6E8A-4147-A177-3AD203B41FA5}">
                      <a16:colId xmlns:a16="http://schemas.microsoft.com/office/drawing/2014/main" val="4084430034"/>
                    </a:ext>
                  </a:extLst>
                </a:gridCol>
                <a:gridCol w="886691">
                  <a:extLst>
                    <a:ext uri="{9D8B030D-6E8A-4147-A177-3AD203B41FA5}">
                      <a16:colId xmlns:a16="http://schemas.microsoft.com/office/drawing/2014/main" val="3016416921"/>
                    </a:ext>
                  </a:extLst>
                </a:gridCol>
              </a:tblGrid>
              <a:tr h="657270">
                <a:tc>
                  <a:txBody>
                    <a:bodyPr/>
                    <a:lstStyle/>
                    <a:p>
                      <a:pPr algn="l" fontAlgn="ctr"/>
                      <a:r>
                        <a:rPr lang="en-GB" sz="1300" b="1" u="none" strike="noStrike" dirty="0">
                          <a:effectLst/>
                          <a:latin typeface="+mn-lt"/>
                        </a:rPr>
                        <a:t>REGISTRANT COMMUNICATIONS</a:t>
                      </a:r>
                      <a:endParaRPr lang="en-GB" sz="13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l" fontAlgn="ctr"/>
                      <a:r>
                        <a:rPr lang="en-GB" sz="1300" b="1" u="none" strike="noStrike" dirty="0">
                          <a:effectLst/>
                          <a:latin typeface="+mn-lt"/>
                        </a:rPr>
                        <a:t>DATE</a:t>
                      </a:r>
                      <a:endParaRPr lang="en-GB" sz="13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l" fontAlgn="ctr"/>
                      <a:r>
                        <a:rPr lang="en-GB" sz="1300" b="1" u="none" strike="noStrike" dirty="0">
                          <a:effectLst/>
                          <a:latin typeface="+mn-lt"/>
                        </a:rPr>
                        <a:t>NUMBER SENT</a:t>
                      </a:r>
                      <a:endParaRPr lang="en-GB" sz="13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l" fontAlgn="ctr"/>
                      <a:r>
                        <a:rPr lang="en-GB" sz="1300" b="1" u="none" strike="noStrike" dirty="0">
                          <a:effectLst/>
                          <a:latin typeface="+mn-lt"/>
                        </a:rPr>
                        <a:t>UNIQUE OPENS</a:t>
                      </a:r>
                      <a:endParaRPr lang="en-GB" sz="1300" b="1" i="0" u="none" strike="noStrike" dirty="0">
                        <a:solidFill>
                          <a:srgbClr val="000000"/>
                        </a:solidFill>
                        <a:effectLst/>
                        <a:latin typeface="+mn-lt"/>
                      </a:endParaRPr>
                    </a:p>
                  </a:txBody>
                  <a:tcPr marL="9525" marR="9525" marT="9525" marB="0" anchor="ctr">
                    <a:solidFill>
                      <a:schemeClr val="accent4">
                        <a:lumMod val="40000"/>
                        <a:lumOff val="60000"/>
                      </a:schemeClr>
                    </a:solidFill>
                  </a:tcPr>
                </a:tc>
                <a:tc>
                  <a:txBody>
                    <a:bodyPr/>
                    <a:lstStyle/>
                    <a:p>
                      <a:pPr algn="l" fontAlgn="ctr"/>
                      <a:r>
                        <a:rPr lang="en-GB" sz="1300" b="1" i="0" u="none" strike="noStrike" dirty="0">
                          <a:solidFill>
                            <a:srgbClr val="000000"/>
                          </a:solidFill>
                          <a:effectLst/>
                          <a:latin typeface="+mn-lt"/>
                        </a:rPr>
                        <a:t>UNIQUE CLICKS</a:t>
                      </a:r>
                    </a:p>
                  </a:txBody>
                  <a:tcPr marL="9525" marR="9525" marT="9525" marB="0" anchor="ctr">
                    <a:solidFill>
                      <a:schemeClr val="accent4">
                        <a:lumMod val="40000"/>
                        <a:lumOff val="60000"/>
                      </a:schemeClr>
                    </a:solidFill>
                  </a:tcPr>
                </a:tc>
                <a:extLst>
                  <a:ext uri="{0D108BD9-81ED-4DB2-BD59-A6C34878D82A}">
                    <a16:rowId xmlns:a16="http://schemas.microsoft.com/office/drawing/2014/main" val="3257205518"/>
                  </a:ext>
                </a:extLst>
              </a:tr>
              <a:tr h="347600">
                <a:tc>
                  <a:txBody>
                    <a:bodyPr/>
                    <a:lstStyle/>
                    <a:p>
                      <a:pPr algn="l" fontAlgn="b"/>
                      <a:r>
                        <a:rPr lang="en-GB" sz="1300" u="none" strike="noStrike" dirty="0">
                          <a:effectLst/>
                          <a:latin typeface="+mn-lt"/>
                        </a:rPr>
                        <a:t>ARB Insight </a:t>
                      </a:r>
                      <a:endParaRPr lang="en-GB" sz="1300" b="0" i="0" u="none" strike="noStrike" dirty="0">
                        <a:solidFill>
                          <a:srgbClr val="000000"/>
                        </a:solidFill>
                        <a:effectLst/>
                        <a:latin typeface="+mn-lt"/>
                      </a:endParaRPr>
                    </a:p>
                  </a:txBody>
                  <a:tcPr marL="9525" marR="9525" marT="9525" marB="0" anchor="ctr"/>
                </a:tc>
                <a:tc>
                  <a:txBody>
                    <a:bodyPr/>
                    <a:lstStyle/>
                    <a:p>
                      <a:pPr marL="0" algn="ctr" defTabSz="914400" rtl="0" eaLnBrk="1" fontAlgn="t" latinLnBrk="0" hangingPunct="1"/>
                      <a:r>
                        <a:rPr lang="en-GB" sz="1300" u="none" strike="noStrike" kern="1200" dirty="0">
                          <a:solidFill>
                            <a:schemeClr val="dk1"/>
                          </a:solidFill>
                          <a:effectLst/>
                          <a:latin typeface="+mn-lt"/>
                          <a:ea typeface="+mn-ea"/>
                          <a:cs typeface="+mn-cs"/>
                        </a:rPr>
                        <a:t>8 Mar 22</a:t>
                      </a:r>
                    </a:p>
                  </a:txBody>
                  <a:tcPr marL="9525" marR="9525" marT="9525" marB="0" anchor="ctr"/>
                </a:tc>
                <a:tc>
                  <a:txBody>
                    <a:bodyPr/>
                    <a:lstStyle/>
                    <a:p>
                      <a:pPr algn="ctr" fontAlgn="b"/>
                      <a:r>
                        <a:rPr lang="en-GB" sz="1300" u="none" strike="noStrike" dirty="0">
                          <a:effectLst/>
                          <a:latin typeface="+mn-lt"/>
                        </a:rPr>
                        <a:t>44,448</a:t>
                      </a:r>
                      <a:endParaRPr lang="en-GB" sz="1300" b="0" i="0" u="none" strike="noStrike" dirty="0">
                        <a:solidFill>
                          <a:srgbClr val="000000"/>
                        </a:solidFill>
                        <a:effectLst/>
                        <a:latin typeface="+mn-lt"/>
                      </a:endParaRPr>
                    </a:p>
                  </a:txBody>
                  <a:tcPr marL="9525" marR="9525" marT="9525" marB="0" anchor="ctr"/>
                </a:tc>
                <a:tc>
                  <a:txBody>
                    <a:bodyPr/>
                    <a:lstStyle/>
                    <a:p>
                      <a:pPr algn="ctr" fontAlgn="b"/>
                      <a:r>
                        <a:rPr lang="en-GB" sz="1300" u="none" strike="noStrike" dirty="0">
                          <a:effectLst/>
                          <a:latin typeface="+mn-lt"/>
                        </a:rPr>
                        <a:t>24,590</a:t>
                      </a:r>
                      <a:endParaRPr lang="en-GB" sz="1300" b="0" i="0" u="none" strike="noStrike" dirty="0">
                        <a:solidFill>
                          <a:srgbClr val="000000"/>
                        </a:solidFill>
                        <a:effectLst/>
                        <a:latin typeface="+mn-lt"/>
                      </a:endParaRPr>
                    </a:p>
                  </a:txBody>
                  <a:tcPr marL="9525" marR="9525" marT="9525" marB="0" anchor="ctr"/>
                </a:tc>
                <a:tc>
                  <a:txBody>
                    <a:bodyPr/>
                    <a:lstStyle/>
                    <a:p>
                      <a:pPr algn="ctr" fontAlgn="b"/>
                      <a:r>
                        <a:rPr lang="en-GB" sz="1300" b="0" i="0" u="none" strike="noStrike" dirty="0">
                          <a:solidFill>
                            <a:srgbClr val="000000"/>
                          </a:solidFill>
                          <a:effectLst/>
                          <a:latin typeface="+mn-lt"/>
                        </a:rPr>
                        <a:t>4,378</a:t>
                      </a:r>
                    </a:p>
                  </a:txBody>
                  <a:tcPr marL="9525" marR="9525" marT="9525" marB="0" anchor="ctr"/>
                </a:tc>
                <a:extLst>
                  <a:ext uri="{0D108BD9-81ED-4DB2-BD59-A6C34878D82A}">
                    <a16:rowId xmlns:a16="http://schemas.microsoft.com/office/drawing/2014/main" val="2663182422"/>
                  </a:ext>
                </a:extLst>
              </a:tr>
              <a:tr h="321425">
                <a:tc>
                  <a:txBody>
                    <a:bodyPr/>
                    <a:lstStyle/>
                    <a:p>
                      <a:pPr algn="l" fontAlgn="b"/>
                      <a:r>
                        <a:rPr lang="en-GB" sz="1300" b="0" i="0" u="none" strike="noStrike" dirty="0" err="1">
                          <a:solidFill>
                            <a:srgbClr val="000000"/>
                          </a:solidFill>
                          <a:effectLst/>
                          <a:latin typeface="+mn-lt"/>
                        </a:rPr>
                        <a:t>eBulletin</a:t>
                      </a:r>
                      <a:r>
                        <a:rPr lang="en-GB" sz="1300" b="0" i="0" u="none" strike="noStrike" dirty="0">
                          <a:solidFill>
                            <a:srgbClr val="000000"/>
                          </a:solidFill>
                          <a:effectLst/>
                          <a:latin typeface="+mn-lt"/>
                        </a:rPr>
                        <a:t> average in 2021</a:t>
                      </a:r>
                    </a:p>
                  </a:txBody>
                  <a:tcPr marL="9525" marR="9525" marT="9525" marB="0" anchor="ctr"/>
                </a:tc>
                <a:tc>
                  <a:txBody>
                    <a:bodyPr/>
                    <a:lstStyle/>
                    <a:p>
                      <a:pPr marL="0" algn="ctr" defTabSz="914400" rtl="0" eaLnBrk="1" fontAlgn="t" latinLnBrk="0" hangingPunct="1"/>
                      <a:r>
                        <a:rPr lang="en-GB" sz="1300" u="none" strike="noStrike" kern="1200" dirty="0">
                          <a:solidFill>
                            <a:schemeClr val="dk1"/>
                          </a:solidFill>
                          <a:effectLst/>
                          <a:latin typeface="+mn-lt"/>
                          <a:ea typeface="+mn-ea"/>
                          <a:cs typeface="+mn-cs"/>
                        </a:rPr>
                        <a:t>2021</a:t>
                      </a:r>
                    </a:p>
                  </a:txBody>
                  <a:tcPr marL="9525" marR="9525" marT="9525" marB="0" anchor="ctr"/>
                </a:tc>
                <a:tc>
                  <a:txBody>
                    <a:bodyPr/>
                    <a:lstStyle/>
                    <a:p>
                      <a:pPr algn="ctr" fontAlgn="b"/>
                      <a:r>
                        <a:rPr lang="en-GB" sz="1300" b="0" i="0" u="none" strike="noStrike" dirty="0">
                          <a:solidFill>
                            <a:srgbClr val="000000"/>
                          </a:solidFill>
                          <a:effectLst/>
                          <a:latin typeface="+mn-lt"/>
                        </a:rPr>
                        <a:t>44,007</a:t>
                      </a:r>
                    </a:p>
                  </a:txBody>
                  <a:tcPr marL="9525" marR="9525" marT="9525" marB="0" anchor="ctr"/>
                </a:tc>
                <a:tc>
                  <a:txBody>
                    <a:bodyPr/>
                    <a:lstStyle/>
                    <a:p>
                      <a:pPr algn="ctr" fontAlgn="b"/>
                      <a:r>
                        <a:rPr lang="en-GB" sz="1300" b="0" i="0" u="none" strike="noStrike" dirty="0">
                          <a:solidFill>
                            <a:srgbClr val="000000"/>
                          </a:solidFill>
                          <a:effectLst/>
                          <a:latin typeface="+mn-lt"/>
                        </a:rPr>
                        <a:t>13,852</a:t>
                      </a:r>
                    </a:p>
                  </a:txBody>
                  <a:tcPr marL="9525" marR="9525" marT="9525" marB="0" anchor="ctr"/>
                </a:tc>
                <a:tc>
                  <a:txBody>
                    <a:bodyPr/>
                    <a:lstStyle/>
                    <a:p>
                      <a:pPr algn="ctr" fontAlgn="b"/>
                      <a:r>
                        <a:rPr lang="en-GB" sz="1300" b="0" i="0" u="none" strike="noStrike" dirty="0">
                          <a:solidFill>
                            <a:srgbClr val="000000"/>
                          </a:solidFill>
                          <a:effectLst/>
                          <a:latin typeface="+mn-lt"/>
                        </a:rPr>
                        <a:t>1,994</a:t>
                      </a:r>
                    </a:p>
                  </a:txBody>
                  <a:tcPr marL="9525" marR="9525" marT="9525" marB="0" anchor="ctr"/>
                </a:tc>
                <a:extLst>
                  <a:ext uri="{0D108BD9-81ED-4DB2-BD59-A6C34878D82A}">
                    <a16:rowId xmlns:a16="http://schemas.microsoft.com/office/drawing/2014/main" val="3445438861"/>
                  </a:ext>
                </a:extLst>
              </a:tr>
            </a:tbl>
          </a:graphicData>
        </a:graphic>
      </p:graphicFrame>
      <p:sp>
        <p:nvSpPr>
          <p:cNvPr id="12" name="TextBox 11">
            <a:extLst>
              <a:ext uri="{FF2B5EF4-FFF2-40B4-BE49-F238E27FC236}">
                <a16:creationId xmlns:a16="http://schemas.microsoft.com/office/drawing/2014/main" id="{76E809C7-0836-4EC9-952D-1FC3976E24A0}"/>
              </a:ext>
            </a:extLst>
          </p:cNvPr>
          <p:cNvSpPr txBox="1"/>
          <p:nvPr/>
        </p:nvSpPr>
        <p:spPr>
          <a:xfrm>
            <a:off x="6016612" y="4076827"/>
            <a:ext cx="5805782" cy="2308324"/>
          </a:xfrm>
          <a:prstGeom prst="rect">
            <a:avLst/>
          </a:prstGeom>
          <a:solidFill>
            <a:schemeClr val="bg1"/>
          </a:solidFill>
          <a:ln w="28575">
            <a:solidFill>
              <a:srgbClr val="FDD90E"/>
            </a:solidFill>
          </a:ln>
        </p:spPr>
        <p:txBody>
          <a:bodyPr wrap="square" rtlCol="0">
            <a:spAutoFit/>
          </a:bodyPr>
          <a:lstStyle/>
          <a:p>
            <a:pPr>
              <a:defRPr/>
            </a:pPr>
            <a:r>
              <a:rPr lang="en-GB" sz="1200" b="1" u="none" strike="noStrike" dirty="0">
                <a:effectLst/>
              </a:rPr>
              <a:t>Key insights</a:t>
            </a:r>
          </a:p>
          <a:p>
            <a:pPr>
              <a:defRPr/>
            </a:pPr>
            <a:endParaRPr lang="en-GB" sz="1200" b="1" dirty="0"/>
          </a:p>
          <a:p>
            <a:pPr>
              <a:defRPr/>
            </a:pPr>
            <a:r>
              <a:rPr lang="en-GB" sz="1200" dirty="0"/>
              <a:t>56% of recipients opened the relaunched ARB Insight. On average across all issues in 2021, only 31% of recipients opened the </a:t>
            </a:r>
            <a:r>
              <a:rPr lang="en-GB" sz="1200" dirty="0" err="1"/>
              <a:t>eBulletin</a:t>
            </a:r>
            <a:r>
              <a:rPr lang="en-GB" sz="1200" dirty="0"/>
              <a:t>. The number of recipients who clicked on links in ARB Insight was more than double the average number for the </a:t>
            </a:r>
            <a:r>
              <a:rPr lang="en-GB" sz="1200" dirty="0" err="1"/>
              <a:t>eBulletin</a:t>
            </a:r>
            <a:r>
              <a:rPr lang="en-GB" sz="1200" dirty="0"/>
              <a:t> last year. </a:t>
            </a:r>
          </a:p>
          <a:p>
            <a:pPr>
              <a:defRPr/>
            </a:pPr>
            <a:endParaRPr lang="en-GB" sz="1200" dirty="0"/>
          </a:p>
          <a:p>
            <a:pPr>
              <a:defRPr/>
            </a:pPr>
            <a:r>
              <a:rPr lang="en-GB" sz="1200" dirty="0"/>
              <a:t>The most popular link in ARB Insight was the Chair’s Message, with 1,806 unique users clicking on this link.</a:t>
            </a:r>
          </a:p>
          <a:p>
            <a:pPr>
              <a:defRPr/>
            </a:pPr>
            <a:endParaRPr lang="en-GB" sz="1200" dirty="0"/>
          </a:p>
          <a:p>
            <a:pPr>
              <a:defRPr/>
            </a:pPr>
            <a:r>
              <a:rPr lang="en-GB" sz="1200" dirty="0"/>
              <a:t>When we emailed peers in advance of the Bill's second reading debate, we received several thank </a:t>
            </a:r>
            <a:r>
              <a:rPr lang="en-GB" sz="1200" dirty="0" err="1"/>
              <a:t>yous</a:t>
            </a:r>
            <a:r>
              <a:rPr lang="en-GB" sz="1200" dirty="0"/>
              <a:t> and a positive mention of ARB and CPD work (</a:t>
            </a:r>
            <a:r>
              <a:rPr lang="en-GB" sz="1200" dirty="0">
                <a:hlinkClick r:id="rId2"/>
              </a:rPr>
              <a:t>Baroness Eaton</a:t>
            </a:r>
            <a:r>
              <a:rPr lang="en-GB" sz="1200" dirty="0"/>
              <a:t>). No concerns were raised about Act changes. </a:t>
            </a:r>
            <a:endParaRPr lang="en-GB" sz="1200" b="1"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8387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1789</TotalTime>
  <Words>2801</Words>
  <Application>Microsoft Office PowerPoint</Application>
  <PresentationFormat>Widescreen</PresentationFormat>
  <Paragraphs>348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Ransome</dc:creator>
  <cp:lastModifiedBy>Hugh Simpson</cp:lastModifiedBy>
  <cp:revision>118</cp:revision>
  <dcterms:created xsi:type="dcterms:W3CDTF">2021-06-09T11:20:41Z</dcterms:created>
  <dcterms:modified xsi:type="dcterms:W3CDTF">2022-05-06T15:17:37Z</dcterms:modified>
</cp:coreProperties>
</file>