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sldIdLst>
    <p:sldId id="259" r:id="rId5"/>
    <p:sldId id="288" r:id="rId6"/>
    <p:sldId id="289" r:id="rId7"/>
    <p:sldId id="291" r:id="rId8"/>
    <p:sldId id="292" r:id="rId9"/>
    <p:sldId id="294" r:id="rId10"/>
    <p:sldId id="295" r:id="rId11"/>
    <p:sldId id="296" r:id="rId12"/>
    <p:sldId id="311" r:id="rId13"/>
    <p:sldId id="313" r:id="rId14"/>
    <p:sldId id="314" r:id="rId15"/>
    <p:sldId id="31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E8FE44-9877-4221-ACDF-F35D29181632}">
          <p14:sldIdLst>
            <p14:sldId id="259"/>
            <p14:sldId id="288"/>
            <p14:sldId id="289"/>
            <p14:sldId id="291"/>
            <p14:sldId id="292"/>
            <p14:sldId id="294"/>
            <p14:sldId id="295"/>
            <p14:sldId id="296"/>
            <p14:sldId id="311"/>
            <p14:sldId id="313"/>
            <p14:sldId id="314"/>
            <p14:sldId id="3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A5D668B-8336-5C6A-2D0C-249BB96301D7}" name="Beatrice Aroyewun" initials="BA" userId="S::BeatriceA@arb.org.uk::d01754bc-3ca7-408c-83c0-85e7d2c5c4cd" providerId="AD"/>
  <p188:author id="{79E529D0-6F2B-15D9-7F34-2189C2BCA912}" name="Agnieszka Geremek" initials="AG" userId="S::agnieszkag@arb.org.uk::928921f9-0ab5-48c6-b4cf-4bbf56ae0ed1" providerId="AD"/>
  <p188:author id="{FBD0C8E8-DE25-F644-1273-4FDF348434A1}" name="Dave Schultz" initials="DS" userId="S::DaveS@arb.org.uk::4fd6eb43-0725-4b33-94c1-3ec7e052330e" providerId="AD"/>
  <p188:author id="{8DE5A3F1-EA91-32B5-FC0D-DB3449564B13}" name="Charlotte Gellatly" initials="CG" userId="S::charlotteg@arb.org.uk::532541f0-b98b-4934-9eea-057e3bbedf9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B3"/>
    <a:srgbClr val="FF8C00"/>
    <a:srgbClr val="FFEF9F"/>
    <a:srgbClr val="093650"/>
    <a:srgbClr val="849BA8"/>
    <a:srgbClr val="FFD700"/>
    <a:srgbClr val="E7EDF3"/>
    <a:srgbClr val="CCD8E6"/>
    <a:srgbClr val="F5F5EF"/>
    <a:srgbClr val="FFD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ABDF89-0475-409D-9D07-A6A4871E7ED2}" v="3" dt="2026-10-09T13:25:49.3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nieszka Geremek" userId="S::agnieszkag@arb.org.uk::928921f9-0ab5-48c6-b4cf-4bbf56ae0ed1" providerId="AD" clId="Web-{F588A82C-5ED2-03DD-6345-1C44A84124ED}"/>
    <pc:docChg chg="modSld">
      <pc:chgData name="Agnieszka Geremek" userId="S::agnieszkag@arb.org.uk::928921f9-0ab5-48c6-b4cf-4bbf56ae0ed1" providerId="AD" clId="Web-{F588A82C-5ED2-03DD-6345-1C44A84124ED}" dt="2026-09-17T22:36:47.610" v="0"/>
      <pc:docMkLst>
        <pc:docMk/>
      </pc:docMkLst>
      <pc:sldChg chg="modSp">
        <pc:chgData name="Agnieszka Geremek" userId="S::agnieszkag@arb.org.uk::928921f9-0ab5-48c6-b4cf-4bbf56ae0ed1" providerId="AD" clId="Web-{F588A82C-5ED2-03DD-6345-1C44A84124ED}" dt="2026-09-17T22:36:47.610" v="0"/>
        <pc:sldMkLst>
          <pc:docMk/>
          <pc:sldMk cId="3008403768" sldId="314"/>
        </pc:sldMkLst>
        <pc:graphicFrameChg chg="modGraphic">
          <ac:chgData name="Agnieszka Geremek" userId="S::agnieszkag@arb.org.uk::928921f9-0ab5-48c6-b4cf-4bbf56ae0ed1" providerId="AD" clId="Web-{F588A82C-5ED2-03DD-6345-1C44A84124ED}" dt="2026-09-17T22:36:47.610" v="0"/>
          <ac:graphicFrameMkLst>
            <pc:docMk/>
            <pc:sldMk cId="3008403768" sldId="314"/>
            <ac:graphicFrameMk id="3" creationId="{2C561397-A18B-7212-0ADF-867C39311D7E}"/>
          </ac:graphicFrameMkLst>
        </pc:graphicFrameChg>
      </pc:sldChg>
    </pc:docChg>
  </pc:docChgLst>
  <pc:docChgLst>
    <pc:chgData name="Agnieszka Geremek" userId="928921f9-0ab5-48c6-b4cf-4bbf56ae0ed1" providerId="ADAL" clId="{92B21B6E-29AE-4D9F-BBA3-E28B6A2AF89C}"/>
    <pc:docChg chg="modSld">
      <pc:chgData name="Agnieszka Geremek" userId="928921f9-0ab5-48c6-b4cf-4bbf56ae0ed1" providerId="ADAL" clId="{92B21B6E-29AE-4D9F-BBA3-E28B6A2AF89C}" dt="2026-09-22T16:25:22.366" v="57"/>
      <pc:docMkLst>
        <pc:docMk/>
      </pc:docMkLst>
      <pc:sldChg chg="modSp mod">
        <pc:chgData name="Agnieszka Geremek" userId="928921f9-0ab5-48c6-b4cf-4bbf56ae0ed1" providerId="ADAL" clId="{92B21B6E-29AE-4D9F-BBA3-E28B6A2AF89C}" dt="2026-09-21T16:09:03.706" v="48"/>
        <pc:sldMkLst>
          <pc:docMk/>
          <pc:sldMk cId="3998600979" sldId="292"/>
        </pc:sldMkLst>
        <pc:graphicFrameChg chg="mod modGraphic">
          <ac:chgData name="Agnieszka Geremek" userId="928921f9-0ab5-48c6-b4cf-4bbf56ae0ed1" providerId="ADAL" clId="{92B21B6E-29AE-4D9F-BBA3-E28B6A2AF89C}" dt="2026-09-21T16:09:03.706" v="48"/>
          <ac:graphicFrameMkLst>
            <pc:docMk/>
            <pc:sldMk cId="3998600979" sldId="292"/>
            <ac:graphicFrameMk id="8" creationId="{223B5836-53B8-0027-A705-BCE412230B31}"/>
          </ac:graphicFrameMkLst>
        </pc:graphicFrameChg>
      </pc:sldChg>
      <pc:sldChg chg="modSp mod">
        <pc:chgData name="Agnieszka Geremek" userId="928921f9-0ab5-48c6-b4cf-4bbf56ae0ed1" providerId="ADAL" clId="{92B21B6E-29AE-4D9F-BBA3-E28B6A2AF89C}" dt="2026-09-21T13:53:57.581" v="42"/>
        <pc:sldMkLst>
          <pc:docMk/>
          <pc:sldMk cId="3833875241" sldId="294"/>
        </pc:sldMkLst>
        <pc:graphicFrameChg chg="mod modGraphic">
          <ac:chgData name="Agnieszka Geremek" userId="928921f9-0ab5-48c6-b4cf-4bbf56ae0ed1" providerId="ADAL" clId="{92B21B6E-29AE-4D9F-BBA3-E28B6A2AF89C}" dt="2026-09-21T13:53:57.581" v="42"/>
          <ac:graphicFrameMkLst>
            <pc:docMk/>
            <pc:sldMk cId="3833875241" sldId="294"/>
            <ac:graphicFrameMk id="7" creationId="{6D722E62-FE59-079D-2E57-6AB39DF3A943}"/>
          </ac:graphicFrameMkLst>
        </pc:graphicFrameChg>
      </pc:sldChg>
      <pc:sldChg chg="modSp mod">
        <pc:chgData name="Agnieszka Geremek" userId="928921f9-0ab5-48c6-b4cf-4bbf56ae0ed1" providerId="ADAL" clId="{92B21B6E-29AE-4D9F-BBA3-E28B6A2AF89C}" dt="2026-09-21T15:07:12.494" v="45" actId="6549"/>
        <pc:sldMkLst>
          <pc:docMk/>
          <pc:sldMk cId="2153308194" sldId="295"/>
        </pc:sldMkLst>
        <pc:graphicFrameChg chg="mod modGraphic">
          <ac:chgData name="Agnieszka Geremek" userId="928921f9-0ab5-48c6-b4cf-4bbf56ae0ed1" providerId="ADAL" clId="{92B21B6E-29AE-4D9F-BBA3-E28B6A2AF89C}" dt="2026-09-21T15:07:12.494" v="45" actId="6549"/>
          <ac:graphicFrameMkLst>
            <pc:docMk/>
            <pc:sldMk cId="2153308194" sldId="295"/>
            <ac:graphicFrameMk id="3" creationId="{5F6DA2F5-5D63-3108-E582-2D0457AE7DA9}"/>
          </ac:graphicFrameMkLst>
        </pc:graphicFrameChg>
      </pc:sldChg>
      <pc:sldChg chg="modSp">
        <pc:chgData name="Agnieszka Geremek" userId="928921f9-0ab5-48c6-b4cf-4bbf56ae0ed1" providerId="ADAL" clId="{92B21B6E-29AE-4D9F-BBA3-E28B6A2AF89C}" dt="2026-09-22T16:25:22.366" v="57"/>
        <pc:sldMkLst>
          <pc:docMk/>
          <pc:sldMk cId="779610667" sldId="311"/>
        </pc:sldMkLst>
        <pc:graphicFrameChg chg="mod">
          <ac:chgData name="Agnieszka Geremek" userId="928921f9-0ab5-48c6-b4cf-4bbf56ae0ed1" providerId="ADAL" clId="{92B21B6E-29AE-4D9F-BBA3-E28B6A2AF89C}" dt="2026-09-22T16:25:22.366" v="57"/>
          <ac:graphicFrameMkLst>
            <pc:docMk/>
            <pc:sldMk cId="779610667" sldId="311"/>
            <ac:graphicFrameMk id="9" creationId="{E6A7C5A1-6C2A-B352-4DEF-F9D6A673F4C7}"/>
          </ac:graphicFrameMkLst>
        </pc:graphicFrameChg>
      </pc:sldChg>
      <pc:sldChg chg="modSp mod">
        <pc:chgData name="Agnieszka Geremek" userId="928921f9-0ab5-48c6-b4cf-4bbf56ae0ed1" providerId="ADAL" clId="{92B21B6E-29AE-4D9F-BBA3-E28B6A2AF89C}" dt="2026-09-22T16:19:30.768" v="52"/>
        <pc:sldMkLst>
          <pc:docMk/>
          <pc:sldMk cId="3008403768" sldId="314"/>
        </pc:sldMkLst>
        <pc:graphicFrameChg chg="mod modGraphic">
          <ac:chgData name="Agnieszka Geremek" userId="928921f9-0ab5-48c6-b4cf-4bbf56ae0ed1" providerId="ADAL" clId="{92B21B6E-29AE-4D9F-BBA3-E28B6A2AF89C}" dt="2026-09-22T16:19:30.768" v="52"/>
          <ac:graphicFrameMkLst>
            <pc:docMk/>
            <pc:sldMk cId="3008403768" sldId="314"/>
            <ac:graphicFrameMk id="3" creationId="{2C561397-A18B-7212-0ADF-867C39311D7E}"/>
          </ac:graphicFrameMkLst>
        </pc:graphicFrameChg>
      </pc:sldChg>
      <pc:sldChg chg="modSp">
        <pc:chgData name="Agnieszka Geremek" userId="928921f9-0ab5-48c6-b4cf-4bbf56ae0ed1" providerId="ADAL" clId="{92B21B6E-29AE-4D9F-BBA3-E28B6A2AF89C}" dt="2026-09-22T16:23:48.484" v="56"/>
        <pc:sldMkLst>
          <pc:docMk/>
          <pc:sldMk cId="1342955307" sldId="315"/>
        </pc:sldMkLst>
        <pc:graphicFrameChg chg="mod">
          <ac:chgData name="Agnieszka Geremek" userId="928921f9-0ab5-48c6-b4cf-4bbf56ae0ed1" providerId="ADAL" clId="{92B21B6E-29AE-4D9F-BBA3-E28B6A2AF89C}" dt="2026-09-22T16:23:48.484" v="56"/>
          <ac:graphicFrameMkLst>
            <pc:docMk/>
            <pc:sldMk cId="1342955307" sldId="315"/>
            <ac:graphicFrameMk id="3" creationId="{1532AED9-8E34-EE75-E482-A4ECA733410E}"/>
          </ac:graphicFrameMkLst>
        </pc:graphicFrameChg>
      </pc:sldChg>
    </pc:docChg>
  </pc:docChgLst>
  <pc:docChgLst>
    <pc:chgData name="Charlotte Gellatly" userId="S::charlotteg@arb.org.uk::532541f0-b98b-4934-9eea-057e3bbedf93" providerId="AD" clId="Web-{0FCFF61A-994D-89B0-8EF9-7DBF644CC553}"/>
    <pc:docChg chg="modSld">
      <pc:chgData name="Charlotte Gellatly" userId="S::charlotteg@arb.org.uk::532541f0-b98b-4934-9eea-057e3bbedf93" providerId="AD" clId="Web-{0FCFF61A-994D-89B0-8EF9-7DBF644CC553}" dt="2026-10-06T12:43:56.450" v="548"/>
      <pc:docMkLst>
        <pc:docMk/>
      </pc:docMkLst>
      <pc:sldChg chg="modSp">
        <pc:chgData name="Charlotte Gellatly" userId="S::charlotteg@arb.org.uk::532541f0-b98b-4934-9eea-057e3bbedf93" providerId="AD" clId="Web-{0FCFF61A-994D-89B0-8EF9-7DBF644CC553}" dt="2026-10-06T12:43:56.450" v="548"/>
        <pc:sldMkLst>
          <pc:docMk/>
          <pc:sldMk cId="3998600979" sldId="292"/>
        </pc:sldMkLst>
        <pc:graphicFrameChg chg="mod modGraphic">
          <ac:chgData name="Charlotte Gellatly" userId="S::charlotteg@arb.org.uk::532541f0-b98b-4934-9eea-057e3bbedf93" providerId="AD" clId="Web-{0FCFF61A-994D-89B0-8EF9-7DBF644CC553}" dt="2026-10-06T12:43:56.450" v="548"/>
          <ac:graphicFrameMkLst>
            <pc:docMk/>
            <pc:sldMk cId="3998600979" sldId="292"/>
            <ac:graphicFrameMk id="8" creationId="{223B5836-53B8-0027-A705-BCE412230B31}"/>
          </ac:graphicFrameMkLst>
        </pc:graphicFrameChg>
      </pc:sldChg>
      <pc:sldChg chg="modSp">
        <pc:chgData name="Charlotte Gellatly" userId="S::charlotteg@arb.org.uk::532541f0-b98b-4934-9eea-057e3bbedf93" providerId="AD" clId="Web-{0FCFF61A-994D-89B0-8EF9-7DBF644CC553}" dt="2026-10-06T12:40:06.365" v="322"/>
        <pc:sldMkLst>
          <pc:docMk/>
          <pc:sldMk cId="3833875241" sldId="294"/>
        </pc:sldMkLst>
        <pc:graphicFrameChg chg="mod modGraphic">
          <ac:chgData name="Charlotte Gellatly" userId="S::charlotteg@arb.org.uk::532541f0-b98b-4934-9eea-057e3bbedf93" providerId="AD" clId="Web-{0FCFF61A-994D-89B0-8EF9-7DBF644CC553}" dt="2026-10-06T12:40:06.365" v="322"/>
          <ac:graphicFrameMkLst>
            <pc:docMk/>
            <pc:sldMk cId="3833875241" sldId="294"/>
            <ac:graphicFrameMk id="7" creationId="{6D722E62-FE59-079D-2E57-6AB39DF3A943}"/>
          </ac:graphicFrameMkLst>
        </pc:graphicFrameChg>
      </pc:sldChg>
      <pc:sldChg chg="modSp">
        <pc:chgData name="Charlotte Gellatly" userId="S::charlotteg@arb.org.uk::532541f0-b98b-4934-9eea-057e3bbedf93" providerId="AD" clId="Web-{0FCFF61A-994D-89B0-8EF9-7DBF644CC553}" dt="2026-10-06T12:38:19.753" v="120"/>
        <pc:sldMkLst>
          <pc:docMk/>
          <pc:sldMk cId="2153308194" sldId="295"/>
        </pc:sldMkLst>
        <pc:graphicFrameChg chg="mod modGraphic">
          <ac:chgData name="Charlotte Gellatly" userId="S::charlotteg@arb.org.uk::532541f0-b98b-4934-9eea-057e3bbedf93" providerId="AD" clId="Web-{0FCFF61A-994D-89B0-8EF9-7DBF644CC553}" dt="2026-10-06T12:38:19.753" v="120"/>
          <ac:graphicFrameMkLst>
            <pc:docMk/>
            <pc:sldMk cId="2153308194" sldId="295"/>
            <ac:graphicFrameMk id="3" creationId="{5F6DA2F5-5D63-3108-E582-2D0457AE7DA9}"/>
          </ac:graphicFrameMkLst>
        </pc:graphicFrameChg>
      </pc:sldChg>
      <pc:sldChg chg="modSp">
        <pc:chgData name="Charlotte Gellatly" userId="S::charlotteg@arb.org.uk::532541f0-b98b-4934-9eea-057e3bbedf93" providerId="AD" clId="Web-{0FCFF61A-994D-89B0-8EF9-7DBF644CC553}" dt="2026-10-06T09:29:11.848" v="73"/>
        <pc:sldMkLst>
          <pc:docMk/>
          <pc:sldMk cId="35912536" sldId="296"/>
        </pc:sldMkLst>
        <pc:graphicFrameChg chg="mod modGraphic">
          <ac:chgData name="Charlotte Gellatly" userId="S::charlotteg@arb.org.uk::532541f0-b98b-4934-9eea-057e3bbedf93" providerId="AD" clId="Web-{0FCFF61A-994D-89B0-8EF9-7DBF644CC553}" dt="2026-10-06T09:29:11.848" v="73"/>
          <ac:graphicFrameMkLst>
            <pc:docMk/>
            <pc:sldMk cId="35912536" sldId="296"/>
            <ac:graphicFrameMk id="3" creationId="{90D0748E-5DC9-32AA-A7B0-036F42A023A0}"/>
          </ac:graphicFrameMkLst>
        </pc:graphicFrameChg>
      </pc:sldChg>
      <pc:sldChg chg="modSp">
        <pc:chgData name="Charlotte Gellatly" userId="S::charlotteg@arb.org.uk::532541f0-b98b-4934-9eea-057e3bbedf93" providerId="AD" clId="Web-{0FCFF61A-994D-89B0-8EF9-7DBF644CC553}" dt="2026-10-06T09:27:36.279" v="33"/>
        <pc:sldMkLst>
          <pc:docMk/>
          <pc:sldMk cId="779610667" sldId="311"/>
        </pc:sldMkLst>
        <pc:graphicFrameChg chg="mod modGraphic">
          <ac:chgData name="Charlotte Gellatly" userId="S::charlotteg@arb.org.uk::532541f0-b98b-4934-9eea-057e3bbedf93" providerId="AD" clId="Web-{0FCFF61A-994D-89B0-8EF9-7DBF644CC553}" dt="2026-10-06T09:27:36.279" v="33"/>
          <ac:graphicFrameMkLst>
            <pc:docMk/>
            <pc:sldMk cId="779610667" sldId="311"/>
            <ac:graphicFrameMk id="9" creationId="{E6A7C5A1-6C2A-B352-4DEF-F9D6A673F4C7}"/>
          </ac:graphicFrameMkLst>
        </pc:graphicFrameChg>
      </pc:sldChg>
    </pc:docChg>
  </pc:docChgLst>
  <pc:docChgLst>
    <pc:chgData name="Charlotte Gellatly" userId="532541f0-b98b-4934-9eea-057e3bbedf93" providerId="ADAL" clId="{7333592F-7715-4205-98CB-7630A63DD861}"/>
    <pc:docChg chg="modSld">
      <pc:chgData name="Charlotte Gellatly" userId="532541f0-b98b-4934-9eea-057e3bbedf93" providerId="ADAL" clId="{7333592F-7715-4205-98CB-7630A63DD861}" dt="2026-10-09T13:44:27.673" v="290" actId="20577"/>
      <pc:docMkLst>
        <pc:docMk/>
      </pc:docMkLst>
      <pc:sldChg chg="modSp mod">
        <pc:chgData name="Charlotte Gellatly" userId="532541f0-b98b-4934-9eea-057e3bbedf93" providerId="ADAL" clId="{7333592F-7715-4205-98CB-7630A63DD861}" dt="2026-10-09T11:54:54.085" v="130" actId="2062"/>
        <pc:sldMkLst>
          <pc:docMk/>
          <pc:sldMk cId="3998600979" sldId="292"/>
        </pc:sldMkLst>
        <pc:graphicFrameChg chg="mod modGraphic">
          <ac:chgData name="Charlotte Gellatly" userId="532541f0-b98b-4934-9eea-057e3bbedf93" providerId="ADAL" clId="{7333592F-7715-4205-98CB-7630A63DD861}" dt="2026-10-09T11:54:54.085" v="130" actId="2062"/>
          <ac:graphicFrameMkLst>
            <pc:docMk/>
            <pc:sldMk cId="3998600979" sldId="292"/>
            <ac:graphicFrameMk id="8" creationId="{223B5836-53B8-0027-A705-BCE412230B31}"/>
          </ac:graphicFrameMkLst>
        </pc:graphicFrameChg>
      </pc:sldChg>
      <pc:sldChg chg="modSp mod">
        <pc:chgData name="Charlotte Gellatly" userId="532541f0-b98b-4934-9eea-057e3bbedf93" providerId="ADAL" clId="{7333592F-7715-4205-98CB-7630A63DD861}" dt="2026-10-09T11:53:16.870" v="126" actId="20577"/>
        <pc:sldMkLst>
          <pc:docMk/>
          <pc:sldMk cId="2153308194" sldId="295"/>
        </pc:sldMkLst>
        <pc:graphicFrameChg chg="modGraphic">
          <ac:chgData name="Charlotte Gellatly" userId="532541f0-b98b-4934-9eea-057e3bbedf93" providerId="ADAL" clId="{7333592F-7715-4205-98CB-7630A63DD861}" dt="2026-10-09T11:53:16.870" v="126" actId="20577"/>
          <ac:graphicFrameMkLst>
            <pc:docMk/>
            <pc:sldMk cId="2153308194" sldId="295"/>
            <ac:graphicFrameMk id="3" creationId="{5F6DA2F5-5D63-3108-E582-2D0457AE7DA9}"/>
          </ac:graphicFrameMkLst>
        </pc:graphicFrameChg>
      </pc:sldChg>
      <pc:sldChg chg="modSp mod">
        <pc:chgData name="Charlotte Gellatly" userId="532541f0-b98b-4934-9eea-057e3bbedf93" providerId="ADAL" clId="{7333592F-7715-4205-98CB-7630A63DD861}" dt="2026-10-09T13:44:27.673" v="290" actId="20577"/>
        <pc:sldMkLst>
          <pc:docMk/>
          <pc:sldMk cId="779610667" sldId="311"/>
        </pc:sldMkLst>
        <pc:graphicFrameChg chg="mod modGraphic">
          <ac:chgData name="Charlotte Gellatly" userId="532541f0-b98b-4934-9eea-057e3bbedf93" providerId="ADAL" clId="{7333592F-7715-4205-98CB-7630A63DD861}" dt="2026-10-09T13:44:27.673" v="290" actId="20577"/>
          <ac:graphicFrameMkLst>
            <pc:docMk/>
            <pc:sldMk cId="779610667" sldId="311"/>
            <ac:graphicFrameMk id="9" creationId="{E6A7C5A1-6C2A-B352-4DEF-F9D6A673F4C7}"/>
          </ac:graphicFrameMkLst>
        </pc:graphicFrameChg>
      </pc:sldChg>
      <pc:sldChg chg="modSp mod">
        <pc:chgData name="Charlotte Gellatly" userId="532541f0-b98b-4934-9eea-057e3bbedf93" providerId="ADAL" clId="{7333592F-7715-4205-98CB-7630A63DD861}" dt="2026-10-09T13:40:02.314" v="245" actId="20577"/>
        <pc:sldMkLst>
          <pc:docMk/>
          <pc:sldMk cId="428629014" sldId="313"/>
        </pc:sldMkLst>
        <pc:graphicFrameChg chg="modGraphic">
          <ac:chgData name="Charlotte Gellatly" userId="532541f0-b98b-4934-9eea-057e3bbedf93" providerId="ADAL" clId="{7333592F-7715-4205-98CB-7630A63DD861}" dt="2026-10-09T13:40:02.314" v="245" actId="20577"/>
          <ac:graphicFrameMkLst>
            <pc:docMk/>
            <pc:sldMk cId="428629014" sldId="313"/>
            <ac:graphicFrameMk id="3" creationId="{35DB3662-682F-5874-BF31-8A88B7AC8D1C}"/>
          </ac:graphicFrameMkLst>
        </pc:graphicFrameChg>
      </pc:sldChg>
      <pc:sldChg chg="modSp mod">
        <pc:chgData name="Charlotte Gellatly" userId="532541f0-b98b-4934-9eea-057e3bbedf93" providerId="ADAL" clId="{7333592F-7715-4205-98CB-7630A63DD861}" dt="2026-10-09T13:40:57.787" v="276" actId="20577"/>
        <pc:sldMkLst>
          <pc:docMk/>
          <pc:sldMk cId="3008403768" sldId="314"/>
        </pc:sldMkLst>
        <pc:graphicFrameChg chg="modGraphic">
          <ac:chgData name="Charlotte Gellatly" userId="532541f0-b98b-4934-9eea-057e3bbedf93" providerId="ADAL" clId="{7333592F-7715-4205-98CB-7630A63DD861}" dt="2026-10-09T13:40:57.787" v="276" actId="20577"/>
          <ac:graphicFrameMkLst>
            <pc:docMk/>
            <pc:sldMk cId="3008403768" sldId="314"/>
            <ac:graphicFrameMk id="3" creationId="{2C561397-A18B-7212-0ADF-867C39311D7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D6DE3-0497-416B-9ABB-9D0FEC48A667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B6158F-4DBA-4D21-9F46-C26BB511D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32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7D8B3862-6575-82E5-7081-E79B8A0A47D9}"/>
              </a:ext>
            </a:extLst>
          </p:cNvPr>
          <p:cNvSpPr/>
          <p:nvPr userDrawn="1"/>
        </p:nvSpPr>
        <p:spPr>
          <a:xfrm>
            <a:off x="5475892" y="-2"/>
            <a:ext cx="6716108" cy="6858001"/>
          </a:xfrm>
          <a:prstGeom prst="rect">
            <a:avLst/>
          </a:prstGeom>
          <a:solidFill>
            <a:srgbClr val="FFDB25"/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FFFA3AB-569A-DFED-54AB-E1059E8D627E}"/>
              </a:ext>
            </a:extLst>
          </p:cNvPr>
          <p:cNvSpPr/>
          <p:nvPr userDrawn="1"/>
        </p:nvSpPr>
        <p:spPr>
          <a:xfrm>
            <a:off x="3353038" y="841741"/>
            <a:ext cx="7136717" cy="4271555"/>
          </a:xfrm>
          <a:prstGeom prst="rect">
            <a:avLst/>
          </a:prstGeom>
          <a:solidFill>
            <a:srgbClr val="093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8164EC7C-82FA-05E6-EA83-5B323AE93B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3542" y="1237740"/>
            <a:ext cx="7654835" cy="4365283"/>
          </a:xfrm>
          <a:solidFill>
            <a:schemeClr val="bg1"/>
          </a:solidFill>
          <a:ln w="47625">
            <a:solidFill>
              <a:schemeClr val="bg1"/>
            </a:solidFill>
            <a:miter lim="800000"/>
          </a:ln>
        </p:spPr>
        <p:txBody>
          <a:bodyPr lIns="360000" tIns="360000" rIns="360000" bIns="360000" anchor="ctr" anchorCtr="1">
            <a:normAutofit/>
          </a:bodyPr>
          <a:lstStyle>
            <a:lvl1pPr algn="l">
              <a:defRPr sz="4800" baseline="0">
                <a:latin typeface="Outfit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D023629-F95E-4919-A02B-6D04B75DD2CD}"/>
              </a:ext>
            </a:extLst>
          </p:cNvPr>
          <p:cNvSpPr>
            <a:spLocks/>
          </p:cNvSpPr>
          <p:nvPr userDrawn="1"/>
        </p:nvSpPr>
        <p:spPr>
          <a:xfrm>
            <a:off x="9980023" y="5968864"/>
            <a:ext cx="1415263" cy="426160"/>
          </a:xfrm>
          <a:prstGeom prst="rect">
            <a:avLst/>
          </a:prstGeom>
          <a:solidFill>
            <a:srgbClr val="849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96C43F9-CB0D-A4FB-E5FD-FC24E06325D7}"/>
              </a:ext>
            </a:extLst>
          </p:cNvPr>
          <p:cNvSpPr>
            <a:spLocks/>
          </p:cNvSpPr>
          <p:nvPr userDrawn="1"/>
        </p:nvSpPr>
        <p:spPr>
          <a:xfrm>
            <a:off x="11112378" y="5785944"/>
            <a:ext cx="792000" cy="792000"/>
          </a:xfrm>
          <a:prstGeom prst="ellipse">
            <a:avLst/>
          </a:prstGeom>
          <a:solidFill>
            <a:srgbClr val="093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0" name="Picture 69" descr="A picture containing black, darkness  Description automatically generated">
            <a:extLst>
              <a:ext uri="{FF2B5EF4-FFF2-40B4-BE49-F238E27FC236}">
                <a16:creationId xmlns:a16="http://schemas.microsoft.com/office/drawing/2014/main" id="{237F21DB-684A-E6DA-0F41-7C29B1FCC0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89" y="3018557"/>
            <a:ext cx="2704887" cy="8208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9029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B075180-7F88-6149-DDDF-3D251D44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1789"/>
          </a:xfrm>
          <a:prstGeom prst="rect">
            <a:avLst/>
          </a:prstGeom>
          <a:solidFill>
            <a:srgbClr val="FFD700"/>
          </a:solidFill>
        </p:spPr>
        <p:txBody>
          <a:bodyPr vert="horz" lIns="21600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4A736-EE2F-D414-BC4D-FFC3336B3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697" y="1502229"/>
            <a:ext cx="11458301" cy="43643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78758-0CE1-50D5-3219-CDE09D715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F994-01FD-44D7-9298-237D2306E2D2}" type="datetime1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5BFF5-28B5-F415-9A15-1FCBD119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4DB02-DC17-E6E6-8F90-BAE42860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55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D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81765-08E8-DCF0-50A3-8803DD543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14438"/>
            <a:ext cx="12192000" cy="2364785"/>
          </a:xfrm>
          <a:solidFill>
            <a:srgbClr val="093650"/>
          </a:solidFill>
        </p:spPr>
        <p:txBody>
          <a:bodyPr lIns="216000" anchor="b">
            <a:normAutofit/>
          </a:bodyPr>
          <a:lstStyle>
            <a:lvl1pPr>
              <a:defRPr sz="44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1C668-64F4-7040-A92E-6E5BCECF9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579223"/>
            <a:ext cx="12191999" cy="1685649"/>
          </a:xfrm>
          <a:solidFill>
            <a:srgbClr val="849BA8"/>
          </a:solidFill>
        </p:spPr>
        <p:txBody>
          <a:bodyPr lIns="252000"/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Outfit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D3E9B-F4E7-F1B2-BEF8-68B070DDE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5920-7C93-4E50-901F-934172AF88DC}" type="datetime1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C1350-8A91-71E7-49DF-10EC6FC9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B7F93-7D35-66CB-E581-E7FFF6C91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550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DD6E-4DFF-CC04-C095-DF4D4CD6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C7F3D-C669-E6AD-FE2B-2971265A09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1" y="1502229"/>
            <a:ext cx="5638799" cy="446749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C8967-FBEC-1DB3-ECC3-02894E52E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502229"/>
            <a:ext cx="5638799" cy="446749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4727C5-B1A7-2E81-274B-B086A3E1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035F-0C14-48D3-B776-071ACEBD0E50}" type="datetime1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AC9EB-018C-D040-1EFA-CF23F8347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D4BA51-1CB6-BEEF-1A21-D4D437876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077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4266580-C8A9-2642-8816-A108F9530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178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B32D5-1706-51F3-3D36-AAF77C9B9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2" y="1466723"/>
            <a:ext cx="5613398" cy="515666"/>
          </a:xfrm>
          <a:solidFill>
            <a:srgbClr val="F5F5EF"/>
          </a:solidFill>
        </p:spPr>
        <p:txBody>
          <a:bodyPr anchor="b"/>
          <a:lstStyle>
            <a:lvl1pPr marL="0" indent="0">
              <a:buNone/>
              <a:defRPr sz="2400" b="0">
                <a:latin typeface="Outfit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EB5C3-C17F-4B7F-A6D8-932595969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2" y="2290635"/>
            <a:ext cx="5613398" cy="3757468"/>
          </a:xfrm>
          <a:solidFill>
            <a:srgbClr val="F5F5EF"/>
          </a:solidFill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3D3C7-FED1-02C3-028E-681AC79B4D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466723"/>
            <a:ext cx="5638799" cy="515666"/>
          </a:xfrm>
          <a:solidFill>
            <a:srgbClr val="F5F5EF"/>
          </a:solidFill>
        </p:spPr>
        <p:txBody>
          <a:bodyPr anchor="b"/>
          <a:lstStyle>
            <a:lvl1pPr marL="0" indent="0">
              <a:buNone/>
              <a:defRPr sz="2400" b="0">
                <a:latin typeface="Outfit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2806D5-FF06-522A-ACFF-D9CF6298D8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290635"/>
            <a:ext cx="5638800" cy="3757468"/>
          </a:xfrm>
          <a:solidFill>
            <a:srgbClr val="F5F5EF"/>
          </a:solidFill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19EFB9-DB9E-196F-3D5D-9273B4E5E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C15C-65A7-486D-AC3F-5DED6141A480}" type="datetime1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E2B33F-2FC9-3127-2620-ED82C0416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69DD9B-04BB-EBA8-4008-1C646BF6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350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01F36-4FD4-6085-D4FA-86EA12D22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56C27-2694-07E6-168D-9213D2D2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BA548-5D4E-44E8-A327-9B2AF1FD2930}" type="datetime1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367703-02A4-925B-5B66-F7A7E77E1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9EF1DA-BFD5-B9B5-5993-E2CC56760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844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ADDD6E-9955-073C-2DBD-71511E994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82FC3-EF67-432C-AB01-DE1D4199073F}" type="datetime1">
              <a:rPr lang="en-GB" smtClean="0"/>
              <a:t>09/10/2026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B5283-A68E-3767-8BBE-C244A4799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416CC-5F4A-0422-21D6-4AF03308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374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E8A9-907C-27D9-F0B2-743289744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0"/>
            <a:ext cx="3932237" cy="20574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627F8-A056-98D1-F908-7F5994C2D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A9A29-8BD6-F172-BE88-1D94EA2F3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9BF35-4EBC-B359-C1DF-A93AF2B07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FE00E-FB7C-49B0-AC21-4141C1F1F92E}" type="datetime1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DCF226-B2C1-BFEC-34DF-5362A5579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570A48-342C-309C-2794-9D46397A9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03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A57B5-AFEB-DF3E-1E76-0620CFB74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0"/>
            <a:ext cx="3932237" cy="20574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C63B9F-280E-6FC1-9C51-4E986998B4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0F8C4-2E01-ECBB-8C96-FD88F1058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16A74-EEA7-7743-37D3-97915C353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0C81-7121-4D34-AB8B-649D7B06D9AB}" type="datetime1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1C796-5128-9FB7-FFBB-6C31C04B6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BD088-E5C8-5D0F-B6B9-B53E57110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283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C89AE-3C97-8B80-4E98-71CF4B02B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B732A-2107-5C1B-8C0E-17A91C580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CFB43-3559-D049-A4EE-70BD4580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B886-B330-4166-9CCD-7A9E1498A06C}" type="datetime1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FA13B-F30D-EFC7-AD35-96F182C93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B4113-A7CA-D7C0-232F-6FCB90F07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04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7AF816-62B7-7E23-D468-099273E1D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tIns="216000" rIns="216000" bIns="21600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7A496-C6CD-E224-236F-AA9DD4320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9E45A-E23C-A1B0-3FE4-262DF767C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A461C-B041-4DB0-B748-E79C9928607D}" type="datetime1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72A87-3210-5F01-0329-A0EBDE34C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90419-CB9E-1E59-809E-1114FC290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35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843D80-990C-BD33-55BA-B21DD5AC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1789"/>
          </a:xfrm>
          <a:prstGeom prst="rect">
            <a:avLst/>
          </a:prstGeom>
          <a:solidFill>
            <a:srgbClr val="FFD700"/>
          </a:solidFill>
        </p:spPr>
        <p:txBody>
          <a:bodyPr vert="horz" lIns="21600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CBCF91-0694-2015-B591-46B24DFBF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849" y="1453070"/>
            <a:ext cx="11458301" cy="4572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66043-C987-16AB-22EF-9C0A81C0C8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1592-94D1-492B-9F6A-71CEE60C65D7}" type="datetime1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4E724-EDE6-190B-2EE8-3F8AE414C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www.arb.org.uk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64F20-B61C-397B-8102-ACDA0D4FD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2226" y="226735"/>
            <a:ext cx="8287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picture containing black, darkness  Description automatically generated">
            <a:extLst>
              <a:ext uri="{FF2B5EF4-FFF2-40B4-BE49-F238E27FC236}">
                <a16:creationId xmlns:a16="http://schemas.microsoft.com/office/drawing/2014/main" id="{2C2355EC-7034-F9F2-6B44-E440BCB49EC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673" y="6130813"/>
            <a:ext cx="1486327" cy="4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7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utfit Medium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8C4D2-FF63-A95C-F3FB-3FA9621536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sz="3000" dirty="0">
                <a:latin typeface="Outfit SemiBold"/>
              </a:rPr>
              <a:t>Architects Registration Board: </a:t>
            </a:r>
            <a:r>
              <a:rPr lang="en-GB" sz="3000" dirty="0">
                <a:latin typeface="Outfit SemiBold"/>
              </a:rPr>
              <a:t>Q3 (September</a:t>
            </a:r>
            <a:r>
              <a:rPr sz="3000" dirty="0">
                <a:latin typeface="Outfit SemiBold"/>
              </a:rPr>
              <a:t> YTD) 2026 Management Accounts</a:t>
            </a:r>
            <a:br>
              <a:rPr sz="3000" dirty="0"/>
            </a:br>
            <a:br>
              <a:rPr sz="3000" dirty="0"/>
            </a:br>
            <a:r>
              <a:rPr sz="3000" dirty="0">
                <a:latin typeface="Outfit SemiBold"/>
              </a:rPr>
              <a:t>0</a:t>
            </a:r>
            <a:r>
              <a:rPr lang="en-GB" sz="3000" dirty="0">
                <a:latin typeface="Outfit SemiBold"/>
              </a:rPr>
              <a:t>9</a:t>
            </a:r>
            <a:r>
              <a:rPr sz="3000" dirty="0">
                <a:latin typeface="Outfit SemiBold"/>
              </a:rPr>
              <a:t>/1</a:t>
            </a:r>
            <a:r>
              <a:rPr lang="en-GB" sz="3000" dirty="0">
                <a:latin typeface="Outfit SemiBold"/>
              </a:rPr>
              <a:t>0</a:t>
            </a:r>
            <a:r>
              <a:rPr sz="3000" dirty="0">
                <a:latin typeface="Outfit SemiBold"/>
              </a:rPr>
              <a:t>/2026</a:t>
            </a:r>
            <a:endParaRPr lang="en-US" sz="3000" dirty="0">
              <a:latin typeface="Outfi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527078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9C51-B7BB-F164-541A-4677482DC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/>
              <a:t>Contents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BA707C-7FF5-932C-533A-0632DD453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sz="2000"/>
              <a:t>Executive Summary</a:t>
            </a:r>
          </a:p>
          <a:p>
            <a:r>
              <a:rPr lang="en-GB" sz="2000"/>
              <a:t>September</a:t>
            </a:r>
            <a:r>
              <a:rPr sz="2000"/>
              <a:t> YTD Actuals vs. </a:t>
            </a:r>
            <a:r>
              <a:rPr lang="en-GB" sz="2000"/>
              <a:t>September</a:t>
            </a:r>
            <a:r>
              <a:rPr sz="2000"/>
              <a:t> YTD Budget</a:t>
            </a:r>
          </a:p>
          <a:p>
            <a:r>
              <a:rPr sz="2000"/>
              <a:t>2026 Full Year outturn vs 2026 Budget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4D08DC-DD3A-CAEA-CF92-A0AF1518F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</p:spTree>
    <p:extLst>
      <p:ext uri="{BB962C8B-B14F-4D97-AF65-F5344CB8AC3E}">
        <p14:creationId xmlns:p14="http://schemas.microsoft.com/office/powerpoint/2010/main" val="1168587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8139-305B-FECD-B92E-94524F196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9A971-8FE4-AA9D-DBF3-487A19AA3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21790"/>
            <a:ext cx="12191999" cy="53201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1" indent="0">
              <a:buNone/>
              <a:defRPr/>
            </a:pPr>
            <a:r>
              <a:rPr lang="en-US" sz="1400" u="sng" dirty="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​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Key Highlights: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September 2026 Actuals (Q3)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Revenue Performance: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Over 99.9% of the year's forecast income has now been received (£10,387k against £10,389k). Operating income of £10,262k already exceeds the full-year reforecast by £57k, principally Prescribed Examination fees (£358k against £234k) and Annual Retention Fees (£8,832k against £8,635k).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Expenditure Performance: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September Burn Rate: 70% of full year reforecast costs (£7,031k of £9,979k), below the anticipated 75%. </a:t>
            </a:r>
            <a:r>
              <a:rPr lang="en-GB" sz="1400" dirty="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We continue to work with departments to understand budgetary underspends and any additional forecast costs, and will update the forecast in Q4 to reflect confirmed savings or additional expenditure.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Project Costs: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Courier New" panose="020B0604020202020204" pitchFamily="34" charset="0"/>
              <a:buChar char="o"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£50k (36%) of the £140k reforecast laptop replacement costs has been recognised to date, unchanged from August.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Courier New" panose="020B0604020202020204" pitchFamily="34" charset="0"/>
              <a:buChar char="o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Full-Year Reforecast vs. Budget Analysis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B0604020202020204" pitchFamily="34" charset="0"/>
              <a:buChar char="o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Operating expenditure is projected to be 4% (£416k) lower than budget</a:t>
            </a:r>
            <a:r>
              <a:rPr lang="en-GB" sz="1400" dirty="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principally associate costs (£160k), IT &amp; Digital (£146k), employee costs (£110k) and policy, research and communications (£100k), partly offset by professional conduct costs £100k above budget. Project costs are projected £210k below budget as the legacy system decommissioning project has moved to 2027 following delays in CRM development. The full-year surplus is forecast at £270k against a budgeted deficit of £356k.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lvl="0" indent="0" fontAlgn="base">
              <a:buNone/>
            </a:pP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C0D9EB-DD02-D967-56A9-88F9472B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</p:spTree>
    <p:extLst>
      <p:ext uri="{BB962C8B-B14F-4D97-AF65-F5344CB8AC3E}">
        <p14:creationId xmlns:p14="http://schemas.microsoft.com/office/powerpoint/2010/main" val="670584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0E50A-6C15-AA6D-9634-37B59FE9E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1D1E-4827-61DC-AD31-046F9FA65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000"/>
              <a:t>September</a:t>
            </a:r>
            <a:r>
              <a:rPr sz="3000"/>
              <a:t> Actuals vs</a:t>
            </a:r>
            <a:r>
              <a:rPr lang="en-GB" sz="3000"/>
              <a:t> </a:t>
            </a:r>
            <a:r>
              <a:rPr sz="3000"/>
              <a:t>Budget</a:t>
            </a:r>
            <a:r>
              <a:rPr lang="en-GB" sz="3000"/>
              <a:t> YTD</a:t>
            </a:r>
            <a:br>
              <a:rPr sz="3000"/>
            </a:br>
            <a:endParaRPr sz="3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B1FFC-E0D7-213D-670D-F285F2118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4C37B3-6C29-FD0F-A1E3-B487FB46B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</p:spTree>
    <p:extLst>
      <p:ext uri="{BB962C8B-B14F-4D97-AF65-F5344CB8AC3E}">
        <p14:creationId xmlns:p14="http://schemas.microsoft.com/office/powerpoint/2010/main" val="180676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AD0F4-6F31-24BB-C5E7-5F6B5F1DB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7232-EB75-AB77-EE8C-CBD181BB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/>
              <a:t>September</a:t>
            </a:r>
            <a:r>
              <a:rPr sz="2000"/>
              <a:t> YTD Actuals vs. </a:t>
            </a:r>
            <a:r>
              <a:rPr lang="en-GB" sz="2000"/>
              <a:t>September</a:t>
            </a:r>
            <a:r>
              <a:rPr sz="2000"/>
              <a:t> YTD Budget - Summary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75450B-CF1B-D665-925C-77C35736E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23B5836-53B8-0027-A705-BCE412230B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852755"/>
              </p:ext>
            </p:extLst>
          </p:nvPr>
        </p:nvGraphicFramePr>
        <p:xfrm>
          <a:off x="-1" y="1259036"/>
          <a:ext cx="12192001" cy="3149337"/>
        </p:xfrm>
        <a:graphic>
          <a:graphicData uri="http://schemas.openxmlformats.org/drawingml/2006/table">
            <a:tbl>
              <a:tblPr/>
              <a:tblGrid>
                <a:gridCol w="1758003">
                  <a:extLst>
                    <a:ext uri="{9D8B030D-6E8A-4147-A177-3AD203B41FA5}">
                      <a16:colId xmlns:a16="http://schemas.microsoft.com/office/drawing/2014/main" val="1762462688"/>
                    </a:ext>
                  </a:extLst>
                </a:gridCol>
                <a:gridCol w="730445">
                  <a:extLst>
                    <a:ext uri="{9D8B030D-6E8A-4147-A177-3AD203B41FA5}">
                      <a16:colId xmlns:a16="http://schemas.microsoft.com/office/drawing/2014/main" val="4252156271"/>
                    </a:ext>
                  </a:extLst>
                </a:gridCol>
                <a:gridCol w="961780">
                  <a:extLst>
                    <a:ext uri="{9D8B030D-6E8A-4147-A177-3AD203B41FA5}">
                      <a16:colId xmlns:a16="http://schemas.microsoft.com/office/drawing/2014/main" val="2321709242"/>
                    </a:ext>
                  </a:extLst>
                </a:gridCol>
                <a:gridCol w="1082516">
                  <a:extLst>
                    <a:ext uri="{9D8B030D-6E8A-4147-A177-3AD203B41FA5}">
                      <a16:colId xmlns:a16="http://schemas.microsoft.com/office/drawing/2014/main" val="1375914270"/>
                    </a:ext>
                  </a:extLst>
                </a:gridCol>
                <a:gridCol w="1416609">
                  <a:extLst>
                    <a:ext uri="{9D8B030D-6E8A-4147-A177-3AD203B41FA5}">
                      <a16:colId xmlns:a16="http://schemas.microsoft.com/office/drawing/2014/main" val="2580119920"/>
                    </a:ext>
                  </a:extLst>
                </a:gridCol>
                <a:gridCol w="1035223">
                  <a:extLst>
                    <a:ext uri="{9D8B030D-6E8A-4147-A177-3AD203B41FA5}">
                      <a16:colId xmlns:a16="http://schemas.microsoft.com/office/drawing/2014/main" val="1212169212"/>
                    </a:ext>
                  </a:extLst>
                </a:gridCol>
                <a:gridCol w="1035223">
                  <a:extLst>
                    <a:ext uri="{9D8B030D-6E8A-4147-A177-3AD203B41FA5}">
                      <a16:colId xmlns:a16="http://schemas.microsoft.com/office/drawing/2014/main" val="770552533"/>
                    </a:ext>
                  </a:extLst>
                </a:gridCol>
                <a:gridCol w="1035223">
                  <a:extLst>
                    <a:ext uri="{9D8B030D-6E8A-4147-A177-3AD203B41FA5}">
                      <a16:colId xmlns:a16="http://schemas.microsoft.com/office/drawing/2014/main" val="3304476973"/>
                    </a:ext>
                  </a:extLst>
                </a:gridCol>
                <a:gridCol w="802896">
                  <a:extLst>
                    <a:ext uri="{9D8B030D-6E8A-4147-A177-3AD203B41FA5}">
                      <a16:colId xmlns:a16="http://schemas.microsoft.com/office/drawing/2014/main" val="1271620215"/>
                    </a:ext>
                  </a:extLst>
                </a:gridCol>
                <a:gridCol w="1267550">
                  <a:extLst>
                    <a:ext uri="{9D8B030D-6E8A-4147-A177-3AD203B41FA5}">
                      <a16:colId xmlns:a16="http://schemas.microsoft.com/office/drawing/2014/main" val="2234376888"/>
                    </a:ext>
                  </a:extLst>
                </a:gridCol>
                <a:gridCol w="1066533">
                  <a:extLst>
                    <a:ext uri="{9D8B030D-6E8A-4147-A177-3AD203B41FA5}">
                      <a16:colId xmlns:a16="http://schemas.microsoft.com/office/drawing/2014/main" val="3852613266"/>
                    </a:ext>
                  </a:extLst>
                </a:gridCol>
              </a:tblGrid>
              <a:tr h="381491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endParaRPr lang="en-GB" sz="1200" b="1">
                        <a:latin typeface="+mn-lt"/>
                      </a:endParaRPr>
                    </a:p>
                    <a:p>
                      <a:pPr algn="ctr"/>
                      <a:r>
                        <a:rPr lang="en-GB" sz="1200" b="1" dirty="0">
                          <a:latin typeface="+mn-lt"/>
                        </a:rPr>
                        <a:t>September</a:t>
                      </a:r>
                      <a:r>
                        <a:rPr sz="1200" b="1" dirty="0">
                          <a:latin typeface="+mn-lt"/>
                        </a:rPr>
                        <a:t> YTD Actuals 2026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2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678280"/>
                  </a:ext>
                </a:extLst>
              </a:tr>
              <a:tr h="52577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Budget Heading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latin typeface="+mn-lt"/>
                        </a:rPr>
                        <a:t>CEO Office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latin typeface="+mn-lt"/>
                        </a:rPr>
                        <a:t>Performance &amp; Planning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latin typeface="+mn-lt"/>
                        </a:rPr>
                        <a:t>Strategy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latin typeface="+mn-lt"/>
                        </a:rPr>
                        <a:t>Governance &amp; International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latin typeface="+mn-lt"/>
                        </a:rPr>
                        <a:t>Registration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latin typeface="+mn-lt"/>
                        </a:rPr>
                        <a:t>Accreditation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latin typeface="+mn-lt"/>
                        </a:rPr>
                        <a:t>Professional Standards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latin typeface="+mn-lt"/>
                        </a:rPr>
                        <a:t>Actuals</a:t>
                      </a:r>
                    </a:p>
                    <a:p>
                      <a:pPr algn="ctr"/>
                      <a:r>
                        <a:rPr sz="1200" b="1" dirty="0">
                          <a:latin typeface="+mn-lt"/>
                        </a:rPr>
                        <a:t>TOTAL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dirty="0">
                          <a:latin typeface="+mn-lt"/>
                        </a:rPr>
                        <a:t>Budget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dirty="0">
                          <a:solidFill>
                            <a:schemeClr val="bg1"/>
                          </a:solidFill>
                          <a:latin typeface="+mn-lt"/>
                        </a:rPr>
                        <a:t>Variances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197008"/>
                  </a:ext>
                </a:extLst>
              </a:tr>
              <a:tr h="239162"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801622"/>
                  </a:ext>
                </a:extLst>
              </a:tr>
              <a:tr h="198889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Total Operating Income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23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9,580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659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10,262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dirty="0">
                          <a:latin typeface="+mn-lt"/>
                        </a:rPr>
                        <a:t>9,874</a:t>
                      </a:r>
                      <a:endParaRPr dirty="0"/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388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50841"/>
                  </a:ext>
                </a:extLst>
              </a:tr>
              <a:tr h="198889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Total Income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126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23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dirty="0">
                          <a:latin typeface="+mn-lt"/>
                        </a:rPr>
                        <a:t>9,580</a:t>
                      </a:r>
                      <a:endParaRPr dirty="0"/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659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dirty="0">
                          <a:latin typeface="+mn-lt"/>
                        </a:rPr>
                        <a:t>10,387</a:t>
                      </a:r>
                      <a:endParaRPr dirty="0"/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dirty="0">
                          <a:latin typeface="+mn-lt"/>
                        </a:rPr>
                        <a:t>9,997</a:t>
                      </a:r>
                      <a:endParaRPr dirty="0"/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990543"/>
                  </a:ext>
                </a:extLst>
              </a:tr>
              <a:tr h="198553"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309767"/>
                  </a:ext>
                </a:extLst>
              </a:tr>
              <a:tr h="389486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Total Operating Expenditure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dirty="0">
                          <a:latin typeface="+mn-lt"/>
                        </a:rPr>
                        <a:t>(669)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(2,205)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dirty="0">
                          <a:latin typeface="+mn-lt"/>
                        </a:rPr>
                        <a:t>(495)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dirty="0">
                          <a:latin typeface="+mn-lt"/>
                        </a:rPr>
                        <a:t>(563)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dirty="0">
                          <a:latin typeface="+mn-lt"/>
                        </a:rPr>
                        <a:t>(748)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dirty="0">
                          <a:latin typeface="+mn-lt"/>
                        </a:rPr>
                        <a:t>(459)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dirty="0">
                          <a:latin typeface="+mn-lt"/>
                        </a:rPr>
                        <a:t>(1,601)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(6,739)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(7,179)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440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198811"/>
                  </a:ext>
                </a:extLst>
              </a:tr>
              <a:tr h="389486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Operating Surplus/(Deficit)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>
                        <a:tabLst/>
                        <a:defRPr/>
                      </a:pPr>
                      <a:r>
                        <a:rPr lang="en-GB" sz="1200" b="1" dirty="0">
                          <a:latin typeface="+mn-lt"/>
                        </a:rPr>
                        <a:t>(669)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(2,079)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(495)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(540)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8,832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200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(1,601)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3,648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2,947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227429"/>
                  </a:ext>
                </a:extLst>
              </a:tr>
              <a:tr h="198553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Total Project Costs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(50)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-</a:t>
                      </a:r>
                      <a:endParaRPr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(50)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(240)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820259"/>
                  </a:ext>
                </a:extLst>
              </a:tr>
              <a:tr h="389486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Total Operating Surplus/(Deficit)</a:t>
                      </a: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latin typeface="+mn-lt"/>
                        </a:rPr>
                        <a:t>(669)</a:t>
                      </a:r>
                      <a:endParaRPr lang="en-US" dirty="0"/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(2,129)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(495)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(540)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8,832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200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latin typeface="+mn-lt"/>
                        </a:rPr>
                        <a:t>(1,601)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298" marR="7298" marT="72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3,598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2,707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891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527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8600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624D7-2945-8DEC-D167-6257161C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B01EB-374E-5372-4633-03CBAC88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/>
              <a:t>September</a:t>
            </a:r>
            <a:r>
              <a:rPr sz="2000"/>
              <a:t> YTD Actuals vs. </a:t>
            </a:r>
            <a:r>
              <a:rPr lang="en-GB" sz="2000"/>
              <a:t>September</a:t>
            </a:r>
            <a:r>
              <a:rPr sz="2000"/>
              <a:t> YTD Budget - Income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F7F969-AF15-1E7D-1BA0-36829EFE8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D722E62-FE59-079D-2E57-6AB39DF3A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488104"/>
              </p:ext>
            </p:extLst>
          </p:nvPr>
        </p:nvGraphicFramePr>
        <p:xfrm>
          <a:off x="0" y="1193403"/>
          <a:ext cx="12192002" cy="3440797"/>
        </p:xfrm>
        <a:graphic>
          <a:graphicData uri="http://schemas.openxmlformats.org/drawingml/2006/table">
            <a:tbl>
              <a:tblPr/>
              <a:tblGrid>
                <a:gridCol w="2295377">
                  <a:extLst>
                    <a:ext uri="{9D8B030D-6E8A-4147-A177-3AD203B41FA5}">
                      <a16:colId xmlns:a16="http://schemas.microsoft.com/office/drawing/2014/main" val="405526277"/>
                    </a:ext>
                  </a:extLst>
                </a:gridCol>
                <a:gridCol w="853874">
                  <a:extLst>
                    <a:ext uri="{9D8B030D-6E8A-4147-A177-3AD203B41FA5}">
                      <a16:colId xmlns:a16="http://schemas.microsoft.com/office/drawing/2014/main" val="1518951948"/>
                    </a:ext>
                  </a:extLst>
                </a:gridCol>
                <a:gridCol w="662258">
                  <a:extLst>
                    <a:ext uri="{9D8B030D-6E8A-4147-A177-3AD203B41FA5}">
                      <a16:colId xmlns:a16="http://schemas.microsoft.com/office/drawing/2014/main" val="3157299338"/>
                    </a:ext>
                  </a:extLst>
                </a:gridCol>
                <a:gridCol w="1222934">
                  <a:extLst>
                    <a:ext uri="{9D8B030D-6E8A-4147-A177-3AD203B41FA5}">
                      <a16:colId xmlns:a16="http://schemas.microsoft.com/office/drawing/2014/main" val="3632208901"/>
                    </a:ext>
                  </a:extLst>
                </a:gridCol>
                <a:gridCol w="1038691">
                  <a:extLst>
                    <a:ext uri="{9D8B030D-6E8A-4147-A177-3AD203B41FA5}">
                      <a16:colId xmlns:a16="http://schemas.microsoft.com/office/drawing/2014/main" val="1071273527"/>
                    </a:ext>
                  </a:extLst>
                </a:gridCol>
                <a:gridCol w="874124">
                  <a:extLst>
                    <a:ext uri="{9D8B030D-6E8A-4147-A177-3AD203B41FA5}">
                      <a16:colId xmlns:a16="http://schemas.microsoft.com/office/drawing/2014/main" val="4081447266"/>
                    </a:ext>
                  </a:extLst>
                </a:gridCol>
                <a:gridCol w="874124">
                  <a:extLst>
                    <a:ext uri="{9D8B030D-6E8A-4147-A177-3AD203B41FA5}">
                      <a16:colId xmlns:a16="http://schemas.microsoft.com/office/drawing/2014/main" val="3317502459"/>
                    </a:ext>
                  </a:extLst>
                </a:gridCol>
                <a:gridCol w="874124">
                  <a:extLst>
                    <a:ext uri="{9D8B030D-6E8A-4147-A177-3AD203B41FA5}">
                      <a16:colId xmlns:a16="http://schemas.microsoft.com/office/drawing/2014/main" val="2024177483"/>
                    </a:ext>
                  </a:extLst>
                </a:gridCol>
                <a:gridCol w="874124">
                  <a:extLst>
                    <a:ext uri="{9D8B030D-6E8A-4147-A177-3AD203B41FA5}">
                      <a16:colId xmlns:a16="http://schemas.microsoft.com/office/drawing/2014/main" val="709662563"/>
                    </a:ext>
                  </a:extLst>
                </a:gridCol>
                <a:gridCol w="874124">
                  <a:extLst>
                    <a:ext uri="{9D8B030D-6E8A-4147-A177-3AD203B41FA5}">
                      <a16:colId xmlns:a16="http://schemas.microsoft.com/office/drawing/2014/main" val="2049197787"/>
                    </a:ext>
                  </a:extLst>
                </a:gridCol>
                <a:gridCol w="874124">
                  <a:extLst>
                    <a:ext uri="{9D8B030D-6E8A-4147-A177-3AD203B41FA5}">
                      <a16:colId xmlns:a16="http://schemas.microsoft.com/office/drawing/2014/main" val="3420837397"/>
                    </a:ext>
                  </a:extLst>
                </a:gridCol>
                <a:gridCol w="874124">
                  <a:extLst>
                    <a:ext uri="{9D8B030D-6E8A-4147-A177-3AD203B41FA5}">
                      <a16:colId xmlns:a16="http://schemas.microsoft.com/office/drawing/2014/main" val="4127281184"/>
                    </a:ext>
                  </a:extLst>
                </a:gridCol>
              </a:tblGrid>
              <a:tr h="135832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September YTD Actuals 2026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>
                        <a:solidFill>
                          <a:srgbClr val="FFFFFF"/>
                        </a:solidFill>
                        <a:effectLst/>
                        <a:latin typeface="Calibri (Body)"/>
                      </a:endParaRP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>
                        <a:solidFill>
                          <a:srgbClr val="FFFFFF"/>
                        </a:solidFill>
                        <a:effectLst/>
                        <a:latin typeface="Calibri (Body)"/>
                      </a:endParaRP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547644"/>
                  </a:ext>
                </a:extLst>
              </a:tr>
              <a:tr h="51433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(Body)"/>
                        </a:rPr>
                        <a:t>Budget Heading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</a:t>
                      </a:r>
                      <a:r>
                        <a:rPr lang="en-GB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CEO</a:t>
                      </a: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Office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P&amp;P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Strategy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Governance and </a:t>
                      </a:r>
                      <a:b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</a:b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International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Registration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Accreditation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Professional Standards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Actuals </a:t>
                      </a:r>
                    </a:p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TOTAL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Budget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(Body)"/>
                        </a:rPr>
                        <a:t>Variances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(Body)"/>
                        </a:rPr>
                        <a:t>Run Rate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604331"/>
                  </a:ext>
                </a:extLst>
              </a:tr>
              <a:tr h="1915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 (Body)"/>
                        </a:rPr>
                        <a:t>Operating Income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£000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 (Body)"/>
                        </a:rPr>
                        <a:t>£000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 (Body)"/>
                        </a:rPr>
                        <a:t>%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294914"/>
                  </a:ext>
                </a:extLst>
              </a:tr>
              <a:tr h="22573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Annual Retention Fees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8,832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8,832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8,635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197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102%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143043"/>
                  </a:ext>
                </a:extLst>
              </a:tr>
              <a:tr h="1766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Entry to the register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112%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079547"/>
                  </a:ext>
                </a:extLst>
              </a:tr>
              <a:tr h="1766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Re-entry to the register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308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(109)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65%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088363"/>
                  </a:ext>
                </a:extLst>
              </a:tr>
              <a:tr h="1766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Admin fees on reinstatement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(6)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92%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578702"/>
                  </a:ext>
                </a:extLst>
              </a:tr>
              <a:tr h="1766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Prescribed Examination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358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229%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126667"/>
                  </a:ext>
                </a:extLst>
              </a:tr>
              <a:tr h="1766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International Assessment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146%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41998"/>
                  </a:ext>
                </a:extLst>
              </a:tr>
              <a:tr h="1766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Charges for accreditation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659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589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112%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1773262"/>
                  </a:ext>
                </a:extLst>
              </a:tr>
              <a:tr h="1766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Government funding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974627"/>
                  </a:ext>
                </a:extLst>
              </a:tr>
              <a:tr h="1766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EU Certificates &amp; Sundry Receipts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(11)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53%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191887"/>
                  </a:ext>
                </a:extLst>
              </a:tr>
              <a:tr h="1766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(Body)"/>
                        </a:rPr>
                        <a:t>Total Operating Income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9,580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10,262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9,874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388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789780"/>
                  </a:ext>
                </a:extLst>
              </a:tr>
              <a:tr h="34534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Income from investments and bank interest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953190"/>
                  </a:ext>
                </a:extLst>
              </a:tr>
              <a:tr h="1766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(Body)"/>
                        </a:rPr>
                        <a:t>TOTAL INCOME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9,580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659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10,387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9,997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390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104%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86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875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10F70-1A20-B479-D081-C6E730E42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28E9E-8C65-80C0-2209-80F8B51B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/>
              <a:t>September</a:t>
            </a:r>
            <a:r>
              <a:rPr sz="2000"/>
              <a:t> YTD Actuals vs. </a:t>
            </a:r>
            <a:r>
              <a:rPr lang="en-GB" sz="2000"/>
              <a:t>September</a:t>
            </a:r>
            <a:r>
              <a:rPr sz="2000"/>
              <a:t> YTD Budget - Operating Costs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17DB5-C0A5-318B-554B-FBC06B015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F6DA2F5-5D63-3108-E582-2D0457AE7D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794770"/>
              </p:ext>
            </p:extLst>
          </p:nvPr>
        </p:nvGraphicFramePr>
        <p:xfrm>
          <a:off x="33186" y="1213924"/>
          <a:ext cx="12180431" cy="3091190"/>
        </p:xfrm>
        <a:graphic>
          <a:graphicData uri="http://schemas.openxmlformats.org/drawingml/2006/table">
            <a:tbl>
              <a:tblPr/>
              <a:tblGrid>
                <a:gridCol w="2471466">
                  <a:extLst>
                    <a:ext uri="{9D8B030D-6E8A-4147-A177-3AD203B41FA5}">
                      <a16:colId xmlns:a16="http://schemas.microsoft.com/office/drawing/2014/main" val="1085689249"/>
                    </a:ext>
                  </a:extLst>
                </a:gridCol>
                <a:gridCol w="716843">
                  <a:extLst>
                    <a:ext uri="{9D8B030D-6E8A-4147-A177-3AD203B41FA5}">
                      <a16:colId xmlns:a16="http://schemas.microsoft.com/office/drawing/2014/main" val="1726613696"/>
                    </a:ext>
                  </a:extLst>
                </a:gridCol>
                <a:gridCol w="858278">
                  <a:extLst>
                    <a:ext uri="{9D8B030D-6E8A-4147-A177-3AD203B41FA5}">
                      <a16:colId xmlns:a16="http://schemas.microsoft.com/office/drawing/2014/main" val="1978404123"/>
                    </a:ext>
                  </a:extLst>
                </a:gridCol>
                <a:gridCol w="1205841">
                  <a:extLst>
                    <a:ext uri="{9D8B030D-6E8A-4147-A177-3AD203B41FA5}">
                      <a16:colId xmlns:a16="http://schemas.microsoft.com/office/drawing/2014/main" val="2605314904"/>
                    </a:ext>
                  </a:extLst>
                </a:gridCol>
                <a:gridCol w="1035840">
                  <a:extLst>
                    <a:ext uri="{9D8B030D-6E8A-4147-A177-3AD203B41FA5}">
                      <a16:colId xmlns:a16="http://schemas.microsoft.com/office/drawing/2014/main" val="3297637617"/>
                    </a:ext>
                  </a:extLst>
                </a:gridCol>
                <a:gridCol w="893293">
                  <a:extLst>
                    <a:ext uri="{9D8B030D-6E8A-4147-A177-3AD203B41FA5}">
                      <a16:colId xmlns:a16="http://schemas.microsoft.com/office/drawing/2014/main" val="4054510103"/>
                    </a:ext>
                  </a:extLst>
                </a:gridCol>
                <a:gridCol w="931305">
                  <a:extLst>
                    <a:ext uri="{9D8B030D-6E8A-4147-A177-3AD203B41FA5}">
                      <a16:colId xmlns:a16="http://schemas.microsoft.com/office/drawing/2014/main" val="103987857"/>
                    </a:ext>
                  </a:extLst>
                </a:gridCol>
                <a:gridCol w="855281">
                  <a:extLst>
                    <a:ext uri="{9D8B030D-6E8A-4147-A177-3AD203B41FA5}">
                      <a16:colId xmlns:a16="http://schemas.microsoft.com/office/drawing/2014/main" val="543710521"/>
                    </a:ext>
                  </a:extLst>
                </a:gridCol>
                <a:gridCol w="952327">
                  <a:extLst>
                    <a:ext uri="{9D8B030D-6E8A-4147-A177-3AD203B41FA5}">
                      <a16:colId xmlns:a16="http://schemas.microsoft.com/office/drawing/2014/main" val="286362130"/>
                    </a:ext>
                  </a:extLst>
                </a:gridCol>
                <a:gridCol w="786499">
                  <a:extLst>
                    <a:ext uri="{9D8B030D-6E8A-4147-A177-3AD203B41FA5}">
                      <a16:colId xmlns:a16="http://schemas.microsoft.com/office/drawing/2014/main" val="3657960772"/>
                    </a:ext>
                  </a:extLst>
                </a:gridCol>
                <a:gridCol w="736729">
                  <a:extLst>
                    <a:ext uri="{9D8B030D-6E8A-4147-A177-3AD203B41FA5}">
                      <a16:colId xmlns:a16="http://schemas.microsoft.com/office/drawing/2014/main" val="2940162465"/>
                    </a:ext>
                  </a:extLst>
                </a:gridCol>
                <a:gridCol w="736729">
                  <a:extLst>
                    <a:ext uri="{9D8B030D-6E8A-4147-A177-3AD203B41FA5}">
                      <a16:colId xmlns:a16="http://schemas.microsoft.com/office/drawing/2014/main" val="175486397"/>
                    </a:ext>
                  </a:extLst>
                </a:gridCol>
              </a:tblGrid>
              <a:tr h="193160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September </a:t>
                      </a:r>
                      <a:r>
                        <a:rPr sz="1200" b="1" dirty="0"/>
                        <a:t>YTD Actuals 2026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>
                        <a:solidFill>
                          <a:srgbClr val="FFFFFF"/>
                        </a:solidFill>
                        <a:effectLst/>
                        <a:latin typeface="Calibri (Body)"/>
                      </a:endParaRP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>
                        <a:solidFill>
                          <a:srgbClr val="FFFFFF"/>
                        </a:solidFill>
                        <a:effectLst/>
                        <a:latin typeface="Calibri (Body)"/>
                      </a:endParaRP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881733"/>
                  </a:ext>
                </a:extLst>
              </a:tr>
              <a:tr h="564655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Budget Heading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CEO Office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Performance &amp; Planning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Strategy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Governance &amp; International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Registration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Accreditation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Professional Standards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Actuals</a:t>
                      </a:r>
                    </a:p>
                    <a:p>
                      <a:pPr algn="ctr"/>
                      <a:r>
                        <a:rPr sz="1200" b="1" dirty="0"/>
                        <a:t>TOTAL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Budget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Variances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/>
                        <a:t>Burn Rate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274779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 (Body)"/>
                        </a:rPr>
                        <a:t>Operating Expenditure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£000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£000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 (Body)"/>
                        </a:rPr>
                        <a:t>£000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 (Body)"/>
                        </a:rPr>
                        <a:t>%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783914"/>
                  </a:ext>
                </a:extLst>
              </a:tr>
              <a:tr h="217025">
                <a:tc>
                  <a:txBody>
                    <a:bodyPr/>
                    <a:lstStyle/>
                    <a:p>
                      <a:r>
                        <a:rPr sz="1200" dirty="0"/>
                        <a:t>Employee Costs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(520)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(480)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(368)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(292)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(506)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(419)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(657)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(3,242)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(3,470)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325125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r>
                        <a:rPr sz="1200" dirty="0"/>
                        <a:t>Office &amp; Administrative Expenses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(570)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(44)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(48)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(666)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(656)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(10)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916106"/>
                  </a:ext>
                </a:extLst>
              </a:tr>
              <a:tr h="378908">
                <a:tc>
                  <a:txBody>
                    <a:bodyPr/>
                    <a:lstStyle/>
                    <a:p>
                      <a:r>
                        <a:rPr sz="1200" dirty="0"/>
                        <a:t>Policy Development, Research and Comms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(12)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(16)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(110)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083016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r>
                        <a:rPr sz="1200" dirty="0"/>
                        <a:t>Board and Committee Expenses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(148)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(148)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(170)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093765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r>
                        <a:rPr sz="1200" dirty="0"/>
                        <a:t>Professional Services &amp; Legal Advice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(105)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(24)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(13)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(49)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(191)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(282)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662792"/>
                  </a:ext>
                </a:extLst>
              </a:tr>
              <a:tr h="378908">
                <a:tc>
                  <a:txBody>
                    <a:bodyPr/>
                    <a:lstStyle/>
                    <a:p>
                      <a:r>
                        <a:rPr sz="1200" dirty="0"/>
                        <a:t>Prof. Conduct, Title Misuse and Regulation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(8)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(639)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(649)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(583)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(66)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111%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614541"/>
                  </a:ext>
                </a:extLst>
              </a:tr>
              <a:tr h="193160">
                <a:tc>
                  <a:txBody>
                    <a:bodyPr/>
                    <a:lstStyle/>
                    <a:p>
                      <a:r>
                        <a:rPr sz="1200" dirty="0"/>
                        <a:t>Associate Costs Excl. Board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(75)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(180)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(303)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(598)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(770)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172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769041"/>
                  </a:ext>
                </a:extLst>
              </a:tr>
              <a:tr h="202556">
                <a:tc>
                  <a:txBody>
                    <a:bodyPr/>
                    <a:lstStyle/>
                    <a:p>
                      <a:r>
                        <a:rPr sz="1200" dirty="0"/>
                        <a:t>IT &amp; Digital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(1,129)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(14)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(0)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(1,230)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(1,138)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(92)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653440"/>
                  </a:ext>
                </a:extLst>
              </a:tr>
              <a:tr h="111680">
                <a:tc>
                  <a:txBody>
                    <a:bodyPr/>
                    <a:lstStyle/>
                    <a:p>
                      <a:r>
                        <a:rPr sz="1200" b="1" dirty="0"/>
                        <a:t>Total Operating Expenditure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(669)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(2,205)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(495)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(563)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(748)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(459)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(1,601)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(7,031)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(6,355)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(676)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495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308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8EA7-7929-E030-2EBE-9A6ECDE5D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FCD54-212F-85EA-E184-43FF7D76E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/>
              <a:t>September </a:t>
            </a:r>
            <a:r>
              <a:rPr sz="2000"/>
              <a:t>YTD Actuals vs. </a:t>
            </a:r>
            <a:r>
              <a:rPr lang="en-GB" sz="2000"/>
              <a:t>September</a:t>
            </a:r>
            <a:r>
              <a:rPr sz="2000"/>
              <a:t> YTD Budget - Project Costs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A668F-572E-5906-D9DF-A942FF111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0D0748E-5DC9-32AA-A7B0-036F42A02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475532"/>
              </p:ext>
            </p:extLst>
          </p:nvPr>
        </p:nvGraphicFramePr>
        <p:xfrm>
          <a:off x="2" y="1398394"/>
          <a:ext cx="12191998" cy="1922945"/>
        </p:xfrm>
        <a:graphic>
          <a:graphicData uri="http://schemas.openxmlformats.org/drawingml/2006/table">
            <a:tbl>
              <a:tblPr/>
              <a:tblGrid>
                <a:gridCol w="2507810">
                  <a:extLst>
                    <a:ext uri="{9D8B030D-6E8A-4147-A177-3AD203B41FA5}">
                      <a16:colId xmlns:a16="http://schemas.microsoft.com/office/drawing/2014/main" val="1640219719"/>
                    </a:ext>
                  </a:extLst>
                </a:gridCol>
                <a:gridCol w="632061">
                  <a:extLst>
                    <a:ext uri="{9D8B030D-6E8A-4147-A177-3AD203B41FA5}">
                      <a16:colId xmlns:a16="http://schemas.microsoft.com/office/drawing/2014/main" val="375433158"/>
                    </a:ext>
                  </a:extLst>
                </a:gridCol>
                <a:gridCol w="662584">
                  <a:extLst>
                    <a:ext uri="{9D8B030D-6E8A-4147-A177-3AD203B41FA5}">
                      <a16:colId xmlns:a16="http://schemas.microsoft.com/office/drawing/2014/main" val="515775884"/>
                    </a:ext>
                  </a:extLst>
                </a:gridCol>
                <a:gridCol w="1231985">
                  <a:extLst>
                    <a:ext uri="{9D8B030D-6E8A-4147-A177-3AD203B41FA5}">
                      <a16:colId xmlns:a16="http://schemas.microsoft.com/office/drawing/2014/main" val="1311969085"/>
                    </a:ext>
                  </a:extLst>
                </a:gridCol>
                <a:gridCol w="1223747">
                  <a:extLst>
                    <a:ext uri="{9D8B030D-6E8A-4147-A177-3AD203B41FA5}">
                      <a16:colId xmlns:a16="http://schemas.microsoft.com/office/drawing/2014/main" val="1420523047"/>
                    </a:ext>
                  </a:extLst>
                </a:gridCol>
                <a:gridCol w="947956">
                  <a:extLst>
                    <a:ext uri="{9D8B030D-6E8A-4147-A177-3AD203B41FA5}">
                      <a16:colId xmlns:a16="http://schemas.microsoft.com/office/drawing/2014/main" val="2632504917"/>
                    </a:ext>
                  </a:extLst>
                </a:gridCol>
                <a:gridCol w="1048624">
                  <a:extLst>
                    <a:ext uri="{9D8B030D-6E8A-4147-A177-3AD203B41FA5}">
                      <a16:colId xmlns:a16="http://schemas.microsoft.com/office/drawing/2014/main" val="3643463726"/>
                    </a:ext>
                  </a:extLst>
                </a:gridCol>
                <a:gridCol w="738231">
                  <a:extLst>
                    <a:ext uri="{9D8B030D-6E8A-4147-A177-3AD203B41FA5}">
                      <a16:colId xmlns:a16="http://schemas.microsoft.com/office/drawing/2014/main" val="3198611680"/>
                    </a:ext>
                  </a:extLst>
                </a:gridCol>
                <a:gridCol w="813732">
                  <a:extLst>
                    <a:ext uri="{9D8B030D-6E8A-4147-A177-3AD203B41FA5}">
                      <a16:colId xmlns:a16="http://schemas.microsoft.com/office/drawing/2014/main" val="479519121"/>
                    </a:ext>
                  </a:extLst>
                </a:gridCol>
                <a:gridCol w="889233">
                  <a:extLst>
                    <a:ext uri="{9D8B030D-6E8A-4147-A177-3AD203B41FA5}">
                      <a16:colId xmlns:a16="http://schemas.microsoft.com/office/drawing/2014/main" val="3418827957"/>
                    </a:ext>
                  </a:extLst>
                </a:gridCol>
                <a:gridCol w="713065">
                  <a:extLst>
                    <a:ext uri="{9D8B030D-6E8A-4147-A177-3AD203B41FA5}">
                      <a16:colId xmlns:a16="http://schemas.microsoft.com/office/drawing/2014/main" val="903820008"/>
                    </a:ext>
                  </a:extLst>
                </a:gridCol>
                <a:gridCol w="782970">
                  <a:extLst>
                    <a:ext uri="{9D8B030D-6E8A-4147-A177-3AD203B41FA5}">
                      <a16:colId xmlns:a16="http://schemas.microsoft.com/office/drawing/2014/main" val="2422785895"/>
                    </a:ext>
                  </a:extLst>
                </a:gridCol>
              </a:tblGrid>
              <a:tr h="195486">
                <a:tc>
                  <a:txBody>
                    <a:bodyPr/>
                    <a:lstStyle/>
                    <a:p>
                      <a:pPr algn="l" fontAlgn="b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September</a:t>
                      </a:r>
                    </a:p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YTD Actuals 2026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>
                        <a:solidFill>
                          <a:srgbClr val="FFFFFF"/>
                        </a:solidFill>
                        <a:effectLst/>
                        <a:latin typeface="Calibri (Body)"/>
                      </a:endParaRP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>
                        <a:solidFill>
                          <a:srgbClr val="FFFFFF"/>
                        </a:solidFill>
                        <a:effectLst/>
                        <a:latin typeface="Calibri (Body)"/>
                      </a:endParaRP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491060"/>
                  </a:ext>
                </a:extLst>
              </a:tr>
              <a:tr h="57704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(Body)"/>
                        </a:rPr>
                        <a:t>Budget Heading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 CEO Office 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 P&amp;P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Policy and</a:t>
                      </a:r>
                      <a:b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</a:b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Communications 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Governance and </a:t>
                      </a:r>
                      <a:b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</a:b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International 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Registration 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Accreditation 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Standards 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Actuals </a:t>
                      </a:r>
                    </a:p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TOTAL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Budget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(Body)"/>
                        </a:rPr>
                        <a:t>Variances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(Body)"/>
                        </a:rPr>
                        <a:t>Burn Rate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787390"/>
                  </a:ext>
                </a:extLst>
              </a:tr>
              <a:tr h="19839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 (Body)"/>
                        </a:rPr>
                        <a:t>Project Costs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 £000 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£000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 (Body)"/>
                        </a:rPr>
                        <a:t>£000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 (Body)"/>
                        </a:rPr>
                        <a:t>%</a:t>
                      </a:r>
                    </a:p>
                  </a:txBody>
                  <a:tcPr marL="7298" marR="7298" marT="7298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808464"/>
                  </a:ext>
                </a:extLst>
              </a:tr>
              <a:tr h="19548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Legacy systems decommissioning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(140)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140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597064"/>
                  </a:ext>
                </a:extLst>
              </a:tr>
              <a:tr h="386265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Windows 11 and laptop replacement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(50)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(50)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(100)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50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 (Body)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562557"/>
                  </a:ext>
                </a:extLst>
              </a:tr>
              <a:tr h="195486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(Body)"/>
                        </a:rPr>
                        <a:t>Total Project Costs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GB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GB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(50)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-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(50)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(240)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 (Body)"/>
                        </a:rPr>
                        <a:t>190</a:t>
                      </a: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 (Body)"/>
                      </a:endParaRPr>
                    </a:p>
                  </a:txBody>
                  <a:tcPr marL="4513" marR="4513" marT="4513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6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95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12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1D359-392F-19E7-1E67-A024BD1D4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YTD </a:t>
            </a:r>
            <a:r>
              <a:rPr sz="2000" dirty="0"/>
              <a:t>2026 reforecast vs Budget 2026 – Overview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05BA0A1-4254-7FBA-7FE2-FA42AD8BF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6A7C5A1-6C2A-B352-4DEF-F9D6A673F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146421"/>
              </p:ext>
            </p:extLst>
          </p:nvPr>
        </p:nvGraphicFramePr>
        <p:xfrm>
          <a:off x="1" y="1286382"/>
          <a:ext cx="12191999" cy="3436598"/>
        </p:xfrm>
        <a:graphic>
          <a:graphicData uri="http://schemas.openxmlformats.org/drawingml/2006/table">
            <a:tbl>
              <a:tblPr/>
              <a:tblGrid>
                <a:gridCol w="2171375">
                  <a:extLst>
                    <a:ext uri="{9D8B030D-6E8A-4147-A177-3AD203B41FA5}">
                      <a16:colId xmlns:a16="http://schemas.microsoft.com/office/drawing/2014/main" val="2992377249"/>
                    </a:ext>
                  </a:extLst>
                </a:gridCol>
                <a:gridCol w="934157">
                  <a:extLst>
                    <a:ext uri="{9D8B030D-6E8A-4147-A177-3AD203B41FA5}">
                      <a16:colId xmlns:a16="http://schemas.microsoft.com/office/drawing/2014/main" val="1343188191"/>
                    </a:ext>
                  </a:extLst>
                </a:gridCol>
                <a:gridCol w="1177038">
                  <a:extLst>
                    <a:ext uri="{9D8B030D-6E8A-4147-A177-3AD203B41FA5}">
                      <a16:colId xmlns:a16="http://schemas.microsoft.com/office/drawing/2014/main" val="1093124063"/>
                    </a:ext>
                  </a:extLst>
                </a:gridCol>
                <a:gridCol w="1321276">
                  <a:extLst>
                    <a:ext uri="{9D8B030D-6E8A-4147-A177-3AD203B41FA5}">
                      <a16:colId xmlns:a16="http://schemas.microsoft.com/office/drawing/2014/main" val="3341749354"/>
                    </a:ext>
                  </a:extLst>
                </a:gridCol>
                <a:gridCol w="1154240">
                  <a:extLst>
                    <a:ext uri="{9D8B030D-6E8A-4147-A177-3AD203B41FA5}">
                      <a16:colId xmlns:a16="http://schemas.microsoft.com/office/drawing/2014/main" val="439147446"/>
                    </a:ext>
                  </a:extLst>
                </a:gridCol>
                <a:gridCol w="993342">
                  <a:extLst>
                    <a:ext uri="{9D8B030D-6E8A-4147-A177-3AD203B41FA5}">
                      <a16:colId xmlns:a16="http://schemas.microsoft.com/office/drawing/2014/main" val="1121427677"/>
                    </a:ext>
                  </a:extLst>
                </a:gridCol>
                <a:gridCol w="1099170">
                  <a:extLst>
                    <a:ext uri="{9D8B030D-6E8A-4147-A177-3AD203B41FA5}">
                      <a16:colId xmlns:a16="http://schemas.microsoft.com/office/drawing/2014/main" val="1092102449"/>
                    </a:ext>
                  </a:extLst>
                </a:gridCol>
                <a:gridCol w="945239">
                  <a:extLst>
                    <a:ext uri="{9D8B030D-6E8A-4147-A177-3AD203B41FA5}">
                      <a16:colId xmlns:a16="http://schemas.microsoft.com/office/drawing/2014/main" val="2441469675"/>
                    </a:ext>
                  </a:extLst>
                </a:gridCol>
                <a:gridCol w="812716">
                  <a:extLst>
                    <a:ext uri="{9D8B030D-6E8A-4147-A177-3AD203B41FA5}">
                      <a16:colId xmlns:a16="http://schemas.microsoft.com/office/drawing/2014/main" val="382905317"/>
                    </a:ext>
                  </a:extLst>
                </a:gridCol>
                <a:gridCol w="812717">
                  <a:extLst>
                    <a:ext uri="{9D8B030D-6E8A-4147-A177-3AD203B41FA5}">
                      <a16:colId xmlns:a16="http://schemas.microsoft.com/office/drawing/2014/main" val="475890277"/>
                    </a:ext>
                  </a:extLst>
                </a:gridCol>
                <a:gridCol w="770729">
                  <a:extLst>
                    <a:ext uri="{9D8B030D-6E8A-4147-A177-3AD203B41FA5}">
                      <a16:colId xmlns:a16="http://schemas.microsoft.com/office/drawing/2014/main" val="124607683"/>
                    </a:ext>
                  </a:extLst>
                </a:gridCol>
              </a:tblGrid>
              <a:tr h="6521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Budget Heading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CEO Office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Performance &amp; Planning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Policy &amp;</a:t>
                      </a:r>
                      <a:b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Communications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Governance &amp; </a:t>
                      </a:r>
                      <a:b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International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Registration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Accreditation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Standards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August</a:t>
                      </a:r>
                      <a:r>
                        <a:rPr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2026 reforecast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Budget 2026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Variances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50342"/>
                  </a:ext>
                </a:extLst>
              </a:tr>
              <a:tr h="3554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102524"/>
                  </a:ext>
                </a:extLst>
              </a:tr>
              <a:tr h="3554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Operating Income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9,728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658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10,386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10,204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181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276631"/>
                  </a:ext>
                </a:extLst>
              </a:tr>
              <a:tr h="3554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Income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185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9,728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658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10,571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10,389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181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712568"/>
                  </a:ext>
                </a:extLst>
              </a:tr>
              <a:tr h="2959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Operating Expenditure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sz="1200" b="1"/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sz="1200" b="1"/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361516"/>
                  </a:ext>
                </a:extLst>
              </a:tr>
              <a:tr h="3554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Operating Expenditure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(864)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(3,363)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(779)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(960)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(1,137)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(693)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(2,290)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(10,086)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(10,395)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309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867064"/>
                  </a:ext>
                </a:extLst>
              </a:tr>
              <a:tr h="3554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Operating Surplus/(Deficit)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(864)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(3,178)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(779)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(960)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8,591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(35)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(2,290)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485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(6)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491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71377"/>
                  </a:ext>
                </a:extLst>
              </a:tr>
              <a:tr h="3554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Project Costs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(140)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(140)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(350)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210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648664"/>
                  </a:ext>
                </a:extLst>
              </a:tr>
              <a:tr h="3554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Surplus/(Deficit)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(864)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(3,318)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(779)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(960)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8,591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(35)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(2,290)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</a:t>
                      </a:r>
                    </a:p>
                  </a:txBody>
                  <a:tcPr marL="7620" marR="7620" marT="76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(356)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014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610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647DA-5CE5-6E7D-B711-7CB6CEBF7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49C24-A858-9DA9-198B-DEFFB884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/>
              <a:t>August</a:t>
            </a:r>
            <a:r>
              <a:rPr sz="2000"/>
              <a:t> 2026 reforecast vs Budget 2026 – Income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ED566CA-BB22-55BC-0146-93B691EB4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5DB3662-682F-5874-BF31-8A88B7AC8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639117"/>
              </p:ext>
            </p:extLst>
          </p:nvPr>
        </p:nvGraphicFramePr>
        <p:xfrm>
          <a:off x="0" y="1121790"/>
          <a:ext cx="12191987" cy="4121326"/>
        </p:xfrm>
        <a:graphic>
          <a:graphicData uri="http://schemas.openxmlformats.org/drawingml/2006/table">
            <a:tbl>
              <a:tblPr/>
              <a:tblGrid>
                <a:gridCol w="2541721">
                  <a:extLst>
                    <a:ext uri="{9D8B030D-6E8A-4147-A177-3AD203B41FA5}">
                      <a16:colId xmlns:a16="http://schemas.microsoft.com/office/drawing/2014/main" val="2649727522"/>
                    </a:ext>
                  </a:extLst>
                </a:gridCol>
                <a:gridCol w="819726">
                  <a:extLst>
                    <a:ext uri="{9D8B030D-6E8A-4147-A177-3AD203B41FA5}">
                      <a16:colId xmlns:a16="http://schemas.microsoft.com/office/drawing/2014/main" val="1464506369"/>
                    </a:ext>
                  </a:extLst>
                </a:gridCol>
                <a:gridCol w="1154545">
                  <a:extLst>
                    <a:ext uri="{9D8B030D-6E8A-4147-A177-3AD203B41FA5}">
                      <a16:colId xmlns:a16="http://schemas.microsoft.com/office/drawing/2014/main" val="4118968674"/>
                    </a:ext>
                  </a:extLst>
                </a:gridCol>
                <a:gridCol w="1287279">
                  <a:extLst>
                    <a:ext uri="{9D8B030D-6E8A-4147-A177-3AD203B41FA5}">
                      <a16:colId xmlns:a16="http://schemas.microsoft.com/office/drawing/2014/main" val="3724678900"/>
                    </a:ext>
                  </a:extLst>
                </a:gridCol>
                <a:gridCol w="1213165">
                  <a:extLst>
                    <a:ext uri="{9D8B030D-6E8A-4147-A177-3AD203B41FA5}">
                      <a16:colId xmlns:a16="http://schemas.microsoft.com/office/drawing/2014/main" val="45385690"/>
                    </a:ext>
                  </a:extLst>
                </a:gridCol>
                <a:gridCol w="932507">
                  <a:extLst>
                    <a:ext uri="{9D8B030D-6E8A-4147-A177-3AD203B41FA5}">
                      <a16:colId xmlns:a16="http://schemas.microsoft.com/office/drawing/2014/main" val="2569767358"/>
                    </a:ext>
                  </a:extLst>
                </a:gridCol>
                <a:gridCol w="1041148">
                  <a:extLst>
                    <a:ext uri="{9D8B030D-6E8A-4147-A177-3AD203B41FA5}">
                      <a16:colId xmlns:a16="http://schemas.microsoft.com/office/drawing/2014/main" val="2826267256"/>
                    </a:ext>
                  </a:extLst>
                </a:gridCol>
                <a:gridCol w="832919">
                  <a:extLst>
                    <a:ext uri="{9D8B030D-6E8A-4147-A177-3AD203B41FA5}">
                      <a16:colId xmlns:a16="http://schemas.microsoft.com/office/drawing/2014/main" val="2051434699"/>
                    </a:ext>
                  </a:extLst>
                </a:gridCol>
                <a:gridCol w="867100">
                  <a:extLst>
                    <a:ext uri="{9D8B030D-6E8A-4147-A177-3AD203B41FA5}">
                      <a16:colId xmlns:a16="http://schemas.microsoft.com/office/drawing/2014/main" val="2852717234"/>
                    </a:ext>
                  </a:extLst>
                </a:gridCol>
                <a:gridCol w="685745">
                  <a:extLst>
                    <a:ext uri="{9D8B030D-6E8A-4147-A177-3AD203B41FA5}">
                      <a16:colId xmlns:a16="http://schemas.microsoft.com/office/drawing/2014/main" val="1743947700"/>
                    </a:ext>
                  </a:extLst>
                </a:gridCol>
                <a:gridCol w="816132">
                  <a:extLst>
                    <a:ext uri="{9D8B030D-6E8A-4147-A177-3AD203B41FA5}">
                      <a16:colId xmlns:a16="http://schemas.microsoft.com/office/drawing/2014/main" val="963038886"/>
                    </a:ext>
                  </a:extLst>
                </a:gridCol>
              </a:tblGrid>
              <a:tr h="83219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Budget Heading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CEO Office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Performance &amp; Planning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Policy &amp;</a:t>
                      </a:r>
                      <a:b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Communications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Governance &amp; </a:t>
                      </a:r>
                      <a:b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International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Registration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Accreditation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Standards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August 2026 reforecast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Budget 2026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Variances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541885"/>
                  </a:ext>
                </a:extLst>
              </a:tr>
              <a:tr h="2787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Operating Income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43071"/>
                  </a:ext>
                </a:extLst>
              </a:tr>
              <a:tr h="2787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Annual Retention Fees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8,635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8,635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8,635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224448"/>
                  </a:ext>
                </a:extLst>
              </a:tr>
              <a:tr h="2787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Entry/re-entry to the register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599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599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599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672199"/>
                  </a:ext>
                </a:extLst>
              </a:tr>
              <a:tr h="2787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Prescribed Examination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410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410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234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176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768200"/>
                  </a:ext>
                </a:extLst>
              </a:tr>
              <a:tr h="2787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International Assessment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924632"/>
                  </a:ext>
                </a:extLst>
              </a:tr>
              <a:tr h="2787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Charges for accreditation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658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658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658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311027"/>
                  </a:ext>
                </a:extLst>
              </a:tr>
              <a:tr h="2787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Government funding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622520"/>
                  </a:ext>
                </a:extLst>
              </a:tr>
              <a:tr h="2787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EU Certificates &amp; Sundry Receipts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8416"/>
                  </a:ext>
                </a:extLst>
              </a:tr>
              <a:tr h="2787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Operating Income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9,728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658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10,386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10,204</a:t>
                      </a:r>
                    </a:p>
                  </a:txBody>
                  <a:tcPr marL="7597" marR="7597" marT="7597" marB="4558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182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405515"/>
                  </a:ext>
                </a:extLst>
              </a:tr>
              <a:tr h="5019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GB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Income from investments and bank interest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endParaRPr lang="en-GB" sz="12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n-GB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n-GB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n-GB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n-GB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n-GB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n-GB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185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185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02539"/>
                  </a:ext>
                </a:extLst>
              </a:tr>
              <a:tr h="2788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INCOME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185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9,728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658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10,571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10,389</a:t>
                      </a:r>
                    </a:p>
                  </a:txBody>
                  <a:tcPr marL="7620" marR="7620" marT="762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182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216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629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B18A1-EA1B-1EFD-612D-A08530DCB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9058F-15D9-F11D-2E0A-7742BC30C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/>
              <a:t>August</a:t>
            </a:r>
            <a:r>
              <a:rPr sz="2000"/>
              <a:t> 2026 reforecast vs Budget 2026– Expenditure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E3E0A54-C5A9-C909-8B91-C806C6A30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561397-A18B-7212-0ADF-867C39311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463094"/>
              </p:ext>
            </p:extLst>
          </p:nvPr>
        </p:nvGraphicFramePr>
        <p:xfrm>
          <a:off x="-1" y="1121790"/>
          <a:ext cx="12191999" cy="4258449"/>
        </p:xfrm>
        <a:graphic>
          <a:graphicData uri="http://schemas.openxmlformats.org/drawingml/2006/table">
            <a:tbl>
              <a:tblPr/>
              <a:tblGrid>
                <a:gridCol w="2541721">
                  <a:extLst>
                    <a:ext uri="{9D8B030D-6E8A-4147-A177-3AD203B41FA5}">
                      <a16:colId xmlns:a16="http://schemas.microsoft.com/office/drawing/2014/main" val="2649727522"/>
                    </a:ext>
                  </a:extLst>
                </a:gridCol>
                <a:gridCol w="745766">
                  <a:extLst>
                    <a:ext uri="{9D8B030D-6E8A-4147-A177-3AD203B41FA5}">
                      <a16:colId xmlns:a16="http://schemas.microsoft.com/office/drawing/2014/main" val="1464506369"/>
                    </a:ext>
                  </a:extLst>
                </a:gridCol>
                <a:gridCol w="1396651">
                  <a:extLst>
                    <a:ext uri="{9D8B030D-6E8A-4147-A177-3AD203B41FA5}">
                      <a16:colId xmlns:a16="http://schemas.microsoft.com/office/drawing/2014/main" val="4118968674"/>
                    </a:ext>
                  </a:extLst>
                </a:gridCol>
                <a:gridCol w="1303873">
                  <a:extLst>
                    <a:ext uri="{9D8B030D-6E8A-4147-A177-3AD203B41FA5}">
                      <a16:colId xmlns:a16="http://schemas.microsoft.com/office/drawing/2014/main" val="3724678900"/>
                    </a:ext>
                  </a:extLst>
                </a:gridCol>
                <a:gridCol w="1148896">
                  <a:extLst>
                    <a:ext uri="{9D8B030D-6E8A-4147-A177-3AD203B41FA5}">
                      <a16:colId xmlns:a16="http://schemas.microsoft.com/office/drawing/2014/main" val="45385690"/>
                    </a:ext>
                  </a:extLst>
                </a:gridCol>
                <a:gridCol w="952409">
                  <a:extLst>
                    <a:ext uri="{9D8B030D-6E8A-4147-A177-3AD203B41FA5}">
                      <a16:colId xmlns:a16="http://schemas.microsoft.com/office/drawing/2014/main" val="2569767358"/>
                    </a:ext>
                  </a:extLst>
                </a:gridCol>
                <a:gridCol w="1062301">
                  <a:extLst>
                    <a:ext uri="{9D8B030D-6E8A-4147-A177-3AD203B41FA5}">
                      <a16:colId xmlns:a16="http://schemas.microsoft.com/office/drawing/2014/main" val="2826267256"/>
                    </a:ext>
                  </a:extLst>
                </a:gridCol>
                <a:gridCol w="869988">
                  <a:extLst>
                    <a:ext uri="{9D8B030D-6E8A-4147-A177-3AD203B41FA5}">
                      <a16:colId xmlns:a16="http://schemas.microsoft.com/office/drawing/2014/main" val="2051434699"/>
                    </a:ext>
                  </a:extLst>
                </a:gridCol>
                <a:gridCol w="668517">
                  <a:extLst>
                    <a:ext uri="{9D8B030D-6E8A-4147-A177-3AD203B41FA5}">
                      <a16:colId xmlns:a16="http://schemas.microsoft.com/office/drawing/2014/main" val="2852717234"/>
                    </a:ext>
                  </a:extLst>
                </a:gridCol>
                <a:gridCol w="685745">
                  <a:extLst>
                    <a:ext uri="{9D8B030D-6E8A-4147-A177-3AD203B41FA5}">
                      <a16:colId xmlns:a16="http://schemas.microsoft.com/office/drawing/2014/main" val="1743947700"/>
                    </a:ext>
                  </a:extLst>
                </a:gridCol>
                <a:gridCol w="816132">
                  <a:extLst>
                    <a:ext uri="{9D8B030D-6E8A-4147-A177-3AD203B41FA5}">
                      <a16:colId xmlns:a16="http://schemas.microsoft.com/office/drawing/2014/main" val="963038886"/>
                    </a:ext>
                  </a:extLst>
                </a:gridCol>
              </a:tblGrid>
              <a:tr h="95739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Budget Heading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CEO Office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Performance &amp; Planning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Policy &amp;</a:t>
                      </a:r>
                      <a:b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Communications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Governance &amp; </a:t>
                      </a:r>
                      <a:b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International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Registration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Accreditation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Standards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>
                          <a:latin typeface="+mn-lt"/>
                        </a:rPr>
                        <a:t>August </a:t>
                      </a:r>
                      <a:r>
                        <a:rPr sz="1200" b="1">
                          <a:latin typeface="+mn-lt"/>
                        </a:rPr>
                        <a:t>2026 reforecast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Budget 2026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Variances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541885"/>
                  </a:ext>
                </a:extLst>
              </a:tr>
              <a:tr h="28396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Operating Expenditure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43071"/>
                  </a:ext>
                </a:extLst>
              </a:tr>
              <a:tr h="2841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Employee Costs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(689)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(651)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(535)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(413)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(712)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(584)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(902)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(4,485)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(4,595)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224448"/>
                  </a:ext>
                </a:extLst>
              </a:tr>
              <a:tr h="2841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Office &amp; Administrative Expenses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(975)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(13)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(53)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(1,060)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(1,060)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672199"/>
                  </a:ext>
                </a:extLst>
              </a:tr>
              <a:tr h="50415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Policy development, research and communications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(108)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(108)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(208)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768200"/>
                  </a:ext>
                </a:extLst>
              </a:tr>
              <a:tr h="2841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Board and Committee Expenses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924632"/>
                  </a:ext>
                </a:extLst>
              </a:tr>
              <a:tr h="2841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Professional Services &amp; Legal Advice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(175)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(191)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(526)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(526)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311027"/>
                  </a:ext>
                </a:extLst>
              </a:tr>
              <a:tr h="50415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Professional Conduct, Title Misuse and Regulation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(15)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(825)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(840)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(740)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834973"/>
                  </a:ext>
                </a:extLst>
              </a:tr>
              <a:tr h="2841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Associate Costs Excl. Board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(395)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(99)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(563)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(1,127)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(1,180)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809863"/>
                  </a:ext>
                </a:extLst>
              </a:tr>
              <a:tr h="30383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IT &amp; Digital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(1,598)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(54)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(1,690)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(1,836)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394648"/>
                  </a:ext>
                </a:extLst>
              </a:tr>
              <a:tr h="2841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 Operating Expenditure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(864)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(3,363)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(779)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(960)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(1,137)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(693)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(2,290)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(10,086)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(10,395)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309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405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403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FAA3B-76C7-69E5-8463-DF5DE3C6B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3B238-2A82-78CA-1DEB-DCCE6CEB5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/>
              <a:t>August</a:t>
            </a:r>
            <a:r>
              <a:rPr sz="2000"/>
              <a:t> 2026 reforecast vs Budget 2026– One off &amp; project costs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03B8EEC-6853-4835-3A3D-2CAACB57D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/>
              <a:t>www.arb.org.uk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32AED9-8E34-EE75-E482-A4ECA73341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033349"/>
              </p:ext>
            </p:extLst>
          </p:nvPr>
        </p:nvGraphicFramePr>
        <p:xfrm>
          <a:off x="1" y="1286382"/>
          <a:ext cx="12191999" cy="2416339"/>
        </p:xfrm>
        <a:graphic>
          <a:graphicData uri="http://schemas.openxmlformats.org/drawingml/2006/table">
            <a:tbl>
              <a:tblPr/>
              <a:tblGrid>
                <a:gridCol w="2324099">
                  <a:extLst>
                    <a:ext uri="{9D8B030D-6E8A-4147-A177-3AD203B41FA5}">
                      <a16:colId xmlns:a16="http://schemas.microsoft.com/office/drawing/2014/main" val="2649727522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1464506369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4118968674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3724678900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4538569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569767358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826267256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051434699"/>
                    </a:ext>
                  </a:extLst>
                </a:gridCol>
                <a:gridCol w="959360">
                  <a:extLst>
                    <a:ext uri="{9D8B030D-6E8A-4147-A177-3AD203B41FA5}">
                      <a16:colId xmlns:a16="http://schemas.microsoft.com/office/drawing/2014/main" val="2852717234"/>
                    </a:ext>
                  </a:extLst>
                </a:gridCol>
                <a:gridCol w="650365">
                  <a:extLst>
                    <a:ext uri="{9D8B030D-6E8A-4147-A177-3AD203B41FA5}">
                      <a16:colId xmlns:a16="http://schemas.microsoft.com/office/drawing/2014/main" val="1743947700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963038886"/>
                    </a:ext>
                  </a:extLst>
                </a:gridCol>
              </a:tblGrid>
              <a:tr h="99980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Budget Heading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CEO Office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Performance &amp; Planning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Policy &amp;</a:t>
                      </a:r>
                      <a:b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Communications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Governance &amp; </a:t>
                      </a:r>
                      <a:b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International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Registration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Accreditation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Standards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August</a:t>
                      </a:r>
                      <a:r>
                        <a:rPr sz="1400" b="1" dirty="0"/>
                        <a:t> 2026 reforecast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Budget 2026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Variances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541885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400" b="1">
                          <a:latin typeface="+mn-lt"/>
                        </a:rPr>
                        <a:t>One off &amp; project costs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£000</a:t>
                      </a:r>
                    </a:p>
                  </a:txBody>
                  <a:tcPr marL="7597" marR="7597" marT="7597" marB="4558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43071"/>
                  </a:ext>
                </a:extLst>
              </a:tr>
              <a:tr h="29674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Legacy systems decommissioning</a:t>
                      </a: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924632"/>
                  </a:ext>
                </a:extLst>
              </a:tr>
              <a:tr h="52649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Windows 11 and laptop replacement roll out</a:t>
                      </a:r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311027"/>
                  </a:ext>
                </a:extLst>
              </a:tr>
              <a:tr h="29674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One off &amp; project costs</a:t>
                      </a:r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GB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(350)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6350" marR="6350" marT="635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B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405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2955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B">
      <a:dk1>
        <a:sysClr val="windowText" lastClr="000000"/>
      </a:dk1>
      <a:lt1>
        <a:sysClr val="window" lastClr="FFFFFF"/>
      </a:lt1>
      <a:dk2>
        <a:srgbClr val="093650"/>
      </a:dk2>
      <a:lt2>
        <a:srgbClr val="F5F5EF"/>
      </a:lt2>
      <a:accent1>
        <a:srgbClr val="1980B7"/>
      </a:accent1>
      <a:accent2>
        <a:srgbClr val="FFD700"/>
      </a:accent2>
      <a:accent3>
        <a:srgbClr val="999999"/>
      </a:accent3>
      <a:accent4>
        <a:srgbClr val="BB6B8B"/>
      </a:accent4>
      <a:accent5>
        <a:srgbClr val="52BFAB"/>
      </a:accent5>
      <a:accent6>
        <a:srgbClr val="FF8C00"/>
      </a:accent6>
      <a:hlink>
        <a:srgbClr val="1980B7"/>
      </a:hlink>
      <a:folHlink>
        <a:srgbClr val="BB6B8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42b67ba-33f2-42af-89d8-275271a8a45f">
      <UserInfo>
        <DisplayName/>
        <AccountId xsi:nil="true"/>
        <AccountType/>
      </UserInfo>
    </SharedWithUsers>
    <lcf76f155ced4ddcb4097134ff3c332f xmlns="f5c25c5e-ec0a-48cb-aea4-2e2e9ab5e6c6">
      <Terms xmlns="http://schemas.microsoft.com/office/infopath/2007/PartnerControls"/>
    </lcf76f155ced4ddcb4097134ff3c332f>
    <g360d42bda814af0bf0a28fb45672676 xmlns="f5c25c5e-ec0a-48cb-aea4-2e2e9ab5e6c6">
      <Terms xmlns="http://schemas.microsoft.com/office/infopath/2007/PartnerControls">
        <TermInfo xmlns="http://schemas.microsoft.com/office/infopath/2007/PartnerControls">
          <TermName xmlns="http://schemas.microsoft.com/office/infopath/2007/PartnerControls">Financial Report</TermName>
          <TermId xmlns="http://schemas.microsoft.com/office/infopath/2007/PartnerControls">0d3f3c91-6a37-4140-b5a6-d6d0ade1850c</TermId>
        </TermInfo>
      </Terms>
    </g360d42bda814af0bf0a28fb45672676>
    <mc626b441d8147daaa2eec36abd3832a xmlns="f5c25c5e-ec0a-48cb-aea4-2e2e9ab5e6c6">
      <Terms xmlns="http://schemas.microsoft.com/office/infopath/2007/PartnerControls">
        <TermInfo xmlns="http://schemas.microsoft.com/office/infopath/2007/PartnerControls">
          <TermName xmlns="http://schemas.microsoft.com/office/infopath/2007/PartnerControls">Finance</TermName>
          <TermId xmlns="http://schemas.microsoft.com/office/infopath/2007/PartnerControls">b4d77665-d4e3-4377-bae3-931d814dc38b</TermId>
        </TermInfo>
      </Terms>
    </mc626b441d8147daaa2eec36abd3832a>
    <ebb0c01c4c594b31bbe6856881c7ea20 xmlns="f5c25c5e-ec0a-48cb-aea4-2e2e9ab5e6c6">
      <Terms xmlns="http://schemas.microsoft.com/office/infopath/2007/PartnerControls">
        <TermInfo xmlns="http://schemas.microsoft.com/office/infopath/2007/PartnerControls">
          <TermName xmlns="http://schemas.microsoft.com/office/infopath/2007/PartnerControls">Finance</TermName>
          <TermId xmlns="http://schemas.microsoft.com/office/infopath/2007/PartnerControls">40ab1327-7ba4-41d5-831b-d0ee7415ba5f</TermId>
        </TermInfo>
      </Terms>
    </ebb0c01c4c594b31bbe6856881c7ea20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71C2F0AB2AE845B177ADE374D59525" ma:contentTypeVersion="18" ma:contentTypeDescription="Create a new document." ma:contentTypeScope="" ma:versionID="5fe592f4cf8ce73471baef426f1c2b25">
  <xsd:schema xmlns:xsd="http://www.w3.org/2001/XMLSchema" xmlns:xs="http://www.w3.org/2001/XMLSchema" xmlns:p="http://schemas.microsoft.com/office/2006/metadata/properties" xmlns:ns2="f5c25c5e-ec0a-48cb-aea4-2e2e9ab5e6c6" xmlns:ns3="a42b67ba-33f2-42af-89d8-275271a8a45f" targetNamespace="http://schemas.microsoft.com/office/2006/metadata/properties" ma:root="true" ma:fieldsID="2b9ade5f59df0989b465ab23e39e012d" ns2:_="" ns3:_="">
    <xsd:import namespace="f5c25c5e-ec0a-48cb-aea4-2e2e9ab5e6c6"/>
    <xsd:import namespace="a42b67ba-33f2-42af-89d8-275271a8a4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c626b441d8147daaa2eec36abd3832a" minOccurs="0"/>
                <xsd:element ref="ns2:ebb0c01c4c594b31bbe6856881c7ea20" minOccurs="0"/>
                <xsd:element ref="ns2:g360d42bda814af0bf0a28fb45672676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c25c5e-ec0a-48cb-aea4-2e2e9ab5e6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c626b441d8147daaa2eec36abd3832a" ma:index="15" ma:taxonomy="true" ma:internalName="mc626b441d8147daaa2eec36abd3832a" ma:taxonomyFieldName="Document_x0020_Type" ma:displayName="Document Type" ma:default="" ma:fieldId="{6c626b44-1d81-47da-aa2e-ec36abd3832a}" ma:sspId="adc2c574-b075-4fb7-b273-e8ecf25fef5b" ma:termSetId="86b5f474-d242-4a4b-afab-87a161e90e8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bb0c01c4c594b31bbe6856881c7ea20" ma:index="17" ma:taxonomy="true" ma:internalName="ebb0c01c4c594b31bbe6856881c7ea20" ma:taxonomyFieldName="Function" ma:displayName="Function" ma:default="2;#Governance|67a8896e-20b4-46e3-8ebd-8462c1f21691" ma:fieldId="{ebb0c01c-4c59-4b31-bbe6-856881c7ea20}" ma:sspId="adc2c574-b075-4fb7-b273-e8ecf25fef5b" ma:termSetId="886b0408-3c66-48c5-a284-aadc54c04ac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360d42bda814af0bf0a28fb45672676" ma:index="19" ma:taxonomy="true" ma:internalName="g360d42bda814af0bf0a28fb45672676" ma:taxonomyFieldName="Document_x0020_Meta_x0020_Data" ma:displayName="Document Meta Data" ma:default="" ma:fieldId="{0360d42b-da81-4af0-bf0a-28fb45672676}" ma:sspId="adc2c574-b075-4fb7-b273-e8ecf25fef5b" ma:termSetId="8edcb8b4-90c4-47f4-8ff7-552d511cbd3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dc2c574-b075-4fb7-b273-e8ecf25fef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2b67ba-33f2-42af-89d8-275271a8a45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F1EA45-1A46-4A95-814A-9BFEFDE7B031}">
  <ds:schemaRefs>
    <ds:schemaRef ds:uri="f5c25c5e-ec0a-48cb-aea4-2e2e9ab5e6c6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a42b67ba-33f2-42af-89d8-275271a8a45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F935A7-D51F-474E-A2D8-E3BF934E73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44F5AB-3129-4F4D-8120-0E592C0C1B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c25c5e-ec0a-48cb-aea4-2e2e9ab5e6c6"/>
    <ds:schemaRef ds:uri="a42b67ba-33f2-42af-89d8-275271a8a4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2029</Words>
  <Application>Microsoft Office PowerPoint</Application>
  <PresentationFormat>Widescreen</PresentationFormat>
  <Paragraphs>857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(Body)</vt:lpstr>
      <vt:lpstr>Courier New</vt:lpstr>
      <vt:lpstr>Outfit Light</vt:lpstr>
      <vt:lpstr>Outfit Medium</vt:lpstr>
      <vt:lpstr>Outfit SemiBold</vt:lpstr>
      <vt:lpstr>Office Theme</vt:lpstr>
      <vt:lpstr>Architects Registration Board: Q3 (September YTD) 2026 Management Accounts  09/10/2026</vt:lpstr>
      <vt:lpstr>Contents</vt:lpstr>
      <vt:lpstr>Executive Summary</vt:lpstr>
      <vt:lpstr>September Actuals vs Budget YTD </vt:lpstr>
      <vt:lpstr>September YTD Actuals vs. September YTD Budget - Summary</vt:lpstr>
      <vt:lpstr>September YTD Actuals vs. September YTD Budget - Income</vt:lpstr>
      <vt:lpstr>September YTD Actuals vs. September YTD Budget - Operating Costs</vt:lpstr>
      <vt:lpstr>September YTD Actuals vs. September YTD Budget - Project Costs</vt:lpstr>
      <vt:lpstr>YTD 2026 reforecast vs Budget 2026 – Overview</vt:lpstr>
      <vt:lpstr>August 2026 reforecast vs Budget 2026 – Income</vt:lpstr>
      <vt:lpstr>August 2026 reforecast vs Budget 2026– Expenditure</vt:lpstr>
      <vt:lpstr>August 2026 reforecast vs Budget 2026– One off &amp; project costs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Finn Tobin</dc:creator>
  <cp:keywords>Plan</cp:keywords>
  <cp:lastModifiedBy>Charlotte Gellatly</cp:lastModifiedBy>
  <cp:revision>108</cp:revision>
  <dcterms:created xsi:type="dcterms:W3CDTF">2023-05-15T15:37:56Z</dcterms:created>
  <dcterms:modified xsi:type="dcterms:W3CDTF">2026-10-09T13:44:27Z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0x0101009371C2F0AB2AE845B177ADE374D59525</vt:lpwstr>
  </property>
  <property fmtid="{D5CDD505-2E9C-101B-9397-08002B2CF9AE}" pid="3" name="MediaServiceImageTags">
    <vt:lpwstr/>
  </property>
  <property fmtid="{D5CDD505-2E9C-101B-9397-08002B2CF9AE}" pid="4" name="Status">
    <vt:lpwstr/>
  </property>
  <property fmtid="{D5CDD505-2E9C-101B-9397-08002B2CF9AE}" pid="5" name="Document Type">
    <vt:lpwstr>16;#Finance|b4d77665-d4e3-4377-bae3-931d814dc38b</vt:lpwstr>
  </property>
  <property fmtid="{D5CDD505-2E9C-101B-9397-08002B2CF9AE}" pid="6" name="Document_x0020_Type">
    <vt:lpwstr>16;#Finance|b4d77665-d4e3-4377-bae3-931d814dc38b</vt:lpwstr>
  </property>
  <property fmtid="{D5CDD505-2E9C-101B-9397-08002B2CF9AE}" pid="7" name="Document Meta Data">
    <vt:lpwstr>50;#Financial Report|0d3f3c91-6a37-4140-b5a6-d6d0ade1850c</vt:lpwstr>
  </property>
  <property fmtid="{D5CDD505-2E9C-101B-9397-08002B2CF9AE}" pid="8" name="Document_x0020_Meta_x0020_Data">
    <vt:lpwstr>50;#Financial Report|0d3f3c91-6a37-4140-b5a6-d6d0ade1850c</vt:lpwstr>
  </property>
  <property fmtid="{D5CDD505-2E9C-101B-9397-08002B2CF9AE}" pid="9" name="Function">
    <vt:lpwstr>20;#Finance|40ab1327-7ba4-41d5-831b-d0ee7415ba5f</vt:lpwstr>
  </property>
  <property fmtid="{D5CDD505-2E9C-101B-9397-08002B2CF9AE}" pid="10" name="mc626b441d8147daaa2eec36abd3832a">
    <vt:lpwstr>Finance|b4d77665-d4e3-4377-bae3-931d814dc38b</vt:lpwstr>
  </property>
  <property fmtid="{D5CDD505-2E9C-101B-9397-08002B2CF9AE}" pid="11" name="xd_ProgID">
    <vt:lpwstr/>
  </property>
  <property fmtid="{D5CDD505-2E9C-101B-9397-08002B2CF9AE}" pid="12" name="g360d42bda814af0bf0a28fb45672676">
    <vt:lpwstr>Financial Report|0d3f3c91-6a37-4140-b5a6-d6d0ade1850c</vt:lpwstr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bool>false</vt:bool>
  </property>
  <property fmtid="{D5CDD505-2E9C-101B-9397-08002B2CF9AE}" pid="18" name="ebb0c01c4c594b31bbe6856881c7ea20">
    <vt:lpwstr>Finance|40ab1327-7ba4-41d5-831b-d0ee7415ba5f</vt:lpwstr>
  </property>
  <property fmtid="{D5CDD505-2E9C-101B-9397-08002B2CF9AE}" pid="19" name="ofedf6550fc947a99db6a4bdf7ac980d">
    <vt:lpwstr>Finance|b4d77665-d4e3-4377-bae3-931d814dc38b</vt:lpwstr>
  </property>
  <property fmtid="{D5CDD505-2E9C-101B-9397-08002B2CF9AE}" pid="20" name="Order">
    <vt:r8>205700</vt:r8>
  </property>
  <property fmtid="{D5CDD505-2E9C-101B-9397-08002B2CF9AE}" pid="21" name="lb8171ecc9384286b4656702f15a9ef9">
    <vt:lpwstr>Finance|40ab1327-7ba4-41d5-831b-d0ee7415ba5f</vt:lpwstr>
  </property>
  <property fmtid="{D5CDD505-2E9C-101B-9397-08002B2CF9AE}" pid="22" name="m8ebe82e8c2f4272bc36aa548a8eee26">
    <vt:lpwstr>Financial Report|0d3f3c91-6a37-4140-b5a6-d6d0ade1850c</vt:lpwstr>
  </property>
</Properties>
</file>