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61" r:id="rId7"/>
    <p:sldId id="262" r:id="rId8"/>
    <p:sldId id="263" r:id="rId9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E8FE44-9877-4221-ACDF-F35D29181632}">
          <p14:sldIdLst>
            <p14:sldId id="256"/>
            <p14:sldId id="257"/>
            <p14:sldId id="261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7D1"/>
    <a:srgbClr val="FFD700"/>
    <a:srgbClr val="F5F5EF"/>
    <a:srgbClr val="849BA8"/>
    <a:srgbClr val="093650"/>
    <a:srgbClr val="FFDB25"/>
    <a:srgbClr val="999999"/>
    <a:srgbClr val="FFE14B"/>
    <a:srgbClr val="FFE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008174-641A-4989-954D-31E8D85FCD6F}" v="31" dt="2026-07-09T10:54:17.037"/>
    <p1510:client id="{CAFA7A50-FF19-A0F2-2E5E-3678B62ABA76}" v="260" dt="2026-07-08T13:37:43.354"/>
    <p1510:client id="{F89D605B-5AE8-683F-DFBA-2784042D5934}" v="53" dt="2026-07-08T10:49:49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microsoft.com/office/2015/10/relationships/revisionInfo" Target="revisionInfo.xml"/><Relationship Id="rId16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Register</c:v>
                </c:pt>
              </c:strCache>
            </c:strRef>
          </c:tx>
          <c:spPr>
            <a:ln w="22225">
              <a:solidFill>
                <a:srgbClr val="185FA5"/>
              </a:solidFill>
            </a:ln>
          </c:spPr>
          <c:marker>
            <c:symbol val="circle"/>
            <c:size val="6"/>
            <c:spPr>
              <a:solidFill>
                <a:srgbClr val="185FA5"/>
              </a:solidFill>
              <a:ln>
                <a:solidFill>
                  <a:srgbClr val="185FA5"/>
                </a:solidFill>
              </a:ln>
            </c:spPr>
          </c:marker>
          <c:dLbls>
            <c:numFmt formatCode="#,##0" sourceLinked="0"/>
            <c:txPr>
              <a:bodyPr/>
              <a:lstStyle/>
              <a:p>
                <a:pPr>
                  <a:defRPr sz="800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39012</c:v>
                </c:pt>
                <c:pt idx="1">
                  <c:v>39753</c:v>
                </c:pt>
                <c:pt idx="2">
                  <c:v>40114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40500.0"/>
          <c:min val="3850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2118791784"/>
        <c:crosses val="autoZero"/>
        <c:majorUnit val="500.0"/>
      </c:valAx>
    </c:plotArea>
    <c:plotVisOnly val="1"/>
    <c:dispBlanksAs val="gap"/>
    <c:showDLblsOverMax val="0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Part 1</c:v>
                </c:pt>
              </c:strCache>
            </c:strRef>
          </c:tx>
          <c:spPr>
            <a:ln w="22225">
              <a:solidFill>
                <a:srgbClr val="185FA5"/>
              </a:solidFill>
            </a:ln>
          </c:spPr>
          <c:marker>
            <c:symbol val="circle"/>
            <c:size val="6"/>
            <c:spPr>
              <a:solidFill>
                <a:srgbClr val="185FA5"/>
              </a:solidFill>
              <a:ln>
                <a:solidFill>
                  <a:srgbClr val="185FA5"/>
                </a:solidFill>
              </a:ln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800">
                      <a:solidFill>
                        <a:srgbClr val="185FA5"/>
                      </a:solidFill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800">
                      <a:solidFill>
                        <a:srgbClr val="185FA5"/>
                      </a:solidFill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800">
                      <a:solidFill>
                        <a:srgbClr val="185FA5"/>
                      </a:solidFill>
                    </a:defRPr>
                  </a:pPr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800">
                      <a:solidFill>
                        <a:srgbClr val="185FA5"/>
                      </a:solidFill>
                    </a:defRPr>
                  </a:pPr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txPr>
              <a:bodyPr/>
              <a:lstStyle/>
              <a:p>
                <a:pPr>
                  <a:defRPr sz="800">
                    <a:solidFill>
                      <a:srgbClr val="185FA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</c:v>
                </c:pt>
                <c:pt idx="1">
                  <c:v>65</c:v>
                </c:pt>
                <c:pt idx="2">
                  <c:v>45</c:v>
                </c:pt>
                <c:pt idx="3">
                  <c:v>60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Part 2</c:v>
                </c:pt>
              </c:strCache>
            </c:strRef>
          </c:tx>
          <c:spPr>
            <a:ln w="22225">
              <a:solidFill>
                <a:srgbClr val="993556"/>
              </a:solidFill>
            </a:ln>
          </c:spPr>
          <c:marker>
            <c:symbol val="circle"/>
            <c:size val="6"/>
            <c:spPr>
              <a:solidFill>
                <a:srgbClr val="993556"/>
              </a:solidFill>
              <a:ln>
                <a:solidFill>
                  <a:srgbClr val="993556"/>
                </a:solidFill>
              </a:ln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800">
                      <a:solidFill>
                        <a:srgbClr val="993556"/>
                      </a:solidFill>
                    </a:defRPr>
                  </a:pPr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800">
                      <a:solidFill>
                        <a:srgbClr val="993556"/>
                      </a:solidFill>
                    </a:defRPr>
                  </a:pPr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800">
                      <a:solidFill>
                        <a:srgbClr val="993556"/>
                      </a:solidFill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800">
                      <a:solidFill>
                        <a:srgbClr val="993556"/>
                      </a:solidFill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txPr>
              <a:bodyPr/>
              <a:lstStyle/>
              <a:p>
                <a:pPr>
                  <a:defRPr sz="800">
                    <a:solidFill>
                      <a:srgbClr val="99355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65</c:v>
                </c:pt>
                <c:pt idx="1">
                  <c:v>58</c:v>
                </c:pt>
                <c:pt idx="2">
                  <c:v>52</c:v>
                </c:pt>
                <c:pt idx="3">
                  <c:v>65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60% floor</c:v>
                </c:pt>
              </c:strCache>
            </c:strRef>
          </c:tx>
          <c:spPr>
            <a:ln w="12700">
              <a:solidFill>
                <a:srgbClr val="AAAAAA"/>
              </a:solidFill>
              <a:prstDash val="dash"/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60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80.0"/>
          <c:min val="3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2118791784"/>
        <c:crosses val="autoZero"/>
      </c:valAx>
    </c:plotArea>
    <c:legend>
      <c:legendPos val="b"/>
      <c:layout/>
      <c:overlay val="0"/>
      <c:txPr>
        <a:bodyPr/>
        <a:lstStyle/>
        <a:p>
          <a:pPr>
            <a:defRPr sz="800"/>
          </a:pPr>
        </a:p>
      </c:txPr>
    </c:legend>
    <c:plotVisOnly val="1"/>
    <c:dispBlanksAs val="gap"/>
    <c:showDLblsOverMax val="0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rgbClr val="0B2A42"/>
            </a:solidFill>
          </c:spPr>
          <c:dLbls>
            <c:numFmt formatCode="0.0" sourceLinked="0"/>
            <c:txPr>
              <a:bodyPr/>
              <a:lstStyle/>
              <a:p>
                <a:pPr>
                  <a:defRPr sz="700">
                    <a:solidFill>
                      <a:srgbClr val="555555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9.9</c:v>
                </c:pt>
                <c:pt idx="1">
                  <c:v>6.3</c:v>
                </c:pt>
                <c:pt idx="2">
                  <c:v>8.0</c:v>
                </c:pt>
                <c:pt idx="3">
                  <c:v>7.1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Exam</c:v>
                </c:pt>
              </c:strCache>
            </c:strRef>
          </c:tx>
          <c:spPr>
            <a:solidFill>
              <a:srgbClr val="993556"/>
            </a:solidFill>
          </c:spPr>
          <c:dLbls>
            <c:numFmt formatCode="0.0" sourceLinked="0"/>
            <c:txPr>
              <a:bodyPr/>
              <a:lstStyle/>
              <a:p>
                <a:pPr>
                  <a:defRPr sz="700">
                    <a:solidFill>
                      <a:srgbClr val="555555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4.8</c:v>
                </c:pt>
                <c:pt idx="1">
                  <c:v>3.8</c:v>
                </c:pt>
                <c:pt idx="2">
                  <c:v>6.8</c:v>
                </c:pt>
                <c:pt idx="3">
                  <c:v>7.1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MRA</c:v>
                </c:pt>
              </c:strCache>
            </c:strRef>
          </c:tx>
          <c:spPr>
            <a:solidFill>
              <a:srgbClr val="E5A100"/>
            </a:solidFill>
          </c:spPr>
          <c:dLbls>
            <c:numFmt formatCode="0.0" sourceLinked="0"/>
            <c:txPr>
              <a:bodyPr/>
              <a:lstStyle/>
              <a:p>
                <a:pPr>
                  <a:defRPr sz="700">
                    <a:solidFill>
                      <a:srgbClr val="555555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FYE 2025</c:v>
                </c:pt>
                <c:pt idx="1">
                  <c:v>Q1 2026</c:v>
                </c:pt>
                <c:pt idx="2">
                  <c:v>Q2 2026</c:v>
                </c:pt>
                <c:pt idx="3">
                  <c:v>Q3 2026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4.8</c:v>
                </c:pt>
                <c:pt idx="1">
                  <c:v>4.5</c:v>
                </c:pt>
                <c:pt idx="2">
                  <c:v>7.1</c:v>
                </c:pt>
                <c:pt idx="3">
                  <c:v>3.1</c:v>
                </c:pt>
              </c:numCache>
            </c:numRef>
          </c:val>
        </c:ser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2.0"/>
          <c:min val="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/>
          </a:pPr>
        </a:p>
      </c:txPr>
    </c:legend>
    <c:dispBlanksAs val="gap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A32D2D"/>
            </a:solidFill>
          </c:spPr>
          <c:dLbls>
            <c:numFmt formatCode="0;;;" sourceLinked="0"/>
            <c:txPr>
              <a:bodyPr/>
              <a:lstStyle/>
              <a:p>
                <a:pPr>
                  <a:defRPr sz="700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</c:v>
                </c:pt>
                <c:pt idx="1">
                  <c:v>94</c:v>
                </c:pt>
                <c:pt idx="2">
                  <c:v>134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Amber</c:v>
                </c:pt>
              </c:strCache>
            </c:strRef>
          </c:tx>
          <c:spPr>
            <a:solidFill>
              <a:srgbClr val="E5A100"/>
            </a:solidFill>
          </c:spPr>
          <c:dLbls>
            <c:numFmt formatCode="0;;;" sourceLinked="0"/>
            <c:txPr>
              <a:bodyPr/>
              <a:lstStyle/>
              <a:p>
                <a:pPr>
                  <a:defRPr sz="700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34</c:v>
                </c:pt>
                <c:pt idx="2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Green</c:v>
                </c:pt>
              </c:strCache>
            </c:strRef>
          </c:tx>
          <c:spPr>
            <a:solidFill>
              <a:srgbClr val="0F6E56"/>
            </a:solidFill>
          </c:spPr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</c:v>
                </c:pt>
              </c:strCache>
            </c:strRef>
          </c:tx>
          <c:spPr>
            <a:solidFill>
              <a:srgbClr val="AAAAAA"/>
            </a:solidFill>
          </c:spPr>
          <c:dLbls>
            <c:numFmt formatCode="0;;;" sourceLinked="0"/>
            <c:txPr>
              <a:bodyPr/>
              <a:lstStyle/>
              <a:p>
                <a:pPr>
                  <a:defRPr sz="700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</c:numCache>
            </c:numRef>
          </c:val>
        </c:ser>
        <c:gapWidth val="7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00.0"/>
          <c:min val="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/>
          </a:pPr>
        </a:p>
      </c:txPr>
    </c:legend>
    <c:dispBlanksAs val="gap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Caseload age</c:v>
                </c:pt>
              </c:strCache>
            </c:strRef>
          </c:tx>
          <c:spPr>
            <a:ln w="22225">
              <a:solidFill>
                <a:srgbClr val="993556"/>
              </a:solidFill>
            </a:ln>
          </c:spPr>
          <c:marker>
            <c:symbol val="circle"/>
            <c:size val="6"/>
            <c:spPr>
              <a:solidFill>
                <a:srgbClr val="993556"/>
              </a:solidFill>
              <a:ln>
                <a:solidFill>
                  <a:srgbClr val="993556"/>
                </a:solidFill>
              </a:ln>
            </c:spPr>
          </c:marker>
          <c:dLbls>
            <c:numFmt formatCode="0&quot;%&quot;" sourceLinked="0"/>
            <c:txPr>
              <a:bodyPr/>
              <a:lstStyle/>
              <a:p>
                <a:pPr>
                  <a:defRPr sz="800">
                    <a:solidFill>
                      <a:srgbClr val="993556"/>
                    </a:solidFill>
                    <a:latin typeface="Arial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76</c:v>
                </c:pt>
                <c:pt idx="1">
                  <c:v>78</c:v>
                </c:pt>
                <c:pt idx="2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80% target</c:v>
                </c:pt>
              </c:strCache>
            </c:strRef>
          </c:tx>
          <c:spPr>
            <a:ln w="12700">
              <a:solidFill>
                <a:srgbClr val="AAAAAA"/>
              </a:solidFill>
              <a:prstDash val="dash"/>
            </a:ln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Q1 2026</c:v>
                </c:pt>
                <c:pt idx="1">
                  <c:v>Q2 2026</c:v>
                </c:pt>
                <c:pt idx="2">
                  <c:v>Q3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</c:v>
                </c:pt>
                <c:pt idx="1">
                  <c:v>80</c:v>
                </c:pt>
                <c:pt idx="2">
                  <c:v>80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90.0"/>
          <c:min val="6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2118791784"/>
        <c:crosses val="autoZero"/>
      </c:valAx>
    </c:plotArea>
    <c:legend>
      <c:legendPos val="b"/>
      <c:layout/>
      <c:overlay val="0"/>
      <c:txPr>
        <a:bodyPr/>
        <a:lstStyle/>
        <a:p>
          <a:pPr>
            <a:defRPr sz="800"/>
          </a:pPr>
        </a:p>
      </c:txPr>
    </c:legend>
    <c:plotVisOnly val="1"/>
    <c:dispBlanksAs val="gap"/>
    <c:showDLblsOverMax val="0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Days</c:v>
                </c:pt>
              </c:strCache>
            </c:strRef>
          </c:tx>
          <c:spPr>
            <a:solidFill>
              <a:srgbClr val="0F6E56"/>
            </a:solidFill>
          </c:spPr>
          <c:dPt>
            <c:idx val="5"/>
            <c:spPr>
              <a:solidFill>
                <a:srgbClr val="E5A100"/>
              </a:solidFill>
            </c:spPr>
          </c:dPt>
          <c:dLbls>
            <c:numFmt formatCode="0.0" sourceLinked="0"/>
            <c:txPr>
              <a:bodyPr/>
              <a:lstStyle/>
              <a:p>
                <a:pPr>
                  <a:defRPr sz="800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Q2 25</c:v>
                </c:pt>
                <c:pt idx="1">
                  <c:v>Q3 25</c:v>
                </c:pt>
                <c:pt idx="2">
                  <c:v>Q4 25</c:v>
                </c:pt>
                <c:pt idx="3">
                  <c:v>Q1 26</c:v>
                </c:pt>
                <c:pt idx="4">
                  <c:v>Q2 26</c:v>
                </c:pt>
                <c:pt idx="5">
                  <c:v>Q3 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0.7</c:v>
                </c:pt>
                <c:pt idx="1">
                  <c:v>1.8</c:v>
                </c:pt>
                <c:pt idx="2">
                  <c:v>1.5</c:v>
                </c:pt>
                <c:pt idx="3">
                  <c:v>1.9</c:v>
                </c:pt>
                <c:pt idx="4">
                  <c:v>2.4</c:v>
                </c:pt>
                <c:pt idx="5">
                  <c:v>3.8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CCCCC"/>
            </a:solidFill>
          </a:ln>
        </c:spPr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.5"/>
          <c:min val="0.0"/>
        </c:scaling>
        <c:delete val="0"/>
        <c:axPos val="l"/>
        <c:majorGridlines>
          <c:spPr>
            <a:ln w="6350">
              <a:solidFill>
                <a:srgbClr val="E8E6E1"/>
              </a:solidFill>
            </a:ln>
          </c:spPr>
        </c:majorGridlines>
        <c:numFmt formatCode="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800">
          <a:solidFill>
            <a:srgbClr val="77777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D6DE3-0497-416B-9ABB-9D0FEC48A667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B6158F-4DBA-4D21-9F46-C26BB511DB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3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7D8B3862-6575-82E5-7081-E79B8A0A47D9}"/>
              </a:ext>
            </a:extLst>
          </p:cNvPr>
          <p:cNvSpPr/>
          <p:nvPr userDrawn="1"/>
        </p:nvSpPr>
        <p:spPr>
          <a:xfrm>
            <a:off x="5475892" y="-2"/>
            <a:ext cx="6716108" cy="6858001"/>
          </a:xfrm>
          <a:prstGeom prst="rect">
            <a:avLst/>
          </a:prstGeom>
          <a:solidFill>
            <a:srgbClr val="FFDB25"/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FFFA3AB-569A-DFED-54AB-E1059E8D627E}"/>
              </a:ext>
            </a:extLst>
          </p:cNvPr>
          <p:cNvSpPr/>
          <p:nvPr userDrawn="1"/>
        </p:nvSpPr>
        <p:spPr>
          <a:xfrm>
            <a:off x="3353038" y="841741"/>
            <a:ext cx="7136717" cy="4271555"/>
          </a:xfrm>
          <a:prstGeom prst="rect">
            <a:avLst/>
          </a:prstGeom>
          <a:solidFill>
            <a:srgbClr val="09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itle 1">
            <a:extLst>
              <a:ext uri="{FF2B5EF4-FFF2-40B4-BE49-F238E27FC236}">
                <a16:creationId xmlns:a16="http://schemas.microsoft.com/office/drawing/2014/main" id="{8164EC7C-82FA-05E6-EA83-5B323AE93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3542" y="1237740"/>
            <a:ext cx="7654835" cy="4365283"/>
          </a:xfrm>
          <a:solidFill>
            <a:schemeClr val="bg1"/>
          </a:solidFill>
          <a:ln w="47625">
            <a:solidFill>
              <a:schemeClr val="bg1"/>
            </a:solidFill>
            <a:miter lim="800000"/>
          </a:ln>
        </p:spPr>
        <p:txBody>
          <a:bodyPr lIns="360000" tIns="360000" rIns="360000" bIns="360000" anchor="ctr" anchorCtr="1">
            <a:normAutofit/>
          </a:bodyPr>
          <a:lstStyle>
            <a:lvl1pPr algn="l">
              <a:defRPr sz="4800" baseline="0">
                <a:latin typeface="Outfit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D023629-F95E-4919-A02B-6D04B75DD2CD}"/>
              </a:ext>
            </a:extLst>
          </p:cNvPr>
          <p:cNvSpPr>
            <a:spLocks/>
          </p:cNvSpPr>
          <p:nvPr userDrawn="1"/>
        </p:nvSpPr>
        <p:spPr>
          <a:xfrm>
            <a:off x="9980023" y="5968864"/>
            <a:ext cx="1415263" cy="426160"/>
          </a:xfrm>
          <a:prstGeom prst="rect">
            <a:avLst/>
          </a:prstGeom>
          <a:solidFill>
            <a:srgbClr val="849B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96C43F9-CB0D-A4FB-E5FD-FC24E06325D7}"/>
              </a:ext>
            </a:extLst>
          </p:cNvPr>
          <p:cNvSpPr>
            <a:spLocks/>
          </p:cNvSpPr>
          <p:nvPr userDrawn="1"/>
        </p:nvSpPr>
        <p:spPr>
          <a:xfrm>
            <a:off x="11112378" y="5785944"/>
            <a:ext cx="792000" cy="792000"/>
          </a:xfrm>
          <a:prstGeom prst="ellipse">
            <a:avLst/>
          </a:prstGeom>
          <a:solidFill>
            <a:srgbClr val="09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0" name="Picture 69" descr="A picture containing black, darkness  Description automatically generated">
            <a:extLst>
              <a:ext uri="{FF2B5EF4-FFF2-40B4-BE49-F238E27FC236}">
                <a16:creationId xmlns:a16="http://schemas.microsoft.com/office/drawing/2014/main" id="{237F21DB-684A-E6DA-0F41-7C29B1FCC0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89" y="3018557"/>
            <a:ext cx="2704887" cy="820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902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B075180-7F88-6149-DDDF-3D251D44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  <a:prstGeom prst="rect">
            <a:avLst/>
          </a:prstGeom>
          <a:solidFill>
            <a:srgbClr val="FFD700"/>
          </a:solidFill>
        </p:spPr>
        <p:txBody>
          <a:bodyPr vert="horz" lIns="21600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4A736-EE2F-D414-BC4D-FFC3336B3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697" y="1502229"/>
            <a:ext cx="11458301" cy="43643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78758-0CE1-50D5-3219-CDE09D71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AF994-01FD-44D7-9298-237D2306E2D2}" type="datetime1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5BFF5-28B5-F415-9A15-1FCBD119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B02-DC17-E6E6-8F90-BAE42860C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55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D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81765-08E8-DCF0-50A3-8803DD54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14438"/>
            <a:ext cx="12192000" cy="2364785"/>
          </a:xfrm>
          <a:solidFill>
            <a:srgbClr val="093650"/>
          </a:solidFill>
        </p:spPr>
        <p:txBody>
          <a:bodyPr lIns="216000" anchor="b">
            <a:normAutofit/>
          </a:bodyPr>
          <a:lstStyle>
            <a:lvl1pPr>
              <a:defRPr sz="4400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1C668-64F4-7040-A92E-6E5BCECF9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579223"/>
            <a:ext cx="12191999" cy="1685649"/>
          </a:xfrm>
          <a:solidFill>
            <a:srgbClr val="849BA8"/>
          </a:solidFill>
        </p:spPr>
        <p:txBody>
          <a:bodyPr lIns="252000"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Outfit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D3E9B-F4E7-F1B2-BEF8-68B070DDE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5920-7C93-4E50-901F-934172AF88DC}" type="datetime1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C1350-8A91-71E7-49DF-10EC6FC9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B7F93-7D35-66CB-E581-E7FFF6C91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550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DD6E-4DFF-CC04-C095-DF4D4CD6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C7F3D-C669-E6AD-FE2B-2971265A0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1" y="1502229"/>
            <a:ext cx="5638799" cy="446749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C8967-FBEC-1DB3-ECC3-02894E52E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02229"/>
            <a:ext cx="5638799" cy="446749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4727C5-B1A7-2E81-274B-B086A3E1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035F-0C14-48D3-B776-071ACEBD0E50}" type="datetime1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AC9EB-018C-D040-1EFA-CF23F834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4BA51-1CB6-BEEF-1A21-D4D43787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07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4266580-C8A9-2642-8816-A108F9530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B32D5-1706-51F3-3D36-AAF77C9B9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2" y="1466723"/>
            <a:ext cx="5613398" cy="515666"/>
          </a:xfrm>
          <a:solidFill>
            <a:srgbClr val="F5F5EF"/>
          </a:solidFill>
        </p:spPr>
        <p:txBody>
          <a:bodyPr anchor="b"/>
          <a:lstStyle>
            <a:lvl1pPr marL="0" indent="0">
              <a:buNone/>
              <a:defRPr sz="2400" b="0">
                <a:latin typeface="Outfit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EB5C3-C17F-4B7F-A6D8-932595969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2" y="2290635"/>
            <a:ext cx="5613398" cy="3757468"/>
          </a:xfrm>
          <a:solidFill>
            <a:srgbClr val="F5F5EF"/>
          </a:solidFill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D3C7-FED1-02C3-028E-681AC79B4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466723"/>
            <a:ext cx="5638799" cy="515666"/>
          </a:xfrm>
          <a:solidFill>
            <a:srgbClr val="F5F5EF"/>
          </a:solidFill>
        </p:spPr>
        <p:txBody>
          <a:bodyPr anchor="b"/>
          <a:lstStyle>
            <a:lvl1pPr marL="0" indent="0">
              <a:buNone/>
              <a:defRPr sz="2400" b="0">
                <a:latin typeface="Outfit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2806D5-FF06-522A-ACFF-D9CF6298D8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290635"/>
            <a:ext cx="5638800" cy="3757468"/>
          </a:xfrm>
          <a:solidFill>
            <a:srgbClr val="F5F5EF"/>
          </a:solidFill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9EFB9-DB9E-196F-3D5D-9273B4E5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C15C-65A7-486D-AC3F-5DED6141A480}" type="datetime1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2B33F-2FC9-3127-2620-ED82C041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69DD9B-04BB-EBA8-4008-1C646BF6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350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1F36-4FD4-6085-D4FA-86EA12D22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56C27-2694-07E6-168D-9213D2D2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BA548-5D4E-44E8-A327-9B2AF1FD2930}" type="datetime1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67703-02A4-925B-5B66-F7A7E77E1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EF1DA-BFD5-B9B5-5993-E2CC5676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44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DDD6E-9955-073C-2DBD-71511E994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82FC3-EF67-432C-AB01-DE1D4199073F}" type="datetime1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B5283-A68E-3767-8BBE-C244A479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416CC-5F4A-0422-21D6-4AF033086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37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E8A9-907C-27D9-F0B2-743289744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27F8-A056-98D1-F908-7F5994C2D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A9A29-8BD6-F172-BE88-1D94EA2F3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9BF35-4EBC-B359-C1DF-A93AF2B07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FE00E-FB7C-49B0-AC21-4141C1F1F92E}" type="datetime1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CF226-B2C1-BFEC-34DF-5362A5579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70A48-342C-309C-2794-9D46397A9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03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57B5-AFEB-DF3E-1E76-0620CFB74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3932237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63B9F-280E-6FC1-9C51-4E986998B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0F8C4-2E01-ECBB-8C96-FD88F1058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16A74-EEA7-7743-37D3-97915C353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B0C81-7121-4D34-AB8B-649D7B06D9AB}" type="datetime1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1C796-5128-9FB7-FFBB-6C31C04B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BD088-E5C8-5D0F-B6B9-B53E57110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8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89AE-3C97-8B80-4E98-71CF4B02B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B732A-2107-5C1B-8C0E-17A91C580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CFB43-3559-D049-A4EE-70BD45803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B886-B330-4166-9CCD-7A9E1498A06C}" type="datetime1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FA13B-F30D-EFC7-AD35-96F182C9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B4113-A7CA-D7C0-232F-6FCB90F07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04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7AF816-62B7-7E23-D468-099273E1D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tIns="216000" rIns="216000" bIns="21600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7A496-C6CD-E224-236F-AA9DD4320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9E45A-E23C-A1B0-3FE4-262DF767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A461C-B041-4DB0-B748-E79C9928607D}" type="datetime1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72A87-3210-5F01-0329-A0EBDE34C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90419-CB9E-1E59-809E-1114FC290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35268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843D80-990C-BD33-55BA-B21DD5AC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1789"/>
          </a:xfrm>
          <a:prstGeom prst="rect">
            <a:avLst/>
          </a:prstGeom>
          <a:solidFill>
            <a:srgbClr val="FFD700"/>
          </a:solidFill>
        </p:spPr>
        <p:txBody>
          <a:bodyPr vert="horz" lIns="21600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BCF91-0694-2015-B591-46B24DFBF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849" y="1453070"/>
            <a:ext cx="11458301" cy="4572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66043-C987-16AB-22EF-9C0A81C0C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F1592-94D1-492B-9F6A-71CEE60C65D7}" type="datetime1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4E724-EDE6-190B-2EE8-3F8AE414C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www.arb.org.uk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64F20-B61C-397B-8102-ACDA0D4FD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2226" y="226735"/>
            <a:ext cx="8287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76C81-CCC5-4C64-A439-E6087F1020BF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black, darkness  Description automatically generated">
            <a:extLst>
              <a:ext uri="{FF2B5EF4-FFF2-40B4-BE49-F238E27FC236}">
                <a16:creationId xmlns:a16="http://schemas.microsoft.com/office/drawing/2014/main" id="{2C2355EC-7034-F9F2-6B44-E440BCB49E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73" y="6130813"/>
            <a:ext cx="1486327" cy="4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7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utfit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chart" Target="../charts/chart5.xml"/><Relationship Id="rId7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defRPr sz="3200" b="1">
                <a:solidFill>
                  <a:srgbClr val="FFFFFF"/>
                </a:solidFill>
                <a:latin typeface="Arial"/>
              </a:defRPr>
            </a:pPr>
            <a:r>
              <a:rPr lang="en-GB">
                <a:solidFill>
                  <a:sysClr val="windowText" lastClr="000000"/>
                </a:solidFill>
              </a:rPr>
              <a:t>ARB KPI Dashboard Q3 2026</a:t>
            </a:r>
            <a:endParaRPr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/>
            </a:b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365760"/>
            <a:ext cx="73152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rPr lang="en-GB" sz="3200" b="1" dirty="0">
                <a:solidFill>
                  <a:srgbClr val="FFFFFF"/>
                </a:solidFill>
                <a:latin typeface="Arial"/>
                <a:cs typeface="Arial"/>
              </a:rPr>
              <a:t>Q3 2026 at a glance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5394960" cy="2194560"/>
          </a:xfrm>
          <a:prstGeom prst="rect">
            <a:avLst/>
          </a:prstGeom>
          <a:solidFill>
            <a:srgbClr val="0B2A42"/>
          </a:solidFill>
          <a:ln w="6350">
            <a:solidFill>
              <a:srgbClr val="1A4A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73152" cy="2194560"/>
          </a:xfrm>
          <a:prstGeom prst="rect">
            <a:avLst/>
          </a:prstGeom>
          <a:solidFill>
            <a:srgbClr val="FFD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280160"/>
            <a:ext cx="4937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8899AA"/>
                </a:solidFill>
                <a:latin typeface="Arial"/>
              </a:defRPr>
            </a:pPr>
            <a:r>
              <a:rPr sz="1400"/>
              <a:t>REGISTER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645919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FFDB25"/>
                </a:solidFill>
                <a:latin typeface="Arial"/>
              </a:defRPr>
            </a:pPr>
            <a:r>
              <a:rPr lang="en-GB" sz="5400" b="1" dirty="0">
                <a:solidFill>
                  <a:srgbClr val="FFDB25"/>
                </a:solidFill>
                <a:latin typeface="Arial"/>
                <a:cs typeface="Arial"/>
              </a:rPr>
              <a:t>40,114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68880"/>
            <a:ext cx="4937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667788"/>
                </a:solidFill>
                <a:latin typeface="Arial"/>
              </a:defRPr>
            </a:pPr>
            <a:r>
              <a:rPr lang="en-GB" sz="1100" b="0" dirty="0">
                <a:solidFill>
                  <a:srgbClr val="667788"/>
                </a:solidFill>
                <a:latin typeface="Arial"/>
                <a:cs typeface="Arial"/>
              </a:rPr>
              <a:t>End Q3 2026 • End Q2: 39,753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35040" y="1097280"/>
            <a:ext cx="5394960" cy="2194560"/>
          </a:xfrm>
          <a:prstGeom prst="rect">
            <a:avLst/>
          </a:prstGeom>
          <a:solidFill>
            <a:srgbClr val="0B2A42"/>
          </a:solidFill>
          <a:ln w="6350">
            <a:solidFill>
              <a:srgbClr val="1A4A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35040" y="1097280"/>
            <a:ext cx="73152" cy="2194560"/>
          </a:xfrm>
          <a:prstGeom prst="rect">
            <a:avLst/>
          </a:prstGeom>
          <a:solidFill>
            <a:srgbClr val="1D9E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09360" y="1280160"/>
            <a:ext cx="4937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8899AA"/>
                </a:solidFill>
                <a:latin typeface="Arial"/>
              </a:defRPr>
            </a:pPr>
            <a:r>
              <a:rPr sz="1400"/>
              <a:t>BUDGET VARIANCE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645919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5DCAA5"/>
                </a:solidFill>
                <a:latin typeface="Arial"/>
              </a:defRPr>
            </a:pPr>
            <a:r>
              <a:rPr lang="en-GB" sz="5400" b="1" dirty="0">
                <a:solidFill>
                  <a:srgbClr val="5DCAA5"/>
                </a:solidFill>
                <a:latin typeface="Arial"/>
                <a:cs typeface="Arial"/>
              </a:rPr>
              <a:t>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2468880"/>
            <a:ext cx="4937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667788"/>
                </a:solidFill>
                <a:latin typeface="Arial"/>
              </a:defRPr>
            </a:pPr>
            <a:r>
              <a:rPr lang="en-GB" sz="1100" b="0" dirty="0">
                <a:solidFill>
                  <a:srgbClr val="667788"/>
                </a:solidFill>
                <a:latin typeface="Arial"/>
                <a:cs typeface="Arial"/>
              </a:rPr>
              <a:t>Within +/-5% target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474720"/>
            <a:ext cx="5394960" cy="2194560"/>
          </a:xfrm>
          <a:prstGeom prst="rect">
            <a:avLst/>
          </a:prstGeom>
          <a:solidFill>
            <a:srgbClr val="0B2A42"/>
          </a:solidFill>
          <a:ln w="6350">
            <a:solidFill>
              <a:srgbClr val="1A4A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57200" y="3474720"/>
            <a:ext cx="73152" cy="219456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657600"/>
            <a:ext cx="4937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8899AA"/>
                </a:solidFill>
                <a:latin typeface="Arial"/>
              </a:defRPr>
            </a:pPr>
            <a:r>
              <a:rPr sz="1400"/>
              <a:t>TITLE CASES UNDER INVESTIGATION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4069080"/>
            <a:ext cx="822960" cy="640080"/>
          </a:xfrm>
          <a:prstGeom prst="rect">
            <a:avLst/>
          </a:prstGeom>
          <a:solidFill>
            <a:srgbClr val="FD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4127510"/>
            <a:ext cx="822960" cy="52322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 sz="2800" b="1">
                <a:solidFill>
                  <a:srgbClr val="A32D2D"/>
                </a:solidFill>
                <a:latin typeface="Arial"/>
              </a:defRPr>
            </a:pPr>
            <a:r>
              <a:rPr lang="en-GB" sz="2800" b="1" dirty="0">
                <a:solidFill>
                  <a:srgbClr val="A32D2D"/>
                </a:solidFill>
                <a:latin typeface="Arial"/>
                <a:cs typeface="Arial"/>
              </a:rPr>
              <a:t>134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91640" y="4069080"/>
            <a:ext cx="822960" cy="640080"/>
          </a:xfrm>
          <a:prstGeom prst="rect">
            <a:avLst/>
          </a:prstGeom>
          <a:solidFill>
            <a:srgbClr val="FEF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91640" y="4127510"/>
            <a:ext cx="822960" cy="52322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 sz="2800" b="1">
                <a:solidFill>
                  <a:srgbClr val="854F0B"/>
                </a:solidFill>
                <a:latin typeface="Arial"/>
              </a:defRPr>
            </a:pPr>
            <a:r>
              <a:rPr lang="en-GB" sz="2800" b="1" dirty="0">
                <a:solidFill>
                  <a:srgbClr val="854F0B"/>
                </a:solidFill>
                <a:latin typeface="Arial"/>
                <a:cs typeface="Arial"/>
              </a:rPr>
              <a:t>45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51760" y="4069080"/>
            <a:ext cx="822960" cy="640080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651760" y="4129238"/>
            <a:ext cx="82296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11880" y="4069080"/>
            <a:ext cx="822960" cy="640080"/>
          </a:xfrm>
          <a:prstGeom prst="rect">
            <a:avLst/>
          </a:prstGeom>
          <a:solidFill>
            <a:srgbClr val="F0E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611880" y="4127510"/>
            <a:ext cx="822960" cy="52322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 sz="2800" b="1">
                <a:solidFill>
                  <a:srgbClr val="999999"/>
                </a:solidFill>
                <a:latin typeface="Arial"/>
              </a:defRPr>
            </a:pPr>
            <a:r>
              <a:rPr lang="en-GB" sz="2800" b="1" dirty="0">
                <a:solidFill>
                  <a:srgbClr val="999999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9633" y="4740366"/>
            <a:ext cx="4114800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900" b="0">
                <a:solidFill>
                  <a:srgbClr val="8899AA"/>
                </a:solidFill>
                <a:latin typeface="Arial"/>
              </a:defRPr>
            </a:pPr>
            <a:r>
              <a:rPr lang="en-GB" sz="1100" b="0" dirty="0">
                <a:solidFill>
                  <a:srgbClr val="8899AA"/>
                </a:solidFill>
                <a:latin typeface="Arial"/>
                <a:cs typeface="Arial"/>
              </a:rPr>
              <a:t>Red - 134 - Multiple issues of misuse; full investigation</a:t>
            </a:r>
          </a:p>
          <a:p>
            <a:pPr>
              <a:defRPr sz="900" b="0">
                <a:solidFill>
                  <a:srgbClr val="8899AA"/>
                </a:solidFill>
                <a:latin typeface="Arial"/>
              </a:defRPr>
            </a:pPr>
            <a:r>
              <a:rPr lang="en-GB" sz="1100" b="0" dirty="0">
                <a:solidFill>
                  <a:srgbClr val="8899AA"/>
                </a:solidFill>
                <a:latin typeface="Arial"/>
                <a:cs typeface="Arial"/>
              </a:rPr>
              <a:t>Amber - 45 - Minor misuse of title; cease and desist</a:t>
            </a:r>
          </a:p>
          <a:p>
            <a:pPr>
              <a:defRPr sz="900" b="0">
                <a:solidFill>
                  <a:srgbClr val="8899AA"/>
                </a:solidFill>
                <a:latin typeface="Arial"/>
              </a:defRPr>
            </a:pPr>
            <a:r>
              <a:rPr lang="en-GB" sz="1100" b="0" dirty="0">
                <a:solidFill>
                  <a:srgbClr val="8899AA"/>
                </a:solidFill>
                <a:latin typeface="Arial"/>
                <a:cs typeface="Arial"/>
              </a:rPr>
              <a:t>Green - 5 - No misuse identified; to close</a:t>
            </a:r>
          </a:p>
          <a:p>
            <a:pPr>
              <a:defRPr sz="900" b="0">
                <a:solidFill>
                  <a:srgbClr val="8899AA"/>
                </a:solidFill>
                <a:latin typeface="Arial"/>
              </a:defRPr>
            </a:pPr>
            <a:r>
              <a:rPr lang="en-GB" sz="1100" b="0" dirty="0">
                <a:solidFill>
                  <a:srgbClr val="8899AA"/>
                </a:solidFill>
                <a:latin typeface="Arial"/>
                <a:cs typeface="Arial"/>
              </a:rPr>
              <a:t>New - not reported this quarter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9633" y="5406627"/>
            <a:ext cx="365760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00" b="0">
                <a:solidFill>
                  <a:srgbClr val="667788"/>
                </a:solidFill>
                <a:latin typeface="Arial"/>
              </a:defRPr>
            </a:pPr>
            <a:r>
              <a:rPr lang="en-GB" sz="1100" b="0" dirty="0">
                <a:solidFill>
                  <a:srgbClr val="667788"/>
                </a:solidFill>
                <a:latin typeface="Arial"/>
                <a:cs typeface="Arial"/>
              </a:rPr>
              <a:t>184 total open cases – increase of 49 from Q2 2026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35040" y="3474720"/>
            <a:ext cx="5394960" cy="2194560"/>
          </a:xfrm>
          <a:prstGeom prst="rect">
            <a:avLst/>
          </a:prstGeom>
          <a:solidFill>
            <a:srgbClr val="2A1010"/>
          </a:solidFill>
          <a:ln w="12700">
            <a:solidFill>
              <a:srgbClr val="E24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035040" y="3474720"/>
            <a:ext cx="73152" cy="2194560"/>
          </a:xfrm>
          <a:prstGeom prst="rect">
            <a:avLst/>
          </a:prstGeom>
          <a:solidFill>
            <a:srgbClr val="E24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309360" y="3657600"/>
            <a:ext cx="4937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AA8888"/>
                </a:solidFill>
                <a:latin typeface="Arial"/>
              </a:defRPr>
            </a:pPr>
            <a:r>
              <a:rPr sz="1400"/>
              <a:t>ISSUES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4023359"/>
            <a:ext cx="4937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F09595"/>
                </a:solidFill>
                <a:latin typeface="Arial"/>
              </a:defRPr>
            </a:pPr>
            <a:r>
              <a:rPr lang="en-GB" sz="5400" b="1" dirty="0">
                <a:solidFill>
                  <a:srgbClr val="F09595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4846320"/>
            <a:ext cx="493776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00" b="0">
                <a:solidFill>
                  <a:srgbClr val="AA7777"/>
                </a:solidFill>
                <a:latin typeface="Arial"/>
              </a:defRPr>
            </a:pPr>
            <a:r>
              <a:rPr lang="en-GB" sz="1100" b="0" dirty="0">
                <a:solidFill>
                  <a:srgbClr val="AA7777"/>
                </a:solidFill>
                <a:latin typeface="Arial"/>
                <a:cs typeface="Arial"/>
              </a:rPr>
              <a:t>Register availability 95.4% (target 99.5%)</a:t>
            </a:r>
          </a:p>
          <a:p>
            <a:pPr>
              <a:defRPr sz="1100" b="0">
                <a:solidFill>
                  <a:srgbClr val="AA7777"/>
                </a:solidFill>
                <a:latin typeface="Arial"/>
              </a:defRPr>
            </a:pPr>
            <a:r>
              <a:rPr lang="en-GB" sz="1100" b="0" dirty="0">
                <a:solidFill>
                  <a:srgbClr val="AA7777"/>
                </a:solidFill>
                <a:latin typeface="Arial"/>
                <a:cs typeface="Arial"/>
              </a:rPr>
              <a:t>Tier 3 escalation: PCC caseload 56 (trigger 50)</a:t>
            </a:r>
          </a:p>
          <a:p>
            <a:pPr>
              <a:defRPr sz="1100" b="0">
                <a:solidFill>
                  <a:srgbClr val="AA7777"/>
                </a:solidFill>
                <a:latin typeface="Arial"/>
              </a:defRPr>
            </a:pPr>
            <a:r>
              <a:rPr lang="en-GB" sz="1100" b="0" dirty="0">
                <a:solidFill>
                  <a:srgbClr val="AA7777"/>
                </a:solidFill>
                <a:latin typeface="Arial"/>
                <a:cs typeface="Arial"/>
              </a:rPr>
              <a:t>4 further KPIs under review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A1A1A"/>
                </a:solidFill>
                <a:latin typeface="Arial"/>
              </a:defRPr>
            </a:pPr>
            <a:r>
              <a:t>Strengthening education and training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2743200" cy="132588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868680"/>
            <a:ext cx="64008" cy="132588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960120"/>
            <a:ext cx="246888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854F0B"/>
                </a:solidFill>
                <a:latin typeface="Arial"/>
              </a:defRPr>
            </a:pPr>
            <a:r>
              <a:rPr lang="en-GB" sz="2800" b="1" dirty="0">
                <a:solidFill>
                  <a:srgbClr val="854F0B"/>
                </a:solidFill>
                <a:latin typeface="Arial"/>
                <a:cs typeface="Arial"/>
              </a:rPr>
              <a:t>60%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Prescribed exam Part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618488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6/10 pass • Q2: 45% • FYE 2025: 67%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1810512"/>
            <a:ext cx="1448409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070201" y="1810512"/>
            <a:ext cx="482803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553004" y="1810512"/>
            <a:ext cx="482803" cy="1097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047341" y="1755648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3854" y="1947672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&lt;60%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94989" y="1947672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60-80%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9779" y="1947672"/>
            <a:ext cx="6400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rPr>
                <a:solidFill>
                  <a:srgbClr val="246358"/>
                </a:solidFill>
              </a:rPr>
              <a:t>&gt;80%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solidFill>
            <a:srgbClr val="FEF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54F0B"/>
                </a:solidFill>
                <a:latin typeface="Arial"/>
              </a:defRPr>
            </a:pPr>
            <a:r>
              <a:t>MONITOR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28416" y="868680"/>
            <a:ext cx="2743200" cy="132588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328416" y="868680"/>
            <a:ext cx="64008" cy="132588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493008" y="9601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65%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93008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Prescribed exam Part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93008" y="1618488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17/26 pass • Q2: 52% • FYE 2025: 65%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93008" y="1810512"/>
            <a:ext cx="1448409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941417" y="1810512"/>
            <a:ext cx="482803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424220" y="1810512"/>
            <a:ext cx="482803" cy="1097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039257" y="1755648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130156" y="1947672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&lt;60%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58947" y="192590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60-80%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8252" y="1925901"/>
            <a:ext cx="640080" cy="2000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rPr>
                <a:solidFill>
                  <a:schemeClr val="accent5">
                    <a:lumMod val="49000"/>
                  </a:schemeClr>
                </a:solidFill>
              </a:rPr>
              <a:t>&gt;80%</a:t>
            </a:r>
            <a:endParaRPr lang="en-US">
              <a:solidFill>
                <a:schemeClr val="accent5">
                  <a:lumMod val="49000"/>
                </a:schemeClr>
              </a:solidFill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974336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974336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rPr lang="en-GB" sz="800" b="1" dirty="0">
                <a:solidFill>
                  <a:srgbClr val="0F6E56"/>
                </a:solidFill>
                <a:latin typeface="Arial"/>
                <a:cs typeface="Arial"/>
              </a:rPr>
              <a:t>ON TRACK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99632" y="868680"/>
            <a:ext cx="2743200" cy="132588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199632" y="868680"/>
            <a:ext cx="64008" cy="132588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64224" y="9601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64224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UKAA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64224" y="1618488"/>
            <a:ext cx="2468880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10/10 pass YTD • FYE 2025: 67%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64224" y="1810512"/>
            <a:ext cx="1448409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812633" y="1810512"/>
            <a:ext cx="482803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787833" y="1741133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6286" y="1947672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&lt;60%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51192" y="1947672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60-80%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96097" y="1947672"/>
            <a:ext cx="640080" cy="2000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rPr>
                <a:solidFill>
                  <a:schemeClr val="accent5">
                    <a:lumMod val="49000"/>
                  </a:schemeClr>
                </a:solidFill>
              </a:rPr>
              <a:t>&gt;</a:t>
            </a:r>
            <a:r>
              <a:rPr lang="en-GB">
                <a:solidFill>
                  <a:schemeClr val="accent5">
                    <a:lumMod val="49000"/>
                  </a:schemeClr>
                </a:solidFill>
              </a:rPr>
              <a:t>100</a:t>
            </a:r>
            <a:r>
              <a:rPr>
                <a:solidFill>
                  <a:schemeClr val="accent5">
                    <a:lumMod val="49000"/>
                  </a:schemeClr>
                </a:solidFill>
              </a:rPr>
              <a:t>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845552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845552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070848" y="868680"/>
            <a:ext cx="2743200" cy="132588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9070848" y="868680"/>
            <a:ext cx="64008" cy="132588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235440" y="960120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71%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235440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rPr lang="en-GB" sz="1100" b="1" dirty="0">
                <a:solidFill>
                  <a:srgbClr val="1A1A1A"/>
                </a:solidFill>
                <a:latin typeface="Arial"/>
                <a:cs typeface="Arial"/>
              </a:rPr>
              <a:t>Transition submissions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235440" y="1618488"/>
            <a:ext cx="2468880" cy="4114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49/69 providers • 10 approved</a:t>
            </a:r>
          </a:p>
          <a:p>
            <a:pPr>
              <a:defRPr sz="800" b="0">
                <a:solidFill>
                  <a:srgbClr val="999999"/>
                </a:solidFill>
                <a:latin typeface="Arial"/>
              </a:defRPr>
            </a:pPr>
            <a:r>
              <a:rPr lang="en-GB" sz="800" b="0" i="1" dirty="0">
                <a:solidFill>
                  <a:srgbClr val="999999"/>
                </a:solidFill>
                <a:latin typeface="Arial"/>
                <a:cs typeface="Arial"/>
              </a:rPr>
              <a:t>target: 2/3 by end 2026; 80% by mid-2027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7200" y="233172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457200" y="2331720"/>
            <a:ext cx="64008" cy="128016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21792" y="2423160"/>
            <a:ext cx="2468880" cy="548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rPr lang="en-GB" sz="3000" b="1" dirty="0">
                <a:solidFill>
                  <a:srgbClr val="0F6E56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1792" y="297180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New style qualifications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1792" y="3200400"/>
            <a:ext cx="2468880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approved • 32 providers have applied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1792" y="3383279"/>
            <a:ext cx="2468880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00" b="0" i="1">
                <a:solidFill>
                  <a:srgbClr val="999999"/>
                </a:solidFill>
                <a:latin typeface="Arial"/>
              </a:defRPr>
            </a:pPr>
            <a:r>
              <a:rPr lang="en-GB" sz="800" b="0" i="1" dirty="0">
                <a:solidFill>
                  <a:srgbClr val="999999"/>
                </a:solidFill>
                <a:latin typeface="Arial"/>
                <a:cs typeface="Arial"/>
              </a:rPr>
              <a:t>3 combined academic and practice applications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103120" y="2441448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2103120" y="2441448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328416" y="233172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3328416" y="2331720"/>
            <a:ext cx="64008" cy="128016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493008" y="2423160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854F0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93008" y="297180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Causes for concern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493008" y="3200400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out of 69 providers • no change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974336" y="2441448"/>
            <a:ext cx="960120" cy="237744"/>
          </a:xfrm>
          <a:prstGeom prst="rect">
            <a:avLst/>
          </a:prstGeom>
          <a:solidFill>
            <a:srgbClr val="FEF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974336" y="2441448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54F0B"/>
                </a:solidFill>
                <a:latin typeface="Arial"/>
              </a:defRPr>
            </a:pPr>
            <a:r>
              <a:t>MONITOR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99632" y="233172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6199632" y="2331720"/>
            <a:ext cx="64008" cy="128016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6364224" y="2423160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64224" y="297180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Accreditation rejections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64224" y="3200400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no rejections or removals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845552" y="2441448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7845552" y="2441448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85078" y="3831929"/>
            <a:ext cx="11228090" cy="2505496"/>
          </a:xfrm>
          <a:prstGeom prst="rect">
            <a:avLst/>
          </a:prstGeom>
          <a:solidFill>
            <a:srgbClr val="E6F1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 flipH="1">
            <a:off x="478832" y="3831928"/>
            <a:ext cx="70253" cy="2505497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23080" y="3834372"/>
            <a:ext cx="10927080" cy="19774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1" dirty="0">
                <a:solidFill>
                  <a:srgbClr val="555555"/>
                </a:solidFill>
                <a:latin typeface="Arial"/>
                <a:cs typeface="Arial"/>
              </a:rPr>
              <a:t>ARB Assessments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0" dirty="0">
                <a:solidFill>
                  <a:srgbClr val="555555"/>
                </a:solidFill>
                <a:latin typeface="Arial"/>
                <a:cs typeface="Arial"/>
              </a:rPr>
              <a:t>Prescribed exam pass rates have returned to the 60-80% range: Part 1 at 60% (6/10; Q2 45%) and Part 2 at 65% (17/26; Q2 52%). Demand for the run-out exams has increased, including re-takes of previous failures; additional sittings will run in October and November.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0" dirty="0">
                <a:solidFill>
                  <a:srgbClr val="555555"/>
                </a:solidFill>
                <a:latin typeface="Arial"/>
                <a:cs typeface="Arial"/>
              </a:rPr>
              <a:t>UKAA pass rate 100% year to date (10/10), on lower volumes than 2025.</a:t>
            </a:r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endParaRPr lang="en-GB" sz="700"/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1" dirty="0">
                <a:solidFill>
                  <a:srgbClr val="555555"/>
                </a:solidFill>
                <a:latin typeface="Arial"/>
                <a:cs typeface="Arial"/>
              </a:rPr>
              <a:t>Provider qualifications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0" dirty="0">
                <a:solidFill>
                  <a:srgbClr val="555555"/>
                </a:solidFill>
                <a:latin typeface="Arial"/>
                <a:cs typeface="Arial"/>
              </a:rPr>
              <a:t>49 of 69 providers (71%) have submitted transition applications, ahead of the end-2026 milestone of two thirds; 10 approved. Further submissions expected following the Board’s decision on Professional Practical Experience.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300" b="0" dirty="0">
                <a:solidFill>
                  <a:srgbClr val="555555"/>
                </a:solidFill>
                <a:latin typeface="Arial"/>
                <a:cs typeface="Arial"/>
              </a:rPr>
              <a:t>32 providers have applied for a new qualification; 9 approved. 3 combined academic and practice applications received; first accreditation visit held 2 October. 2 causes for concern reviews remain with the Accreditation Committee.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0EC0B5-5C5F-8673-872A-467C5878FACC}"/>
              </a:ext>
            </a:extLst>
          </p:cNvPr>
          <p:cNvSpPr/>
          <p:nvPr/>
        </p:nvSpPr>
        <p:spPr>
          <a:xfrm>
            <a:off x="8290790" y="1810511"/>
            <a:ext cx="482803" cy="1097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91"/>
          <p:cNvSpPr/>
          <p:nvPr/>
        </p:nvSpPr>
        <p:spPr>
          <a:xfrm>
            <a:off x="10716768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92"/>
          <p:cNvSpPr txBox="1"/>
          <p:nvPr/>
        </p:nvSpPr>
        <p:spPr>
          <a:xfrm>
            <a:off x="10716768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A1A1A"/>
                </a:solidFill>
                <a:latin typeface="Arial"/>
              </a:defRPr>
            </a:pPr>
            <a:r>
              <a:t>Upholding confidence and trust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868680"/>
            <a:ext cx="64008" cy="128016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960120"/>
            <a:ext cx="2468880" cy="5486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rPr lang="en-GB" sz="3000" b="1" dirty="0">
                <a:solidFill>
                  <a:srgbClr val="0F6E56"/>
                </a:solidFill>
                <a:latin typeface="Arial"/>
                <a:cs typeface="Arial"/>
              </a:rPr>
              <a:t>254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50876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Total joiners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737360"/>
            <a:ext cx="2468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first-time joins in Q3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28416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28416" y="868680"/>
            <a:ext cx="64008" cy="128016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93008" y="960120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6E56"/>
                </a:solidFill>
                <a:latin typeface="Arial"/>
              </a:defRPr>
            </a:pPr>
            <a:r>
              <a:rPr lang="en-GB" sz="2600" b="1" dirty="0">
                <a:solidFill>
                  <a:srgbClr val="0F6E56"/>
                </a:solidFill>
                <a:latin typeface="Arial"/>
                <a:cs typeface="Arial"/>
              </a:rPr>
              <a:t>UK 82.7%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3008" y="1371600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Joins by route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3008" y="1581912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EU 7.1% • Exam 7.1% • MRA 3.1%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93008" y="1746504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 i="1">
                <a:solidFill>
                  <a:srgbClr val="999999"/>
                </a:solidFill>
                <a:latin typeface="Arial"/>
              </a:defRPr>
            </a:pPr>
            <a:r>
              <a:rPr lang="en-GB" sz="800" b="0" i="1" dirty="0">
                <a:solidFill>
                  <a:srgbClr val="999999"/>
                </a:solidFill>
                <a:latin typeface="Arial"/>
                <a:cs typeface="Arial"/>
              </a:rPr>
              <a:t>Q2: UK 77% • FYE 2025: UK 80.6%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41604" y="969115"/>
            <a:ext cx="811437" cy="200573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141604" y="969115"/>
            <a:ext cx="802144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199632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99632" y="868680"/>
            <a:ext cx="64008" cy="128016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64224" y="960120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t>355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4224" y="150876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CPD removals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4224" y="1737360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0.9% of register • 44 returned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4224" y="1920239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 i="1">
                <a:solidFill>
                  <a:srgbClr val="999999"/>
                </a:solidFill>
                <a:latin typeface="Arial"/>
              </a:defRPr>
            </a:pPr>
            <a:r>
              <a:rPr lang="en-GB" sz="800" b="0" i="1" dirty="0">
                <a:solidFill>
                  <a:srgbClr val="999999"/>
                </a:solidFill>
                <a:latin typeface="Arial"/>
                <a:cs typeface="Arial"/>
              </a:rPr>
              <a:t>Final 2026 data; unchanged since Q2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45552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845552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70848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235440" y="9601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854F0B"/>
                </a:solidFill>
                <a:latin typeface="Arial"/>
              </a:defRPr>
            </a:pPr>
            <a:r>
              <a:rPr lang="en-GB" sz="2800" b="1" dirty="0">
                <a:solidFill>
                  <a:srgbClr val="854F0B"/>
                </a:solidFill>
                <a:latin typeface="Arial"/>
                <a:cs typeface="Arial"/>
              </a:rPr>
              <a:t>74%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0" y="1399031"/>
            <a:ext cx="24688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rPr lang="en-GB"/>
              <a:t>Prof Standards </a:t>
            </a:r>
            <a:r>
              <a:t>Caseload 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5440" y="1581911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limit: 80% &lt;15 months • Q2: 78%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235440" y="1764791"/>
            <a:ext cx="1448409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10683849" y="1764791"/>
            <a:ext cx="482803" cy="109728"/>
          </a:xfrm>
          <a:prstGeom prst="rect">
            <a:avLst/>
          </a:prstGeom>
          <a:solidFill>
            <a:srgbClr val="F5D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11166652" y="1764791"/>
            <a:ext cx="482803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10998951" y="1709927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800016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&lt;60%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08637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854F0B"/>
                </a:solidFill>
                <a:latin typeface="Arial"/>
              </a:defRPr>
            </a:pPr>
            <a:r>
              <a:t>60-80%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083427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&gt;80%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716768" y="978407"/>
            <a:ext cx="960120" cy="237744"/>
          </a:xfrm>
          <a:prstGeom prst="rect">
            <a:avLst/>
          </a:prstGeom>
          <a:solidFill>
            <a:srgbClr val="FD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57200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457200" y="2285999"/>
            <a:ext cx="64008" cy="128016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21792" y="2377439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125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1792" y="2816351"/>
            <a:ext cx="24688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rPr lang="en-GB"/>
              <a:t>Prof Standards </a:t>
            </a:r>
            <a:r>
              <a:t>Caseload size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1792" y="3008375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limit: 150 cases • Q2: 124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1792" y="3182111"/>
            <a:ext cx="1810512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2432304" y="3182111"/>
            <a:ext cx="603504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2107692" y="3127247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22452" y="331927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999999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750161" y="331927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999999"/>
                </a:solidFill>
                <a:latin typeface="Arial"/>
              </a:defRPr>
            </a:pPr>
            <a:r>
              <a:t>150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474366" y="331927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200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103120" y="239572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2103120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328416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3328416" y="2285999"/>
            <a:ext cx="64008" cy="1280160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3493008" y="2377439"/>
            <a:ext cx="246888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493008" y="2788920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Service complaints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493008" y="2999231"/>
            <a:ext cx="2468880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a. upheld: 0  b. not upheld: 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93008" y="3154679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c. improvement: 0  d. systemic: 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974336" y="239572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4974336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99632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6199632" y="2285999"/>
            <a:ext cx="64008" cy="128016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364224" y="2377439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854F0B"/>
                </a:solidFill>
                <a:latin typeface="Arial"/>
              </a:defRPr>
            </a:pPr>
            <a:r>
              <a:rPr lang="en-GB" sz="3000" b="1" dirty="0">
                <a:solidFill>
                  <a:srgbClr val="854F0B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64224" y="2926079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Registration appeals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64224" y="3154679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lodged and paid Oct 2026 • first received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845552" y="2395727"/>
            <a:ext cx="960120" cy="237744"/>
          </a:xfrm>
          <a:prstGeom prst="rect">
            <a:avLst/>
          </a:prstGeom>
          <a:solidFill>
            <a:srgbClr val="FEF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7845552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54F0B"/>
                </a:solidFill>
                <a:latin typeface="Arial"/>
              </a:defRPr>
            </a:pPr>
            <a:r>
              <a:rPr lang="en-GB" sz="800" b="1" dirty="0">
                <a:solidFill>
                  <a:srgbClr val="854F0B"/>
                </a:solidFill>
                <a:latin typeface="Arial"/>
                <a:cs typeface="Arial"/>
              </a:rPr>
              <a:t>MONITOR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71714" y="3749038"/>
            <a:ext cx="11232606" cy="2035049"/>
          </a:xfrm>
          <a:prstGeom prst="rect">
            <a:avLst/>
          </a:prstGeom>
          <a:solidFill>
            <a:srgbClr val="FB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457200" y="3749038"/>
            <a:ext cx="67490" cy="2035049"/>
          </a:xfrm>
          <a:prstGeom prst="rect">
            <a:avLst/>
          </a:prstGeom>
          <a:solidFill>
            <a:srgbClr val="9935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519275" y="3748296"/>
            <a:ext cx="10927080" cy="18928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1" dirty="0">
                <a:solidFill>
                  <a:srgbClr val="555555"/>
                </a:solidFill>
                <a:latin typeface="Arial"/>
                <a:cs typeface="Arial"/>
              </a:rPr>
              <a:t>Registration and complaints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Register at 40,114, in line with budget assumptions. 254 first-time joins in Q3; UK routes 82.7% (FYE 2025: 80.6%), including the new Partial Qualifications route (45 applications since launch on 10 September). Exam-based joins rose to 7.1%, likely reflecting notice of the end of the current Prescribed Examination. 43 resignations year to date; 20 more notified to 31 December.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One registration appeal against a join application has been lodged and the fee paid (October 2026, after quarter end); this is the first registration appeal received. No service complaints in Q3.</a:t>
            </a:r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endParaRPr lang="en-GB" sz="700"/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1" dirty="0">
                <a:solidFill>
                  <a:srgbClr val="555555"/>
                </a:solidFill>
                <a:latin typeface="Arial"/>
                <a:cs typeface="Arial"/>
              </a:rPr>
              <a:t>Professional Standards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Caseload age 74% (Q2: 78%), reflecting large, complex cases now being prepared for the PCC. PCC caseload of 56 has breached the Tier 3 escalation point of 50; no current bottlenecks. Mitigations: additional staff member, wider hearings training, Committee availability for 2027 and Q1-Q2 2027 listings.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Open title cases rose to 184 (Q2: 135), driven by the strike-off audit. An audit of amber cases will follow to evaluate the cease and desist approach.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089D884-8BF3-740A-8D36-987361A9FE0B}"/>
              </a:ext>
            </a:extLst>
          </p:cNvPr>
          <p:cNvSpPr txBox="1"/>
          <p:nvPr/>
        </p:nvSpPr>
        <p:spPr>
          <a:xfrm>
            <a:off x="10716768" y="979311"/>
            <a:ext cx="960120" cy="237744"/>
          </a:xfrm>
          <a:prstGeom prst="rect">
            <a:avLst/>
          </a:prstGeom>
          <a:solidFill>
            <a:srgbClr val="FFF7D1"/>
          </a:solidFill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54F0B"/>
                </a:solidFill>
                <a:latin typeface="Arial"/>
              </a:defRPr>
            </a:pPr>
            <a:r>
              <a:t>MONITOR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94B855B-1661-4C01-FF5B-4AC34C5A4952}"/>
              </a:ext>
            </a:extLst>
          </p:cNvPr>
          <p:cNvSpPr/>
          <p:nvPr/>
        </p:nvSpPr>
        <p:spPr>
          <a:xfrm>
            <a:off x="9068105" y="868680"/>
            <a:ext cx="64008" cy="126000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6032"/>
            <a:ext cx="64008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A1A1A"/>
                </a:solidFill>
                <a:latin typeface="Arial"/>
              </a:defRPr>
            </a:pPr>
            <a:r>
              <a:t>Delivering modern, effective </a:t>
            </a:r>
            <a:r>
              <a:rPr lang="en-GB"/>
              <a:t>and efficient </a:t>
            </a:r>
            <a:r>
              <a:t>regulation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868680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960120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t>8.4m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508760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Reserves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737360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Dec 2025: 8.4m • Projected: 8.1m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920239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 i="1">
                <a:solidFill>
                  <a:srgbClr val="999999"/>
                </a:solidFill>
                <a:latin typeface="Arial"/>
              </a:defRPr>
            </a:pPr>
            <a:r>
              <a:t>target: 6 months operating income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03120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28416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328416" y="868680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93008" y="9601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3008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Budget variance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0781" y="1581911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target: within +/-5%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93008" y="1764791"/>
            <a:ext cx="482803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975811" y="1764791"/>
            <a:ext cx="1448409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424220" y="1764791"/>
            <a:ext cx="482803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366089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-5%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9976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+/-5%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3862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+5%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74336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974336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rPr lang="en-GB" sz="800" b="1" dirty="0">
                <a:solidFill>
                  <a:srgbClr val="0F6E56"/>
                </a:solidFill>
                <a:latin typeface="Arial"/>
                <a:cs typeface="Arial"/>
              </a:rPr>
              <a:t>ON TRACK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9632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64224" y="960120"/>
            <a:ext cx="246888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A32D2D"/>
                </a:solidFill>
                <a:latin typeface="Arial"/>
              </a:defRPr>
            </a:pPr>
            <a:r>
              <a:rPr lang="en-GB" sz="2800" b="1" dirty="0">
                <a:solidFill>
                  <a:srgbClr val="A32D2D"/>
                </a:solidFill>
                <a:latin typeface="Arial"/>
                <a:cs typeface="Arial"/>
              </a:rPr>
              <a:t>95.4%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4224" y="1399031"/>
            <a:ext cx="246888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rPr lang="en-GB"/>
              <a:t>Register availability</a:t>
            </a:r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64224" y="1555915"/>
            <a:ext cx="2468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4.6% downtime • target: 99.5%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64224" y="1764791"/>
            <a:ext cx="1931212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295436" y="1764791"/>
            <a:ext cx="241401" cy="109728"/>
          </a:xfrm>
          <a:prstGeom prst="rect">
            <a:avLst/>
          </a:prstGeom>
          <a:solidFill>
            <a:srgbClr val="F5D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536838" y="1764791"/>
            <a:ext cx="241401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534485" y="1709927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237305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95%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33995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854F0B"/>
                </a:solidFill>
                <a:latin typeface="Arial"/>
              </a:defRPr>
            </a:pPr>
            <a:r>
              <a:t>99%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5078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0F6E56"/>
                </a:solidFill>
                <a:latin typeface="Arial"/>
              </a:defRPr>
            </a:pPr>
            <a:r>
              <a:t>&gt;99.5%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13439" y="978407"/>
            <a:ext cx="1150000" cy="215444"/>
          </a:xfrm>
          <a:prstGeom prst="rect">
            <a:avLst/>
          </a:prstGeom>
          <a:solidFill>
            <a:srgbClr val="FDE8E8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A32D2D"/>
                </a:solidFill>
                <a:latin typeface="Arial"/>
              </a:defRPr>
            </a:pPr>
            <a:r>
              <a:rPr lang="en-GB" sz="800" b="1" dirty="0">
                <a:solidFill>
                  <a:srgbClr val="A32D2D"/>
                </a:solidFill>
                <a:latin typeface="Arial"/>
                <a:cs typeface="Arial"/>
              </a:rPr>
              <a:t>BELOW TARGET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070848" y="868680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070848" y="868680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235440" y="9601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 sz="2800" b="1" dirty="0">
                <a:solidFill>
                  <a:srgbClr val="0F6E56"/>
                </a:solidFill>
                <a:latin typeface="Arial"/>
                <a:cs typeface="Arial"/>
              </a:rPr>
              <a:t>11%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35440" y="1399031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Staff turnover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35440" y="1581911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establishment: 63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235440" y="1764791"/>
            <a:ext cx="1617390" cy="109728"/>
          </a:xfrm>
          <a:prstGeom prst="rect">
            <a:avLst/>
          </a:prstGeom>
          <a:solidFill>
            <a:srgbClr val="C8E6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10852830" y="1764791"/>
            <a:ext cx="386242" cy="109728"/>
          </a:xfrm>
          <a:prstGeom prst="rect">
            <a:avLst/>
          </a:prstGeom>
          <a:solidFill>
            <a:srgbClr val="F5D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11239073" y="1764791"/>
            <a:ext cx="410382" cy="109728"/>
          </a:xfrm>
          <a:prstGeom prst="rect">
            <a:avLst/>
          </a:prstGeom>
          <a:solidFill>
            <a:srgbClr val="F2B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10102144" y="1709927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9036100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999999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26666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854F0B"/>
                </a:solidFill>
                <a:latin typeface="Arial"/>
              </a:defRPr>
            </a:pPr>
            <a:r>
              <a:t>20%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77620" y="1901951"/>
            <a:ext cx="640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0">
                <a:solidFill>
                  <a:srgbClr val="CC7777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716768" y="97840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0716768" y="97840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457200" y="2285999"/>
            <a:ext cx="64008" cy="1280160"/>
          </a:xfrm>
          <a:prstGeom prst="rect">
            <a:avLst/>
          </a:prstGeom>
          <a:solidFill>
            <a:srgbClr val="E5A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21792" y="2377439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854F0B"/>
                </a:solidFill>
                <a:latin typeface="Arial"/>
              </a:defRPr>
            </a:pPr>
            <a:r>
              <a:rPr lang="en-GB" sz="3000" b="1" dirty="0">
                <a:solidFill>
                  <a:srgbClr val="854F0B"/>
                </a:solidFill>
                <a:latin typeface="Arial"/>
                <a:cs typeface="Arial"/>
              </a:rPr>
              <a:t>2.4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1792" y="2926079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Absence (days/employee)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1792" y="3154679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 sz="800" b="0" dirty="0">
                <a:solidFill>
                  <a:srgbClr val="777777"/>
                </a:solidFill>
                <a:latin typeface="Arial"/>
                <a:cs typeface="Arial"/>
              </a:rPr>
              <a:t>rolling avg Q4 2025 – Q3 2026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792" y="3337559"/>
            <a:ext cx="2468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 i="1">
                <a:solidFill>
                  <a:srgbClr val="999999"/>
                </a:solidFill>
                <a:latin typeface="Arial"/>
              </a:defRPr>
            </a:pPr>
            <a:r>
              <a:rPr lang="en-GB" sz="800" b="0" i="1" dirty="0">
                <a:solidFill>
                  <a:srgbClr val="999999"/>
                </a:solidFill>
                <a:latin typeface="Arial"/>
                <a:cs typeface="Arial"/>
              </a:rPr>
              <a:t>Q3: 3.8 • Q2: 2.4 • Q1: 1.9 • Q4: 1.5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103120" y="2395727"/>
            <a:ext cx="960120" cy="237744"/>
          </a:xfrm>
          <a:prstGeom prst="rect">
            <a:avLst/>
          </a:prstGeom>
          <a:solidFill>
            <a:srgbClr val="FEF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2103120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54F0B"/>
                </a:solidFill>
                <a:latin typeface="Arial"/>
              </a:defRPr>
            </a:pPr>
            <a:r>
              <a:rPr lang="en-GB" sz="800" b="1" dirty="0">
                <a:solidFill>
                  <a:srgbClr val="854F0B"/>
                </a:solidFill>
                <a:latin typeface="Arial"/>
                <a:cs typeface="Arial"/>
              </a:rPr>
              <a:t>MONITOR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328416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3328416" y="2285999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493008" y="2377439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493008" y="2926079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ICO complaints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493008" y="3154679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any = escalation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74336" y="239572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4974336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99632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6199632" y="2285999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364224" y="2377439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64224" y="2926079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t>Whistleblowing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364224" y="3154679"/>
            <a:ext cx="2468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t>any = escalation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845552" y="239572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7845552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71714" y="3749038"/>
            <a:ext cx="11153662" cy="2440480"/>
          </a:xfrm>
          <a:prstGeom prst="rect">
            <a:avLst/>
          </a:prstGeom>
          <a:solidFill>
            <a:srgbClr val="E1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 flipH="1">
            <a:off x="475487" y="3749039"/>
            <a:ext cx="60233" cy="2476765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602909" y="3748296"/>
            <a:ext cx="10572155" cy="24929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1" dirty="0">
                <a:solidFill>
                  <a:srgbClr val="555555"/>
                </a:solidFill>
                <a:latin typeface="Arial"/>
                <a:cs typeface="Arial"/>
              </a:rPr>
              <a:t>Finance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Budget variance 4%, within the +/-5% tolerance but approaching the upper limit (Q2: 0%).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Reserves 8.4 months at December 2025; projected 2026 closing reserves improved to 8.1 months (Q2 projection: 7.4 months), above the 6-month target.</a:t>
            </a:r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endParaRPr lang="en-GB" sz="700"/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1" dirty="0">
                <a:solidFill>
                  <a:srgbClr val="555555"/>
                </a:solidFill>
                <a:latin typeface="Arial"/>
                <a:cs typeface="Arial"/>
              </a:rPr>
              <a:t>Information technology and information systems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Register availability 95.4% (4.6% downtime), below the 99.5% target. Cause and remedial action to be confirmed.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No upheld ICO complaints or whistleblowing. The ICO prompted a response to a complex FOI/SAR; ARB has responded and the ICO is taking no further action.</a:t>
            </a:r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endParaRPr lang="en-GB" sz="700"/>
          </a:p>
          <a:p>
            <a:pPr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1" dirty="0">
                <a:solidFill>
                  <a:srgbClr val="555555"/>
                </a:solidFill>
                <a:latin typeface="Arial"/>
                <a:cs typeface="Arial"/>
              </a:rPr>
              <a:t>People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Sickness absence 2.4 days/employee rolling average, rising each quarter since Q4 2025 (Q3: 3.8 days; 1.2 excluding two long-term sickness cases).</a:t>
            </a:r>
          </a:p>
          <a:p>
            <a:pPr marL="285750" indent="-285750">
              <a:buFont typeface="Arial" panose="020B0604020202020204" pitchFamily="34" charset="0"/>
              <a:buChar char="•"/>
              <a:defRPr sz="1000" b="0">
                <a:solidFill>
                  <a:srgbClr val="555555"/>
                </a:solidFill>
                <a:latin typeface="Arial"/>
              </a:defRPr>
            </a:pPr>
            <a:r>
              <a:rPr lang="en-GB" sz="1200" b="0" dirty="0">
                <a:solidFill>
                  <a:srgbClr val="555555"/>
                </a:solidFill>
                <a:latin typeface="Arial"/>
                <a:cs typeface="Arial"/>
              </a:rPr>
              <a:t>Staff turnover 11% (Q2: 12.5%; establishment 63). Staff engagement (annual composite measure) remains 92%.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330B0F2-26F9-2BC8-704A-E55715EE5C99}"/>
              </a:ext>
            </a:extLst>
          </p:cNvPr>
          <p:cNvSpPr/>
          <p:nvPr/>
        </p:nvSpPr>
        <p:spPr>
          <a:xfrm>
            <a:off x="9074011" y="2285998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i="0" u="none" strike="noStrike" baseline="0">
                <a:solidFill>
                  <a:srgbClr val="1A1A1A"/>
                </a:solidFill>
                <a:latin typeface="Arial"/>
              </a:rPr>
              <a:t>Budget variance</a:t>
            </a:r>
            <a:endParaRPr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C2771D9-D362-93C6-92F6-C620FFD140B3}"/>
              </a:ext>
            </a:extLst>
          </p:cNvPr>
          <p:cNvSpPr/>
          <p:nvPr/>
        </p:nvSpPr>
        <p:spPr>
          <a:xfrm>
            <a:off x="9070847" y="2286578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6E4311B-F789-84F2-0C39-D920AD8BB5A3}"/>
              </a:ext>
            </a:extLst>
          </p:cNvPr>
          <p:cNvSpPr txBox="1"/>
          <p:nvPr/>
        </p:nvSpPr>
        <p:spPr>
          <a:xfrm>
            <a:off x="10690994" y="2415018"/>
            <a:ext cx="960120" cy="2377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62EBD48-48A9-D85E-A360-82DD2D04DF4C}"/>
              </a:ext>
            </a:extLst>
          </p:cNvPr>
          <p:cNvSpPr txBox="1"/>
          <p:nvPr/>
        </p:nvSpPr>
        <p:spPr>
          <a:xfrm>
            <a:off x="9347868" y="2310499"/>
            <a:ext cx="2468880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800" b="1">
                <a:solidFill>
                  <a:srgbClr val="0F6E56"/>
                </a:solidFill>
                <a:latin typeface="Arial"/>
              </a:defRPr>
            </a:pPr>
            <a:r>
              <a:rPr lang="en-GB"/>
              <a:t>92</a:t>
            </a:r>
            <a:r>
              <a:t>%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F55C81A-D711-5617-E6DB-7A29FD10D2E8}"/>
              </a:ext>
            </a:extLst>
          </p:cNvPr>
          <p:cNvSpPr/>
          <p:nvPr/>
        </p:nvSpPr>
        <p:spPr>
          <a:xfrm>
            <a:off x="9052560" y="2285999"/>
            <a:ext cx="2743200" cy="128016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64176AF-5284-E45D-4E3E-511712085989}"/>
              </a:ext>
            </a:extLst>
          </p:cNvPr>
          <p:cNvSpPr/>
          <p:nvPr/>
        </p:nvSpPr>
        <p:spPr>
          <a:xfrm>
            <a:off x="9052560" y="2285999"/>
            <a:ext cx="64008" cy="128016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A1A59C3-DC9B-EB54-B4D5-B2B9B0791D54}"/>
              </a:ext>
            </a:extLst>
          </p:cNvPr>
          <p:cNvSpPr txBox="1"/>
          <p:nvPr/>
        </p:nvSpPr>
        <p:spPr>
          <a:xfrm>
            <a:off x="9217152" y="2377439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6E56"/>
                </a:solidFill>
                <a:latin typeface="Arial"/>
              </a:defRPr>
            </a:pPr>
            <a:r>
              <a:rPr lang="en-GB"/>
              <a:t>92%</a:t>
            </a:r>
            <a:endParaRPr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8B26519-7C59-5E7C-B82F-62E8F1E0BCCB}"/>
              </a:ext>
            </a:extLst>
          </p:cNvPr>
          <p:cNvSpPr txBox="1"/>
          <p:nvPr/>
        </p:nvSpPr>
        <p:spPr>
          <a:xfrm>
            <a:off x="9217152" y="2926079"/>
            <a:ext cx="24688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1A1A"/>
                </a:solidFill>
                <a:latin typeface="Arial"/>
              </a:defRPr>
            </a:pPr>
            <a:r>
              <a:rPr lang="en-GB"/>
              <a:t>Staff Engagement score</a:t>
            </a:r>
            <a:endParaRPr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F22D741-C49E-046A-3A2F-F89827E970F8}"/>
              </a:ext>
            </a:extLst>
          </p:cNvPr>
          <p:cNvSpPr txBox="1"/>
          <p:nvPr/>
        </p:nvSpPr>
        <p:spPr>
          <a:xfrm>
            <a:off x="9217152" y="3154679"/>
            <a:ext cx="2468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777777"/>
                </a:solidFill>
                <a:latin typeface="Arial"/>
              </a:defRPr>
            </a:pPr>
            <a:r>
              <a:rPr lang="en-GB"/>
              <a:t>Target </a:t>
            </a:r>
            <a:r>
              <a:t>= </a:t>
            </a:r>
            <a:r>
              <a:rPr lang="en-GB"/>
              <a:t>80%</a:t>
            </a:r>
            <a:endParaRPr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7AB9F9D-4093-3960-CDAF-F5F20A1AF2B4}"/>
              </a:ext>
            </a:extLst>
          </p:cNvPr>
          <p:cNvSpPr/>
          <p:nvPr/>
        </p:nvSpPr>
        <p:spPr>
          <a:xfrm>
            <a:off x="10698480" y="2395727"/>
            <a:ext cx="960120" cy="237744"/>
          </a:xfrm>
          <a:prstGeom prst="rect">
            <a:avLst/>
          </a:prstGeom>
          <a:solidFill>
            <a:srgbClr val="E8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CFCF7F-67FF-BACD-04CB-5F3C9D4CB88F}"/>
              </a:ext>
            </a:extLst>
          </p:cNvPr>
          <p:cNvSpPr txBox="1"/>
          <p:nvPr/>
        </p:nvSpPr>
        <p:spPr>
          <a:xfrm>
            <a:off x="10698480" y="2395727"/>
            <a:ext cx="960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0F6E56"/>
                </a:solidFill>
                <a:latin typeface="Arial"/>
              </a:defRPr>
            </a:pPr>
            <a:r>
              <a:t>ON TRACK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DF26D08-2543-A5DD-BEB7-AE9DF80DB9A5}"/>
              </a:ext>
            </a:extLst>
          </p:cNvPr>
          <p:cNvSpPr/>
          <p:nvPr/>
        </p:nvSpPr>
        <p:spPr>
          <a:xfrm>
            <a:off x="6172200" y="868680"/>
            <a:ext cx="64008" cy="1280160"/>
          </a:xfrm>
          <a:prstGeom prst="rect">
            <a:avLst/>
          </a:prstGeom>
          <a:solidFill>
            <a:srgbClr val="A3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20"/>
          <p:cNvSpPr/>
          <p:nvPr/>
        </p:nvSpPr>
        <p:spPr>
          <a:xfrm>
            <a:off x="5256518" y="1709927"/>
            <a:ext cx="45720" cy="219456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00"/>
            <a:ext cx="9000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900" b="1" i="0">
                <a:solidFill>
                  <a:srgbClr val="1A1A1A"/>
                </a:solidFill>
                <a:latin typeface="Arial"/>
              </a:rPr>
              <a:t>Quarterly trends 2026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86868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97840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Register size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Q1 as at 12 Jan 2026, after fee removals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417320"/>
          <a:ext cx="3454400" cy="1737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4277360" y="86868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41952" y="97840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Prescribed exam initial pass rates (%)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41952" y="120700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Target range 60-80%; UKAA excluded (small numbers, 100% YTD)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368800" y="1417320"/>
          <a:ext cx="3454400" cy="17373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8097520" y="86868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62112" y="97840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Joins by non-UK route (% of joins)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2112" y="120700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UK route: FYE 2025 80.6% • Q1 85.2% • Q2 77.0% • Q3 82.7%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8188960" y="1417320"/>
          <a:ext cx="3454400" cy="17373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5" name="Rectangle 14"/>
          <p:cNvSpPr/>
          <p:nvPr/>
        </p:nvSpPr>
        <p:spPr>
          <a:xfrm>
            <a:off x="457200" y="342900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" y="353872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Open title cases by RAG 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376732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Total: Q1 95 • Q2 135 • Q3 184 (Q3 new cases not reported)</a:t>
            </a:r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548640" y="3977640"/>
          <a:ext cx="3454400" cy="173736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19" name="Rectangle 18"/>
          <p:cNvSpPr/>
          <p:nvPr/>
        </p:nvSpPr>
        <p:spPr>
          <a:xfrm>
            <a:off x="4277360" y="342900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41952" y="353872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Professional Standards caseload 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41952" y="376732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% of cases &lt;15 months • size: Q1 118, Q2 124, Q3 125 (limit 150)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4368800" y="3977640"/>
          <a:ext cx="3454400" cy="173736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23" name="Rectangle 22"/>
          <p:cNvSpPr/>
          <p:nvPr/>
        </p:nvSpPr>
        <p:spPr>
          <a:xfrm>
            <a:off x="8097520" y="3429000"/>
            <a:ext cx="3637280" cy="2377440"/>
          </a:xfrm>
          <a:prstGeom prst="rect">
            <a:avLst/>
          </a:prstGeom>
          <a:solidFill>
            <a:srgbClr val="FFFFFF"/>
          </a:solidFill>
          <a:ln w="3810">
            <a:solidFill>
              <a:srgbClr val="E8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62112" y="3538728"/>
            <a:ext cx="3308096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A1A1A"/>
                </a:solidFill>
                <a:latin typeface="Arial"/>
              </a:rPr>
              <a:t>Sickness absence (days per employee)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62112" y="3767328"/>
            <a:ext cx="3308096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0">
                <a:solidFill>
                  <a:srgbClr val="777777"/>
                </a:solidFill>
                <a:latin typeface="Arial"/>
              </a:rPr>
              <a:t>Quarterly; Q3 2026 is 1.2 days excluding two long-term cases</a:t>
            </a:r>
          </a:p>
        </p:txBody>
      </p:sp>
      <p:graphicFrame>
        <p:nvGraphicFramePr>
          <p:cNvPr id="26" name="Chart 25"/>
          <p:cNvGraphicFramePr>
            <a:graphicFrameLocks noGrp="1"/>
          </p:cNvGraphicFramePr>
          <p:nvPr/>
        </p:nvGraphicFramePr>
        <p:xfrm>
          <a:off x="8188960" y="3977640"/>
          <a:ext cx="3454400" cy="1737360"/>
        </p:xfrm>
        <a:graphic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57200" y="5897880"/>
            <a:ext cx="9300000" cy="3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800" b="0" i="1">
                <a:solidFill>
                  <a:srgbClr val="777777"/>
                </a:solidFill>
                <a:latin typeface="Arial"/>
              </a:rPr>
              <a:t>Source: quarterly KPI returns (HS Approved Q1-Q3 2026). Exam rates are initial pass rates. FYE 2025 shown where reported.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B">
      <a:dk1>
        <a:sysClr val="windowText" lastClr="000000"/>
      </a:dk1>
      <a:lt1>
        <a:sysClr val="window" lastClr="FFFFFF"/>
      </a:lt1>
      <a:dk2>
        <a:srgbClr val="093650"/>
      </a:dk2>
      <a:lt2>
        <a:srgbClr val="F5F5EF"/>
      </a:lt2>
      <a:accent1>
        <a:srgbClr val="1980B7"/>
      </a:accent1>
      <a:accent2>
        <a:srgbClr val="FFD700"/>
      </a:accent2>
      <a:accent3>
        <a:srgbClr val="999999"/>
      </a:accent3>
      <a:accent4>
        <a:srgbClr val="BB6B8B"/>
      </a:accent4>
      <a:accent5>
        <a:srgbClr val="52BFAB"/>
      </a:accent5>
      <a:accent6>
        <a:srgbClr val="FF8C00"/>
      </a:accent6>
      <a:hlink>
        <a:srgbClr val="1980B7"/>
      </a:hlink>
      <a:folHlink>
        <a:srgbClr val="BB6B8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71C2F0AB2AE845B177ADE374D59525" ma:contentTypeVersion="18" ma:contentTypeDescription="Create a new document." ma:contentTypeScope="" ma:versionID="5fe592f4cf8ce73471baef426f1c2b25">
  <xsd:schema xmlns:xsd="http://www.w3.org/2001/XMLSchema" xmlns:xs="http://www.w3.org/2001/XMLSchema" xmlns:p="http://schemas.microsoft.com/office/2006/metadata/properties" xmlns:ns2="f5c25c5e-ec0a-48cb-aea4-2e2e9ab5e6c6" xmlns:ns3="a42b67ba-33f2-42af-89d8-275271a8a45f" targetNamespace="http://schemas.microsoft.com/office/2006/metadata/properties" ma:root="true" ma:fieldsID="2b9ade5f59df0989b465ab23e39e012d" ns2:_="" ns3:_="">
    <xsd:import namespace="f5c25c5e-ec0a-48cb-aea4-2e2e9ab5e6c6"/>
    <xsd:import namespace="a42b67ba-33f2-42af-89d8-275271a8a4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c626b441d8147daaa2eec36abd3832a" minOccurs="0"/>
                <xsd:element ref="ns2:ebb0c01c4c594b31bbe6856881c7ea20" minOccurs="0"/>
                <xsd:element ref="ns2:g360d42bda814af0bf0a28fb45672676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25c5e-ec0a-48cb-aea4-2e2e9ab5e6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c626b441d8147daaa2eec36abd3832a" ma:index="15" ma:taxonomy="true" ma:internalName="mc626b441d8147daaa2eec36abd3832a" ma:taxonomyFieldName="Document_x0020_Type" ma:displayName="Document Type" ma:default="" ma:fieldId="{6c626b44-1d81-47da-aa2e-ec36abd3832a}" ma:sspId="adc2c574-b075-4fb7-b273-e8ecf25fef5b" ma:termSetId="86b5f474-d242-4a4b-afab-87a161e90e8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bb0c01c4c594b31bbe6856881c7ea20" ma:index="17" ma:taxonomy="true" ma:internalName="ebb0c01c4c594b31bbe6856881c7ea20" ma:taxonomyFieldName="Function" ma:displayName="Function" ma:default="2;#Governance|67a8896e-20b4-46e3-8ebd-8462c1f21691" ma:fieldId="{ebb0c01c-4c59-4b31-bbe6-856881c7ea20}" ma:sspId="adc2c574-b075-4fb7-b273-e8ecf25fef5b" ma:termSetId="886b0408-3c66-48c5-a284-aadc54c04a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360d42bda814af0bf0a28fb45672676" ma:index="19" ma:taxonomy="true" ma:internalName="g360d42bda814af0bf0a28fb45672676" ma:taxonomyFieldName="Document_x0020_Meta_x0020_Data" ma:displayName="Document Meta Data" ma:default="" ma:fieldId="{0360d42b-da81-4af0-bf0a-28fb45672676}" ma:sspId="adc2c574-b075-4fb7-b273-e8ecf25fef5b" ma:termSetId="8edcb8b4-90c4-47f4-8ff7-552d511cbd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dc2c574-b075-4fb7-b273-e8ecf25fe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2b67ba-33f2-42af-89d8-275271a8a45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42b67ba-33f2-42af-89d8-275271a8a45f">
      <UserInfo>
        <DisplayName/>
        <AccountId xsi:nil="true"/>
        <AccountType/>
      </UserInfo>
    </SharedWithUsers>
    <lcf76f155ced4ddcb4097134ff3c332f xmlns="f5c25c5e-ec0a-48cb-aea4-2e2e9ab5e6c6">
      <Terms xmlns="http://schemas.microsoft.com/office/infopath/2007/PartnerControls"/>
    </lcf76f155ced4ddcb4097134ff3c332f>
    <g360d42bda814af0bf0a28fb45672676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Paper</TermName>
          <TermId xmlns="http://schemas.microsoft.com/office/infopath/2007/PartnerControls">94b93e94-6d2b-4589-aabb-1dc9166930e2</TermId>
        </TermInfo>
      </Terms>
    </g360d42bda814af0bf0a28fb45672676>
    <mc626b441d8147daaa2eec36abd3832a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Formal documents</TermName>
          <TermId xmlns="http://schemas.microsoft.com/office/infopath/2007/PartnerControls">fcf33ea8-7087-463e-b380-015958cb879a</TermId>
        </TermInfo>
      </Terms>
    </mc626b441d8147daaa2eec36abd3832a>
    <ebb0c01c4c594b31bbe6856881c7ea20 xmlns="f5c25c5e-ec0a-48cb-aea4-2e2e9ab5e6c6">
      <Terms xmlns="http://schemas.microsoft.com/office/infopath/2007/PartnerControls">
        <TermInfo xmlns="http://schemas.microsoft.com/office/infopath/2007/PartnerControls">
          <TermName xmlns="http://schemas.microsoft.com/office/infopath/2007/PartnerControls">Governance</TermName>
          <TermId xmlns="http://schemas.microsoft.com/office/infopath/2007/PartnerControls">67a8896e-20b4-46e3-8ebd-8462c1f21691</TermId>
        </TermInfo>
      </Terms>
    </ebb0c01c4c594b31bbe6856881c7ea20>
  </documentManagement>
</p:properties>
</file>

<file path=customXml/itemProps1.xml><?xml version="1.0" encoding="utf-8"?>
<ds:datastoreItem xmlns:ds="http://schemas.openxmlformats.org/officeDocument/2006/customXml" ds:itemID="{AED27400-1376-437A-861D-728E2EDE3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0AF1D1-00A1-4AF0-A82E-F69BB1AD9A38}"/>
</file>

<file path=customXml/itemProps3.xml><?xml version="1.0" encoding="utf-8"?>
<ds:datastoreItem xmlns:ds="http://schemas.openxmlformats.org/officeDocument/2006/customXml" ds:itemID="{DC848F31-342F-4321-A747-444ECD3143A9}">
  <ds:schemaRefs>
    <ds:schemaRef ds:uri="764698d6-283b-45de-a5dd-2491a0cbf5f8"/>
    <ds:schemaRef ds:uri="83847abc-c881-4689-bedc-e708a94bd19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42b67ba-33f2-42af-89d8-275271a8a45f"/>
    <ds:schemaRef ds:uri="f5c25c5e-ec0a-48cb-aea4-2e2e9ab5e6c6"/>
    <ds:schemaRef ds:uri="bb463b04-3daa-4d0a-a9f3-714d171ceed2"/>
    <ds:schemaRef ds:uri="fc3f9362-a695-4a93-9598-4cd3a895898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ARB KPI Dashboard Q2 2026</vt:lpstr>
      <vt:lpstr>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Finn Tobin</dc:creator>
  <cp:revision>44</cp:revision>
  <dcterms:created xsi:type="dcterms:W3CDTF">2023-05-15T15:37:56Z</dcterms:created>
  <dcterms:modified xsi:type="dcterms:W3CDTF">2026-10-07T13:15:41Z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0x0101009371C2F0AB2AE845B177ADE374D59525</vt:lpwstr>
  </property>
  <property fmtid="{D5CDD505-2E9C-101B-9397-08002B2CF9AE}" pid="3" name="MediaServiceImageTags">
    <vt:lpwstr/>
  </property>
  <property fmtid="{D5CDD505-2E9C-101B-9397-08002B2CF9AE}" pid="4" name="Document_x0020_Type">
    <vt:lpwstr>15;#Formal documents|fcf33ea8-7087-463e-b380-015958cb879a</vt:lpwstr>
  </property>
  <property fmtid="{D5CDD505-2E9C-101B-9397-08002B2CF9AE}" pid="5" name="Document_x0020_Meta_x0020_Data">
    <vt:lpwstr>4;#Board Paper|94b93e94-6d2b-4589-aabb-1dc9166930e2</vt:lpwstr>
  </property>
  <property fmtid="{D5CDD505-2E9C-101B-9397-08002B2CF9AE}" pid="6" name="Function">
    <vt:lpwstr>2;#Governance|67a8896e-20b4-46e3-8ebd-8462c1f21691</vt:lpwstr>
  </property>
  <property fmtid="{D5CDD505-2E9C-101B-9397-08002B2CF9AE}" pid="7" name="Document Meta Data">
    <vt:lpwstr>4;#Board Paper|94b93e94-6d2b-4589-aabb-1dc9166930e2</vt:lpwstr>
  </property>
  <property fmtid="{D5CDD505-2E9C-101B-9397-08002B2CF9AE}" pid="8" name="Document Type">
    <vt:lpwstr>15;#Formal documents|fcf33ea8-7087-463e-b380-015958cb879a</vt:lpwstr>
  </property>
  <property fmtid="{D5CDD505-2E9C-101B-9397-08002B2CF9AE}" pid="9" name="mc626b441d8147daaa2eec36abd3832a">
    <vt:lpwstr>Formal documents|fcf33ea8-7087-463e-b380-015958cb879a</vt:lpwstr>
  </property>
  <property fmtid="{D5CDD505-2E9C-101B-9397-08002B2CF9AE}" pid="10" name="xd_ProgID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g360d42bda814af0bf0a28fb45672676">
    <vt:lpwstr>Board Paper|94b93e94-6d2b-4589-aabb-1dc9166930e2</vt:lpwstr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xd_Signature">
    <vt:bool>false</vt:bool>
  </property>
  <property fmtid="{D5CDD505-2E9C-101B-9397-08002B2CF9AE}" pid="19" name="ebb0c01c4c594b31bbe6856881c7ea20">
    <vt:lpwstr>Governance|67a8896e-20b4-46e3-8ebd-8462c1f21691</vt:lpwstr>
  </property>
  <property fmtid="{D5CDD505-2E9C-101B-9397-08002B2CF9AE}" pid="20" name="Status">
    <vt:lpwstr/>
  </property>
</Properties>
</file>